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 id="2147483715" r:id="rId3"/>
    <p:sldMasterId id="2147483732" r:id="rId4"/>
  </p:sldMasterIdLst>
  <p:notesMasterIdLst>
    <p:notesMasterId r:id="rId53"/>
  </p:notesMasterIdLst>
  <p:sldIdLst>
    <p:sldId id="292" r:id="rId5"/>
    <p:sldId id="371" r:id="rId6"/>
    <p:sldId id="323" r:id="rId7"/>
    <p:sldId id="372" r:id="rId8"/>
    <p:sldId id="313" r:id="rId9"/>
    <p:sldId id="362" r:id="rId10"/>
    <p:sldId id="377" r:id="rId11"/>
    <p:sldId id="363" r:id="rId12"/>
    <p:sldId id="364" r:id="rId13"/>
    <p:sldId id="365" r:id="rId14"/>
    <p:sldId id="366" r:id="rId15"/>
    <p:sldId id="367" r:id="rId16"/>
    <p:sldId id="368" r:id="rId17"/>
    <p:sldId id="369" r:id="rId18"/>
    <p:sldId id="379" r:id="rId19"/>
    <p:sldId id="345" r:id="rId20"/>
    <p:sldId id="370" r:id="rId21"/>
    <p:sldId id="385" r:id="rId22"/>
    <p:sldId id="351" r:id="rId23"/>
    <p:sldId id="352" r:id="rId24"/>
    <p:sldId id="353" r:id="rId25"/>
    <p:sldId id="354" r:id="rId26"/>
    <p:sldId id="373" r:id="rId27"/>
    <p:sldId id="355" r:id="rId28"/>
    <p:sldId id="383" r:id="rId29"/>
    <p:sldId id="384" r:id="rId30"/>
    <p:sldId id="382" r:id="rId31"/>
    <p:sldId id="374" r:id="rId32"/>
    <p:sldId id="375" r:id="rId33"/>
    <p:sldId id="381" r:id="rId34"/>
    <p:sldId id="386" r:id="rId35"/>
    <p:sldId id="387" r:id="rId36"/>
    <p:sldId id="388" r:id="rId37"/>
    <p:sldId id="389" r:id="rId38"/>
    <p:sldId id="272" r:id="rId39"/>
    <p:sldId id="338" r:id="rId40"/>
    <p:sldId id="274" r:id="rId41"/>
    <p:sldId id="390" r:id="rId42"/>
    <p:sldId id="334" r:id="rId43"/>
    <p:sldId id="316" r:id="rId44"/>
    <p:sldId id="315" r:id="rId45"/>
    <p:sldId id="314" r:id="rId46"/>
    <p:sldId id="335" r:id="rId47"/>
    <p:sldId id="319" r:id="rId48"/>
    <p:sldId id="320" r:id="rId49"/>
    <p:sldId id="327" r:id="rId50"/>
    <p:sldId id="328" r:id="rId51"/>
    <p:sldId id="333"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175A4B8-F764-4695-B362-DE981EA194E2}">
          <p14:sldIdLst>
            <p14:sldId id="292"/>
            <p14:sldId id="371"/>
            <p14:sldId id="323"/>
            <p14:sldId id="372"/>
            <p14:sldId id="313"/>
            <p14:sldId id="362"/>
            <p14:sldId id="377"/>
            <p14:sldId id="363"/>
            <p14:sldId id="364"/>
            <p14:sldId id="365"/>
            <p14:sldId id="366"/>
            <p14:sldId id="367"/>
            <p14:sldId id="368"/>
            <p14:sldId id="369"/>
            <p14:sldId id="379"/>
            <p14:sldId id="345"/>
            <p14:sldId id="370"/>
            <p14:sldId id="385"/>
            <p14:sldId id="351"/>
            <p14:sldId id="352"/>
            <p14:sldId id="353"/>
            <p14:sldId id="354"/>
            <p14:sldId id="373"/>
            <p14:sldId id="355"/>
            <p14:sldId id="383"/>
            <p14:sldId id="384"/>
            <p14:sldId id="382"/>
            <p14:sldId id="374"/>
            <p14:sldId id="375"/>
            <p14:sldId id="381"/>
            <p14:sldId id="386"/>
            <p14:sldId id="387"/>
            <p14:sldId id="388"/>
            <p14:sldId id="389"/>
            <p14:sldId id="272"/>
            <p14:sldId id="338"/>
            <p14:sldId id="274"/>
            <p14:sldId id="390"/>
            <p14:sldId id="334"/>
            <p14:sldId id="316"/>
            <p14:sldId id="315"/>
            <p14:sldId id="314"/>
            <p14:sldId id="335"/>
            <p14:sldId id="319"/>
            <p14:sldId id="320"/>
            <p14:sldId id="327"/>
            <p14:sldId id="328"/>
            <p14:sldId id="33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FF60"/>
    <a:srgbClr val="00AF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481" autoAdjust="0"/>
    <p:restoredTop sz="94660"/>
  </p:normalViewPr>
  <p:slideViewPr>
    <p:cSldViewPr snapToGrid="0" snapToObjects="1">
      <p:cViewPr>
        <p:scale>
          <a:sx n="100" d="100"/>
          <a:sy n="100" d="100"/>
        </p:scale>
        <p:origin x="-1056"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diagrams/_rels/data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jpeg"/><Relationship Id="rId4" Type="http://schemas.openxmlformats.org/officeDocument/2006/relationships/image" Target="../media/image16.png"/></Relationships>
</file>

<file path=ppt/diagrams/_rels/data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image" Target="../media/image68.png"/></Relationships>
</file>

<file path=ppt/diagrams/_rels/data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image" Target="../media/image71.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jpeg"/><Relationship Id="rId4" Type="http://schemas.openxmlformats.org/officeDocument/2006/relationships/image" Target="../media/image16.png"/></Relationships>
</file>

<file path=ppt/diagrams/_rels/drawing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image" Target="../media/image68.png"/></Relationships>
</file>

<file path=ppt/diagrams/_rels/drawing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image" Target="../media/image71.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CE7AE5-A9B2-6545-85D6-1120780B00F0}" type="doc">
      <dgm:prSet loTypeId="urn:microsoft.com/office/officeart/2005/8/layout/hChevron3" loCatId="" qsTypeId="urn:microsoft.com/office/officeart/2005/8/quickstyle/simple1" qsCatId="simple" csTypeId="urn:microsoft.com/office/officeart/2005/8/colors/colorful1#1" csCatId="colorful" phldr="1"/>
      <dgm:spPr/>
      <dgm:t>
        <a:bodyPr/>
        <a:lstStyle/>
        <a:p>
          <a:endParaRPr lang="en-US"/>
        </a:p>
      </dgm:t>
    </dgm:pt>
    <dgm:pt modelId="{8C8AA1BA-7313-4843-A6A0-6ED9F13C166E}">
      <dgm:prSet phldrT="[Text]"/>
      <dgm:spPr/>
      <dgm:t>
        <a:bodyPr/>
        <a:lstStyle/>
        <a:p>
          <a:r>
            <a:rPr lang="en-US" dirty="0" smtClean="0"/>
            <a:t>1</a:t>
          </a:r>
          <a:r>
            <a:rPr lang="en-US" baseline="30000" dirty="0" smtClean="0"/>
            <a:t>st </a:t>
          </a:r>
          <a:r>
            <a:rPr lang="en-US" dirty="0" smtClean="0"/>
            <a:t>quarter</a:t>
          </a:r>
          <a:endParaRPr lang="en-US" dirty="0"/>
        </a:p>
      </dgm:t>
    </dgm:pt>
    <dgm:pt modelId="{300F2D18-9C08-DA4B-B346-EA7CA1C84FB5}" type="parTrans" cxnId="{CC452F3C-DF0B-2248-BBA5-F3842C65AA26}">
      <dgm:prSet/>
      <dgm:spPr/>
      <dgm:t>
        <a:bodyPr/>
        <a:lstStyle/>
        <a:p>
          <a:endParaRPr lang="en-US"/>
        </a:p>
      </dgm:t>
    </dgm:pt>
    <dgm:pt modelId="{E8D54532-5257-2740-8565-E9AD6B969593}" type="sibTrans" cxnId="{CC452F3C-DF0B-2248-BBA5-F3842C65AA26}">
      <dgm:prSet/>
      <dgm:spPr/>
      <dgm:t>
        <a:bodyPr/>
        <a:lstStyle/>
        <a:p>
          <a:endParaRPr lang="en-US"/>
        </a:p>
      </dgm:t>
    </dgm:pt>
    <dgm:pt modelId="{2F553893-5D29-A047-BE3C-94C6EB956925}">
      <dgm:prSet phldrT="[Text]"/>
      <dgm:spPr/>
      <dgm:t>
        <a:bodyPr/>
        <a:lstStyle/>
        <a:p>
          <a:r>
            <a:rPr lang="en-US" dirty="0" smtClean="0"/>
            <a:t>2</a:t>
          </a:r>
          <a:r>
            <a:rPr lang="en-US" baseline="30000" dirty="0" smtClean="0"/>
            <a:t>nd</a:t>
          </a:r>
          <a:r>
            <a:rPr lang="en-US" dirty="0" smtClean="0"/>
            <a:t> quarter</a:t>
          </a:r>
          <a:endParaRPr lang="en-US" dirty="0"/>
        </a:p>
      </dgm:t>
    </dgm:pt>
    <dgm:pt modelId="{564419F1-7B58-D34D-8834-74A6C58EE86A}" type="parTrans" cxnId="{41DB1B8B-7190-EE43-A631-4E2B3F8C4F4D}">
      <dgm:prSet/>
      <dgm:spPr/>
      <dgm:t>
        <a:bodyPr/>
        <a:lstStyle/>
        <a:p>
          <a:endParaRPr lang="en-US"/>
        </a:p>
      </dgm:t>
    </dgm:pt>
    <dgm:pt modelId="{A33FE72D-1F2D-714F-895B-1BD709514357}" type="sibTrans" cxnId="{41DB1B8B-7190-EE43-A631-4E2B3F8C4F4D}">
      <dgm:prSet/>
      <dgm:spPr/>
      <dgm:t>
        <a:bodyPr/>
        <a:lstStyle/>
        <a:p>
          <a:endParaRPr lang="en-US"/>
        </a:p>
      </dgm:t>
    </dgm:pt>
    <dgm:pt modelId="{A2759898-443C-6344-98C1-5CD26A877AB3}">
      <dgm:prSet phldrT="[Text]"/>
      <dgm:spPr/>
      <dgm:t>
        <a:bodyPr/>
        <a:lstStyle/>
        <a:p>
          <a:r>
            <a:rPr lang="en-US" dirty="0" smtClean="0"/>
            <a:t>3</a:t>
          </a:r>
          <a:r>
            <a:rPr lang="en-US" baseline="30000" dirty="0" smtClean="0"/>
            <a:t>rd</a:t>
          </a:r>
          <a:r>
            <a:rPr lang="en-US" dirty="0" smtClean="0"/>
            <a:t> quarter</a:t>
          </a:r>
          <a:endParaRPr lang="en-US" dirty="0"/>
        </a:p>
      </dgm:t>
    </dgm:pt>
    <dgm:pt modelId="{1FB5EB75-3C01-8143-962E-0F1CF5968DBD}" type="parTrans" cxnId="{76B2A25A-F76F-7648-97D7-4CF9BF2E8357}">
      <dgm:prSet/>
      <dgm:spPr/>
      <dgm:t>
        <a:bodyPr/>
        <a:lstStyle/>
        <a:p>
          <a:endParaRPr lang="en-US"/>
        </a:p>
      </dgm:t>
    </dgm:pt>
    <dgm:pt modelId="{68889B6C-0C4C-7047-9608-C58942C7430F}" type="sibTrans" cxnId="{76B2A25A-F76F-7648-97D7-4CF9BF2E8357}">
      <dgm:prSet/>
      <dgm:spPr/>
      <dgm:t>
        <a:bodyPr/>
        <a:lstStyle/>
        <a:p>
          <a:endParaRPr lang="en-US"/>
        </a:p>
      </dgm:t>
    </dgm:pt>
    <dgm:pt modelId="{26DE6228-DB23-1E42-8FA7-C8158EBFA33A}">
      <dgm:prSet/>
      <dgm:spPr/>
      <dgm:t>
        <a:bodyPr/>
        <a:lstStyle/>
        <a:p>
          <a:r>
            <a:rPr lang="en-US" dirty="0" smtClean="0"/>
            <a:t>4</a:t>
          </a:r>
          <a:r>
            <a:rPr lang="en-US" baseline="30000" dirty="0" smtClean="0"/>
            <a:t>th</a:t>
          </a:r>
          <a:r>
            <a:rPr lang="en-US" dirty="0" smtClean="0"/>
            <a:t> quarter</a:t>
          </a:r>
          <a:endParaRPr lang="en-US" dirty="0"/>
        </a:p>
      </dgm:t>
    </dgm:pt>
    <dgm:pt modelId="{CFE5DE81-1CEA-8648-8B81-B93521807504}" type="parTrans" cxnId="{1FDF6A14-FAE3-D548-8B5C-37A2C0CF51E1}">
      <dgm:prSet/>
      <dgm:spPr/>
      <dgm:t>
        <a:bodyPr/>
        <a:lstStyle/>
        <a:p>
          <a:endParaRPr lang="en-US"/>
        </a:p>
      </dgm:t>
    </dgm:pt>
    <dgm:pt modelId="{65E10D07-D4B3-154D-9DBE-F7A089208C82}" type="sibTrans" cxnId="{1FDF6A14-FAE3-D548-8B5C-37A2C0CF51E1}">
      <dgm:prSet/>
      <dgm:spPr/>
      <dgm:t>
        <a:bodyPr/>
        <a:lstStyle/>
        <a:p>
          <a:endParaRPr lang="en-US"/>
        </a:p>
      </dgm:t>
    </dgm:pt>
    <dgm:pt modelId="{895C6B5C-E208-8D49-A145-530DEE3D110A}" type="pres">
      <dgm:prSet presAssocID="{61CE7AE5-A9B2-6545-85D6-1120780B00F0}" presName="Name0" presStyleCnt="0">
        <dgm:presLayoutVars>
          <dgm:dir/>
          <dgm:resizeHandles val="exact"/>
        </dgm:presLayoutVars>
      </dgm:prSet>
      <dgm:spPr/>
      <dgm:t>
        <a:bodyPr/>
        <a:lstStyle/>
        <a:p>
          <a:endParaRPr lang="en-US"/>
        </a:p>
      </dgm:t>
    </dgm:pt>
    <dgm:pt modelId="{62B1F049-97ED-9943-8721-04C7A63DA9D9}" type="pres">
      <dgm:prSet presAssocID="{8C8AA1BA-7313-4843-A6A0-6ED9F13C166E}" presName="parTxOnly" presStyleLbl="node1" presStyleIdx="0" presStyleCnt="4">
        <dgm:presLayoutVars>
          <dgm:bulletEnabled val="1"/>
        </dgm:presLayoutVars>
      </dgm:prSet>
      <dgm:spPr/>
      <dgm:t>
        <a:bodyPr/>
        <a:lstStyle/>
        <a:p>
          <a:endParaRPr lang="en-US"/>
        </a:p>
      </dgm:t>
    </dgm:pt>
    <dgm:pt modelId="{767B3A42-5F49-FE47-8A9A-61BF79017EC5}" type="pres">
      <dgm:prSet presAssocID="{E8D54532-5257-2740-8565-E9AD6B969593}" presName="parSpace" presStyleCnt="0"/>
      <dgm:spPr/>
    </dgm:pt>
    <dgm:pt modelId="{80B06A0A-5ED7-A148-91B5-7979079FD150}" type="pres">
      <dgm:prSet presAssocID="{2F553893-5D29-A047-BE3C-94C6EB956925}" presName="parTxOnly" presStyleLbl="node1" presStyleIdx="1" presStyleCnt="4">
        <dgm:presLayoutVars>
          <dgm:bulletEnabled val="1"/>
        </dgm:presLayoutVars>
      </dgm:prSet>
      <dgm:spPr/>
      <dgm:t>
        <a:bodyPr/>
        <a:lstStyle/>
        <a:p>
          <a:endParaRPr lang="en-US"/>
        </a:p>
      </dgm:t>
    </dgm:pt>
    <dgm:pt modelId="{1EDA9AF4-C3CF-624F-AC37-3F0EA7960450}" type="pres">
      <dgm:prSet presAssocID="{A33FE72D-1F2D-714F-895B-1BD709514357}" presName="parSpace" presStyleCnt="0"/>
      <dgm:spPr/>
    </dgm:pt>
    <dgm:pt modelId="{30CFADF0-A306-B949-8CD6-807A157BF7EE}" type="pres">
      <dgm:prSet presAssocID="{A2759898-443C-6344-98C1-5CD26A877AB3}" presName="parTxOnly" presStyleLbl="node1" presStyleIdx="2" presStyleCnt="4">
        <dgm:presLayoutVars>
          <dgm:bulletEnabled val="1"/>
        </dgm:presLayoutVars>
      </dgm:prSet>
      <dgm:spPr/>
      <dgm:t>
        <a:bodyPr/>
        <a:lstStyle/>
        <a:p>
          <a:endParaRPr lang="en-US"/>
        </a:p>
      </dgm:t>
    </dgm:pt>
    <dgm:pt modelId="{F832DCFF-4B5C-374C-AF69-84BB0C4AF057}" type="pres">
      <dgm:prSet presAssocID="{68889B6C-0C4C-7047-9608-C58942C7430F}" presName="parSpace" presStyleCnt="0"/>
      <dgm:spPr/>
    </dgm:pt>
    <dgm:pt modelId="{6D8F7E1B-2F67-804D-8B8E-8E6BDB1260AF}" type="pres">
      <dgm:prSet presAssocID="{26DE6228-DB23-1E42-8FA7-C8158EBFA33A}" presName="parTxOnly" presStyleLbl="node1" presStyleIdx="3" presStyleCnt="4">
        <dgm:presLayoutVars>
          <dgm:bulletEnabled val="1"/>
        </dgm:presLayoutVars>
      </dgm:prSet>
      <dgm:spPr/>
      <dgm:t>
        <a:bodyPr/>
        <a:lstStyle/>
        <a:p>
          <a:endParaRPr lang="en-US"/>
        </a:p>
      </dgm:t>
    </dgm:pt>
  </dgm:ptLst>
  <dgm:cxnLst>
    <dgm:cxn modelId="{76B2A25A-F76F-7648-97D7-4CF9BF2E8357}" srcId="{61CE7AE5-A9B2-6545-85D6-1120780B00F0}" destId="{A2759898-443C-6344-98C1-5CD26A877AB3}" srcOrd="2" destOrd="0" parTransId="{1FB5EB75-3C01-8143-962E-0F1CF5968DBD}" sibTransId="{68889B6C-0C4C-7047-9608-C58942C7430F}"/>
    <dgm:cxn modelId="{1FDF6A14-FAE3-D548-8B5C-37A2C0CF51E1}" srcId="{61CE7AE5-A9B2-6545-85D6-1120780B00F0}" destId="{26DE6228-DB23-1E42-8FA7-C8158EBFA33A}" srcOrd="3" destOrd="0" parTransId="{CFE5DE81-1CEA-8648-8B81-B93521807504}" sibTransId="{65E10D07-D4B3-154D-9DBE-F7A089208C82}"/>
    <dgm:cxn modelId="{7E22BA1B-C5F7-4489-93D1-DE0780B22CFE}" type="presOf" srcId="{A2759898-443C-6344-98C1-5CD26A877AB3}" destId="{30CFADF0-A306-B949-8CD6-807A157BF7EE}" srcOrd="0" destOrd="0" presId="urn:microsoft.com/office/officeart/2005/8/layout/hChevron3"/>
    <dgm:cxn modelId="{CC452F3C-DF0B-2248-BBA5-F3842C65AA26}" srcId="{61CE7AE5-A9B2-6545-85D6-1120780B00F0}" destId="{8C8AA1BA-7313-4843-A6A0-6ED9F13C166E}" srcOrd="0" destOrd="0" parTransId="{300F2D18-9C08-DA4B-B346-EA7CA1C84FB5}" sibTransId="{E8D54532-5257-2740-8565-E9AD6B969593}"/>
    <dgm:cxn modelId="{86515ED8-444C-4F57-83EC-2A5CD72B22CA}" type="presOf" srcId="{26DE6228-DB23-1E42-8FA7-C8158EBFA33A}" destId="{6D8F7E1B-2F67-804D-8B8E-8E6BDB1260AF}" srcOrd="0" destOrd="0" presId="urn:microsoft.com/office/officeart/2005/8/layout/hChevron3"/>
    <dgm:cxn modelId="{62B72308-6585-4EFD-B88F-E69DD84208C1}" type="presOf" srcId="{8C8AA1BA-7313-4843-A6A0-6ED9F13C166E}" destId="{62B1F049-97ED-9943-8721-04C7A63DA9D9}" srcOrd="0" destOrd="0" presId="urn:microsoft.com/office/officeart/2005/8/layout/hChevron3"/>
    <dgm:cxn modelId="{D296CCA5-242C-465F-B01D-BF197F85BA49}" type="presOf" srcId="{61CE7AE5-A9B2-6545-85D6-1120780B00F0}" destId="{895C6B5C-E208-8D49-A145-530DEE3D110A}" srcOrd="0" destOrd="0" presId="urn:microsoft.com/office/officeart/2005/8/layout/hChevron3"/>
    <dgm:cxn modelId="{41DB1B8B-7190-EE43-A631-4E2B3F8C4F4D}" srcId="{61CE7AE5-A9B2-6545-85D6-1120780B00F0}" destId="{2F553893-5D29-A047-BE3C-94C6EB956925}" srcOrd="1" destOrd="0" parTransId="{564419F1-7B58-D34D-8834-74A6C58EE86A}" sibTransId="{A33FE72D-1F2D-714F-895B-1BD709514357}"/>
    <dgm:cxn modelId="{0E0CD99B-DD93-4FB9-B3D4-DAAADB81D1FE}" type="presOf" srcId="{2F553893-5D29-A047-BE3C-94C6EB956925}" destId="{80B06A0A-5ED7-A148-91B5-7979079FD150}" srcOrd="0" destOrd="0" presId="urn:microsoft.com/office/officeart/2005/8/layout/hChevron3"/>
    <dgm:cxn modelId="{81985964-2B01-4074-BC43-A69CD291CA05}" type="presParOf" srcId="{895C6B5C-E208-8D49-A145-530DEE3D110A}" destId="{62B1F049-97ED-9943-8721-04C7A63DA9D9}" srcOrd="0" destOrd="0" presId="urn:microsoft.com/office/officeart/2005/8/layout/hChevron3"/>
    <dgm:cxn modelId="{EABAE22A-6D48-4DAF-A856-F2705D092978}" type="presParOf" srcId="{895C6B5C-E208-8D49-A145-530DEE3D110A}" destId="{767B3A42-5F49-FE47-8A9A-61BF79017EC5}" srcOrd="1" destOrd="0" presId="urn:microsoft.com/office/officeart/2005/8/layout/hChevron3"/>
    <dgm:cxn modelId="{C32F0188-66A3-4F51-BB6A-CA824625128E}" type="presParOf" srcId="{895C6B5C-E208-8D49-A145-530DEE3D110A}" destId="{80B06A0A-5ED7-A148-91B5-7979079FD150}" srcOrd="2" destOrd="0" presId="urn:microsoft.com/office/officeart/2005/8/layout/hChevron3"/>
    <dgm:cxn modelId="{63AB0281-0AFB-41E0-B7AD-044D772C53A6}" type="presParOf" srcId="{895C6B5C-E208-8D49-A145-530DEE3D110A}" destId="{1EDA9AF4-C3CF-624F-AC37-3F0EA7960450}" srcOrd="3" destOrd="0" presId="urn:microsoft.com/office/officeart/2005/8/layout/hChevron3"/>
    <dgm:cxn modelId="{ACA5A932-7C9B-4D97-B814-1CA1B2757B7B}" type="presParOf" srcId="{895C6B5C-E208-8D49-A145-530DEE3D110A}" destId="{30CFADF0-A306-B949-8CD6-807A157BF7EE}" srcOrd="4" destOrd="0" presId="urn:microsoft.com/office/officeart/2005/8/layout/hChevron3"/>
    <dgm:cxn modelId="{691EE5E9-F4A9-4D8A-B0B7-864943692A61}" type="presParOf" srcId="{895C6B5C-E208-8D49-A145-530DEE3D110A}" destId="{F832DCFF-4B5C-374C-AF69-84BB0C4AF057}" srcOrd="5" destOrd="0" presId="urn:microsoft.com/office/officeart/2005/8/layout/hChevron3"/>
    <dgm:cxn modelId="{F55F6BF0-D4BF-4174-A0A7-DBAFB7374663}" type="presParOf" srcId="{895C6B5C-E208-8D49-A145-530DEE3D110A}" destId="{6D8F7E1B-2F67-804D-8B8E-8E6BDB1260AF}"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A78AA9-FFC1-CB48-88A9-7C00E48C7051}" type="doc">
      <dgm:prSet loTypeId="urn:microsoft.com/office/officeart/2008/layout/CaptionedPictures" loCatId="" qsTypeId="urn:microsoft.com/office/officeart/2005/8/quickstyle/simple1" qsCatId="simple" csTypeId="urn:microsoft.com/office/officeart/2005/8/colors/accent1_2" csCatId="accent1" phldr="1"/>
      <dgm:spPr/>
      <dgm:t>
        <a:bodyPr/>
        <a:lstStyle/>
        <a:p>
          <a:endParaRPr lang="en-US"/>
        </a:p>
      </dgm:t>
    </dgm:pt>
    <dgm:pt modelId="{7AD566DE-53A2-6C46-931E-6BB79966E246}">
      <dgm:prSet phldrT="[Text]" custT="1"/>
      <dgm:spPr/>
      <dgm:t>
        <a:bodyPr/>
        <a:lstStyle/>
        <a:p>
          <a:r>
            <a:rPr lang="en-US" sz="1800" dirty="0" smtClean="0"/>
            <a:t>Expose young freshmen to the latest changes and issues in society</a:t>
          </a:r>
          <a:endParaRPr lang="en-US" sz="1800" dirty="0"/>
        </a:p>
      </dgm:t>
    </dgm:pt>
    <dgm:pt modelId="{7F07993A-2E5F-984F-953E-1B297369E2BF}" type="parTrans" cxnId="{94BEBA4B-4780-A641-A457-40D31F482925}">
      <dgm:prSet/>
      <dgm:spPr/>
      <dgm:t>
        <a:bodyPr/>
        <a:lstStyle/>
        <a:p>
          <a:endParaRPr lang="en-US"/>
        </a:p>
      </dgm:t>
    </dgm:pt>
    <dgm:pt modelId="{F89D8E0D-28CB-144F-9490-06DC907289D3}" type="sibTrans" cxnId="{94BEBA4B-4780-A641-A457-40D31F482925}">
      <dgm:prSet/>
      <dgm:spPr/>
      <dgm:t>
        <a:bodyPr/>
        <a:lstStyle/>
        <a:p>
          <a:endParaRPr lang="en-US"/>
        </a:p>
      </dgm:t>
    </dgm:pt>
    <dgm:pt modelId="{42404411-E0E0-B147-BD7B-A457195FD537}">
      <dgm:prSet phldrT="[Text]" custT="1"/>
      <dgm:spPr/>
      <dgm:t>
        <a:bodyPr/>
        <a:lstStyle/>
        <a:p>
          <a:r>
            <a:rPr lang="en-US" sz="1600" dirty="0" smtClean="0"/>
            <a:t>Respond to our reliance on non-renewable fossil fuels that have rapidly depleted, causing negative impacts on our environment</a:t>
          </a:r>
          <a:endParaRPr lang="en-US" sz="1600" dirty="0"/>
        </a:p>
      </dgm:t>
    </dgm:pt>
    <dgm:pt modelId="{7B4D978B-1906-F144-BF33-74A2DDA22CBE}" type="parTrans" cxnId="{221E5087-5B05-5042-BE2B-734AB32D5701}">
      <dgm:prSet/>
      <dgm:spPr/>
      <dgm:t>
        <a:bodyPr/>
        <a:lstStyle/>
        <a:p>
          <a:endParaRPr lang="en-US"/>
        </a:p>
      </dgm:t>
    </dgm:pt>
    <dgm:pt modelId="{9B8FBB28-FF1A-8E42-92FA-CC5B1B46C04E}" type="sibTrans" cxnId="{221E5087-5B05-5042-BE2B-734AB32D5701}">
      <dgm:prSet/>
      <dgm:spPr/>
      <dgm:t>
        <a:bodyPr/>
        <a:lstStyle/>
        <a:p>
          <a:endParaRPr lang="en-US"/>
        </a:p>
      </dgm:t>
    </dgm:pt>
    <dgm:pt modelId="{800523EF-A5F2-284A-93A2-184C718F146D}">
      <dgm:prSet phldrT="[Text]"/>
      <dgm:spPr/>
      <dgm:t>
        <a:bodyPr/>
        <a:lstStyle/>
        <a:p>
          <a:r>
            <a:rPr lang="en-US" dirty="0" smtClean="0"/>
            <a:t> </a:t>
          </a:r>
          <a:endParaRPr lang="en-US" dirty="0"/>
        </a:p>
      </dgm:t>
    </dgm:pt>
    <dgm:pt modelId="{365D36A3-163D-3843-B0DC-CEA6D2C6F1F1}" type="sibTrans" cxnId="{C566D489-AAA0-6A4A-95A4-8B32C01BFC67}">
      <dgm:prSet/>
      <dgm:spPr/>
      <dgm:t>
        <a:bodyPr/>
        <a:lstStyle/>
        <a:p>
          <a:endParaRPr lang="en-US"/>
        </a:p>
      </dgm:t>
    </dgm:pt>
    <dgm:pt modelId="{F4EE8474-6A55-834F-8289-E4E963ACAFBB}" type="parTrans" cxnId="{C566D489-AAA0-6A4A-95A4-8B32C01BFC67}">
      <dgm:prSet/>
      <dgm:spPr/>
      <dgm:t>
        <a:bodyPr/>
        <a:lstStyle/>
        <a:p>
          <a:endParaRPr lang="en-US"/>
        </a:p>
      </dgm:t>
    </dgm:pt>
    <dgm:pt modelId="{7B468FB9-9ACE-DD4F-97F4-E4503688D0B8}">
      <dgm:prSet phldrT="[Text]" phldr="1"/>
      <dgm:spPr/>
      <dgm:t>
        <a:bodyPr/>
        <a:lstStyle/>
        <a:p>
          <a:endParaRPr lang="en-US" dirty="0"/>
        </a:p>
      </dgm:t>
    </dgm:pt>
    <dgm:pt modelId="{2843C92C-DE92-2841-8536-D4ECF823BAD9}" type="sibTrans" cxnId="{50FEAF0C-EBBC-E04B-A41B-AB755A4423E2}">
      <dgm:prSet/>
      <dgm:spPr/>
      <dgm:t>
        <a:bodyPr/>
        <a:lstStyle/>
        <a:p>
          <a:endParaRPr lang="en-US"/>
        </a:p>
      </dgm:t>
    </dgm:pt>
    <dgm:pt modelId="{4DC727DE-9070-184A-ABFD-A10855CDA69B}" type="parTrans" cxnId="{50FEAF0C-EBBC-E04B-A41B-AB755A4423E2}">
      <dgm:prSet/>
      <dgm:spPr/>
      <dgm:t>
        <a:bodyPr/>
        <a:lstStyle/>
        <a:p>
          <a:endParaRPr lang="en-US"/>
        </a:p>
      </dgm:t>
    </dgm:pt>
    <dgm:pt modelId="{3C41BBCE-4BE9-CA4C-B580-E7AC38BC3E00}" type="pres">
      <dgm:prSet presAssocID="{D5A78AA9-FFC1-CB48-88A9-7C00E48C7051}" presName="Name0" presStyleCnt="0">
        <dgm:presLayoutVars>
          <dgm:chMax/>
          <dgm:chPref/>
          <dgm:dir/>
        </dgm:presLayoutVars>
      </dgm:prSet>
      <dgm:spPr/>
      <dgm:t>
        <a:bodyPr/>
        <a:lstStyle/>
        <a:p>
          <a:endParaRPr lang="en-US"/>
        </a:p>
      </dgm:t>
    </dgm:pt>
    <dgm:pt modelId="{8E29F153-5473-6143-B4A6-7F9D27CBA6A4}" type="pres">
      <dgm:prSet presAssocID="{7B468FB9-9ACE-DD4F-97F4-E4503688D0B8}" presName="composite" presStyleCnt="0">
        <dgm:presLayoutVars>
          <dgm:chMax val="1"/>
          <dgm:chPref val="1"/>
        </dgm:presLayoutVars>
      </dgm:prSet>
      <dgm:spPr/>
    </dgm:pt>
    <dgm:pt modelId="{603C6C2F-62DD-6E4F-A88F-EF28D1ACB535}" type="pres">
      <dgm:prSet presAssocID="{7B468FB9-9ACE-DD4F-97F4-E4503688D0B8}" presName="Accent" presStyleLbl="trAlignAcc1" presStyleIdx="0" presStyleCnt="2" custScaleY="105492">
        <dgm:presLayoutVars>
          <dgm:chMax val="0"/>
          <dgm:chPref val="0"/>
        </dgm:presLayoutVars>
      </dgm:prSet>
      <dgm:spPr>
        <a:ln>
          <a:solidFill>
            <a:srgbClr val="FFFFFF"/>
          </a:solidFill>
        </a:ln>
      </dgm:spPr>
    </dgm:pt>
    <dgm:pt modelId="{CD3889E3-C7BB-574F-A511-F6C64749375A}" type="pres">
      <dgm:prSet presAssocID="{7B468FB9-9ACE-DD4F-97F4-E4503688D0B8}" presName="Image" presStyleLbl="alignImgPlace1" presStyleIdx="0" presStyleCnt="2" custScaleX="102139" custScaleY="112197" custLinFactNeighborX="0" custLinFactNeighborY="-4338">
        <dgm:presLayoutVars>
          <dgm:chMax val="0"/>
          <dgm:chPref val="0"/>
        </dgm:presLayoutVars>
      </dgm:prSet>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60AA3CEB-F1A4-9A4A-A401-094F16D2B11E}" type="pres">
      <dgm:prSet presAssocID="{7B468FB9-9ACE-DD4F-97F4-E4503688D0B8}" presName="ChildComposite" presStyleCnt="0"/>
      <dgm:spPr/>
    </dgm:pt>
    <dgm:pt modelId="{05C77B4E-A8F4-7D4B-8730-1A1BDEE89D02}" type="pres">
      <dgm:prSet presAssocID="{7B468FB9-9ACE-DD4F-97F4-E4503688D0B8}" presName="Child" presStyleLbl="node1" presStyleIdx="0" presStyleCnt="2" custScaleX="102139" custScaleY="185679" custLinFactNeighborX="-913" custLinFactNeighborY="-12315">
        <dgm:presLayoutVars>
          <dgm:chMax val="0"/>
          <dgm:chPref val="0"/>
          <dgm:bulletEnabled val="1"/>
        </dgm:presLayoutVars>
      </dgm:prSet>
      <dgm:spPr/>
      <dgm:t>
        <a:bodyPr/>
        <a:lstStyle/>
        <a:p>
          <a:endParaRPr lang="en-US"/>
        </a:p>
      </dgm:t>
    </dgm:pt>
    <dgm:pt modelId="{AA91B6EB-E12E-3C45-AD68-BF85FB6A5A00}" type="pres">
      <dgm:prSet presAssocID="{7B468FB9-9ACE-DD4F-97F4-E4503688D0B8}" presName="Parent" presStyleLbl="revTx" presStyleIdx="0" presStyleCnt="2" custLinFactNeighborX="92982" custLinFactNeighborY="-71676">
        <dgm:presLayoutVars>
          <dgm:chMax val="1"/>
          <dgm:chPref val="0"/>
          <dgm:bulletEnabled val="1"/>
        </dgm:presLayoutVars>
      </dgm:prSet>
      <dgm:spPr/>
      <dgm:t>
        <a:bodyPr/>
        <a:lstStyle/>
        <a:p>
          <a:endParaRPr lang="en-US"/>
        </a:p>
      </dgm:t>
    </dgm:pt>
    <dgm:pt modelId="{4FC38101-444B-6542-831E-E10B82B2E232}" type="pres">
      <dgm:prSet presAssocID="{2843C92C-DE92-2841-8536-D4ECF823BAD9}" presName="sibTrans" presStyleCnt="0"/>
      <dgm:spPr/>
    </dgm:pt>
    <dgm:pt modelId="{7E373589-9954-E64E-9FB5-CD2CD8640E31}" type="pres">
      <dgm:prSet presAssocID="{800523EF-A5F2-284A-93A2-184C718F146D}" presName="composite" presStyleCnt="0">
        <dgm:presLayoutVars>
          <dgm:chMax val="1"/>
          <dgm:chPref val="1"/>
        </dgm:presLayoutVars>
      </dgm:prSet>
      <dgm:spPr/>
    </dgm:pt>
    <dgm:pt modelId="{D4AC7868-3BFB-1345-A0A1-D21BD7842E7E}" type="pres">
      <dgm:prSet presAssocID="{800523EF-A5F2-284A-93A2-184C718F146D}" presName="Accent" presStyleLbl="trAlignAcc1" presStyleIdx="1" presStyleCnt="2" custScaleY="104149">
        <dgm:presLayoutVars>
          <dgm:chMax val="0"/>
          <dgm:chPref val="0"/>
        </dgm:presLayoutVars>
      </dgm:prSet>
      <dgm:spPr>
        <a:ln>
          <a:noFill/>
        </a:ln>
      </dgm:spPr>
    </dgm:pt>
    <dgm:pt modelId="{B8158AA2-FF79-AF40-A25F-337D6C5F8798}" type="pres">
      <dgm:prSet presAssocID="{800523EF-A5F2-284A-93A2-184C718F146D}" presName="Image" presStyleLbl="alignImgPlace1" presStyleIdx="1" presStyleCnt="2">
        <dgm:presLayoutVars>
          <dgm:chMax val="0"/>
          <dgm:chPref val="0"/>
        </dgm:presLayoutVars>
      </dgm:prSet>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endParaRPr lang="en-US"/>
        </a:p>
      </dgm:t>
    </dgm:pt>
    <dgm:pt modelId="{A63D8DAF-93D3-8D4E-B6DC-FFB46F7C125C}" type="pres">
      <dgm:prSet presAssocID="{800523EF-A5F2-284A-93A2-184C718F146D}" presName="ChildComposite" presStyleCnt="0"/>
      <dgm:spPr/>
    </dgm:pt>
    <dgm:pt modelId="{F0E79455-7C37-7542-89D8-03E5DCEFB167}" type="pres">
      <dgm:prSet presAssocID="{800523EF-A5F2-284A-93A2-184C718F146D}" presName="Child" presStyleLbl="node1" presStyleIdx="1" presStyleCnt="2" custScaleY="187537">
        <dgm:presLayoutVars>
          <dgm:chMax val="0"/>
          <dgm:chPref val="0"/>
          <dgm:bulletEnabled val="1"/>
        </dgm:presLayoutVars>
      </dgm:prSet>
      <dgm:spPr/>
      <dgm:t>
        <a:bodyPr/>
        <a:lstStyle/>
        <a:p>
          <a:endParaRPr lang="en-US"/>
        </a:p>
      </dgm:t>
    </dgm:pt>
    <dgm:pt modelId="{5E7DCDA8-0230-CC4E-A569-928A35C52984}" type="pres">
      <dgm:prSet presAssocID="{800523EF-A5F2-284A-93A2-184C718F146D}" presName="Parent" presStyleLbl="revTx" presStyleIdx="1" presStyleCnt="2" custLinFactY="200000" custLinFactNeighborX="-66" custLinFactNeighborY="221803">
        <dgm:presLayoutVars>
          <dgm:chMax val="1"/>
          <dgm:chPref val="0"/>
          <dgm:bulletEnabled val="1"/>
        </dgm:presLayoutVars>
      </dgm:prSet>
      <dgm:spPr/>
      <dgm:t>
        <a:bodyPr/>
        <a:lstStyle/>
        <a:p>
          <a:endParaRPr lang="en-US"/>
        </a:p>
      </dgm:t>
    </dgm:pt>
  </dgm:ptLst>
  <dgm:cxnLst>
    <dgm:cxn modelId="{7C69C6CD-2BE6-4080-A9CC-413942C5665C}" type="presOf" srcId="{7AD566DE-53A2-6C46-931E-6BB79966E246}" destId="{05C77B4E-A8F4-7D4B-8730-1A1BDEE89D02}" srcOrd="0" destOrd="0" presId="urn:microsoft.com/office/officeart/2008/layout/CaptionedPictures"/>
    <dgm:cxn modelId="{221E5087-5B05-5042-BE2B-734AB32D5701}" srcId="{800523EF-A5F2-284A-93A2-184C718F146D}" destId="{42404411-E0E0-B147-BD7B-A457195FD537}" srcOrd="0" destOrd="0" parTransId="{7B4D978B-1906-F144-BF33-74A2DDA22CBE}" sibTransId="{9B8FBB28-FF1A-8E42-92FA-CC5B1B46C04E}"/>
    <dgm:cxn modelId="{FA312E5F-CD05-4132-BFB5-8BB602EE3488}" type="presOf" srcId="{D5A78AA9-FFC1-CB48-88A9-7C00E48C7051}" destId="{3C41BBCE-4BE9-CA4C-B580-E7AC38BC3E00}" srcOrd="0" destOrd="0" presId="urn:microsoft.com/office/officeart/2008/layout/CaptionedPictures"/>
    <dgm:cxn modelId="{50FEAF0C-EBBC-E04B-A41B-AB755A4423E2}" srcId="{D5A78AA9-FFC1-CB48-88A9-7C00E48C7051}" destId="{7B468FB9-9ACE-DD4F-97F4-E4503688D0B8}" srcOrd="0" destOrd="0" parTransId="{4DC727DE-9070-184A-ABFD-A10855CDA69B}" sibTransId="{2843C92C-DE92-2841-8536-D4ECF823BAD9}"/>
    <dgm:cxn modelId="{94BEBA4B-4780-A641-A457-40D31F482925}" srcId="{7B468FB9-9ACE-DD4F-97F4-E4503688D0B8}" destId="{7AD566DE-53A2-6C46-931E-6BB79966E246}" srcOrd="0" destOrd="0" parTransId="{7F07993A-2E5F-984F-953E-1B297369E2BF}" sibTransId="{F89D8E0D-28CB-144F-9490-06DC907289D3}"/>
    <dgm:cxn modelId="{0280F17E-DBF8-4F5E-BCEA-DE9638169568}" type="presOf" srcId="{7B468FB9-9ACE-DD4F-97F4-E4503688D0B8}" destId="{AA91B6EB-E12E-3C45-AD68-BF85FB6A5A00}" srcOrd="0" destOrd="0" presId="urn:microsoft.com/office/officeart/2008/layout/CaptionedPictures"/>
    <dgm:cxn modelId="{413807B7-5AEE-4155-8D5C-F2EF5FDBB710}" type="presOf" srcId="{800523EF-A5F2-284A-93A2-184C718F146D}" destId="{5E7DCDA8-0230-CC4E-A569-928A35C52984}" srcOrd="0" destOrd="0" presId="urn:microsoft.com/office/officeart/2008/layout/CaptionedPictures"/>
    <dgm:cxn modelId="{C566D489-AAA0-6A4A-95A4-8B32C01BFC67}" srcId="{D5A78AA9-FFC1-CB48-88A9-7C00E48C7051}" destId="{800523EF-A5F2-284A-93A2-184C718F146D}" srcOrd="1" destOrd="0" parTransId="{F4EE8474-6A55-834F-8289-E4E963ACAFBB}" sibTransId="{365D36A3-163D-3843-B0DC-CEA6D2C6F1F1}"/>
    <dgm:cxn modelId="{EF03F685-7CE1-4E2B-A7AC-C7F5A931684C}" type="presOf" srcId="{42404411-E0E0-B147-BD7B-A457195FD537}" destId="{F0E79455-7C37-7542-89D8-03E5DCEFB167}" srcOrd="0" destOrd="0" presId="urn:microsoft.com/office/officeart/2008/layout/CaptionedPictures"/>
    <dgm:cxn modelId="{82CC2912-3BC9-4614-9D58-D824B9CE597B}" type="presParOf" srcId="{3C41BBCE-4BE9-CA4C-B580-E7AC38BC3E00}" destId="{8E29F153-5473-6143-B4A6-7F9D27CBA6A4}" srcOrd="0" destOrd="0" presId="urn:microsoft.com/office/officeart/2008/layout/CaptionedPictures"/>
    <dgm:cxn modelId="{A7FE68D0-1511-4E6E-92F2-55565D0DFCB4}" type="presParOf" srcId="{8E29F153-5473-6143-B4A6-7F9D27CBA6A4}" destId="{603C6C2F-62DD-6E4F-A88F-EF28D1ACB535}" srcOrd="0" destOrd="0" presId="urn:microsoft.com/office/officeart/2008/layout/CaptionedPictures"/>
    <dgm:cxn modelId="{4EAAA449-1EFA-4FFD-AE15-A66AF2EB02D9}" type="presParOf" srcId="{8E29F153-5473-6143-B4A6-7F9D27CBA6A4}" destId="{CD3889E3-C7BB-574F-A511-F6C64749375A}" srcOrd="1" destOrd="0" presId="urn:microsoft.com/office/officeart/2008/layout/CaptionedPictures"/>
    <dgm:cxn modelId="{D38877AD-08EF-470B-9B08-69F1631A7203}" type="presParOf" srcId="{8E29F153-5473-6143-B4A6-7F9D27CBA6A4}" destId="{60AA3CEB-F1A4-9A4A-A401-094F16D2B11E}" srcOrd="2" destOrd="0" presId="urn:microsoft.com/office/officeart/2008/layout/CaptionedPictures"/>
    <dgm:cxn modelId="{4BF08332-665B-4D6C-9BEC-27AAF07F7F47}" type="presParOf" srcId="{60AA3CEB-F1A4-9A4A-A401-094F16D2B11E}" destId="{05C77B4E-A8F4-7D4B-8730-1A1BDEE89D02}" srcOrd="0" destOrd="0" presId="urn:microsoft.com/office/officeart/2008/layout/CaptionedPictures"/>
    <dgm:cxn modelId="{46D2AC8A-2CF4-4198-B08C-A1D9A332B58E}" type="presParOf" srcId="{60AA3CEB-F1A4-9A4A-A401-094F16D2B11E}" destId="{AA91B6EB-E12E-3C45-AD68-BF85FB6A5A00}" srcOrd="1" destOrd="0" presId="urn:microsoft.com/office/officeart/2008/layout/CaptionedPictures"/>
    <dgm:cxn modelId="{93BDE46D-8B4D-40A6-A89A-7D54F7016690}" type="presParOf" srcId="{3C41BBCE-4BE9-CA4C-B580-E7AC38BC3E00}" destId="{4FC38101-444B-6542-831E-E10B82B2E232}" srcOrd="1" destOrd="0" presId="urn:microsoft.com/office/officeart/2008/layout/CaptionedPictures"/>
    <dgm:cxn modelId="{A55D9E86-6FB7-44AF-BC94-5847D0219F5E}" type="presParOf" srcId="{3C41BBCE-4BE9-CA4C-B580-E7AC38BC3E00}" destId="{7E373589-9954-E64E-9FB5-CD2CD8640E31}" srcOrd="2" destOrd="0" presId="urn:microsoft.com/office/officeart/2008/layout/CaptionedPictures"/>
    <dgm:cxn modelId="{F97F28BE-84E6-4186-8546-0EEF9E1D1681}" type="presParOf" srcId="{7E373589-9954-E64E-9FB5-CD2CD8640E31}" destId="{D4AC7868-3BFB-1345-A0A1-D21BD7842E7E}" srcOrd="0" destOrd="0" presId="urn:microsoft.com/office/officeart/2008/layout/CaptionedPictures"/>
    <dgm:cxn modelId="{96B259AF-F28D-4824-9D4B-3A7861839FBF}" type="presParOf" srcId="{7E373589-9954-E64E-9FB5-CD2CD8640E31}" destId="{B8158AA2-FF79-AF40-A25F-337D6C5F8798}" srcOrd="1" destOrd="0" presId="urn:microsoft.com/office/officeart/2008/layout/CaptionedPictures"/>
    <dgm:cxn modelId="{B207F902-DDFD-4BCC-9398-0377E95DF594}" type="presParOf" srcId="{7E373589-9954-E64E-9FB5-CD2CD8640E31}" destId="{A63D8DAF-93D3-8D4E-B6DC-FFB46F7C125C}" srcOrd="2" destOrd="0" presId="urn:microsoft.com/office/officeart/2008/layout/CaptionedPictures"/>
    <dgm:cxn modelId="{B71EF450-EF75-4D32-8A78-612EBF0C39D3}" type="presParOf" srcId="{A63D8DAF-93D3-8D4E-B6DC-FFB46F7C125C}" destId="{F0E79455-7C37-7542-89D8-03E5DCEFB167}" srcOrd="0" destOrd="0" presId="urn:microsoft.com/office/officeart/2008/layout/CaptionedPictures"/>
    <dgm:cxn modelId="{04B0D0FB-89AB-4AE6-BC55-A50D03EA4A09}" type="presParOf" srcId="{A63D8DAF-93D3-8D4E-B6DC-FFB46F7C125C}" destId="{5E7DCDA8-0230-CC4E-A569-928A35C52984}"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28B2D2-CC13-C140-B9C5-BB2C23D9E01A}" type="doc">
      <dgm:prSet loTypeId="urn:microsoft.com/office/officeart/2008/layout/BendingPictureCaptionList" loCatId="" qsTypeId="urn:microsoft.com/office/officeart/2005/8/quickstyle/simple1" qsCatId="simple" csTypeId="urn:microsoft.com/office/officeart/2005/8/colors/accent1_2" csCatId="accent1" phldr="1"/>
      <dgm:spPr/>
      <dgm:t>
        <a:bodyPr/>
        <a:lstStyle/>
        <a:p>
          <a:endParaRPr lang="en-US"/>
        </a:p>
      </dgm:t>
    </dgm:pt>
    <dgm:pt modelId="{A7DB6073-42A5-B14B-AD28-70B6E4DBFC0E}">
      <dgm:prSet/>
      <dgm:spPr/>
      <dgm:t>
        <a:bodyPr/>
        <a:lstStyle/>
        <a:p>
          <a:pPr rtl="0"/>
          <a:r>
            <a:rPr lang="en-US" dirty="0" smtClean="0"/>
            <a:t>Heat Transfer</a:t>
          </a:r>
          <a:endParaRPr lang="en-US" dirty="0"/>
        </a:p>
      </dgm:t>
    </dgm:pt>
    <dgm:pt modelId="{5AA744A0-B8A3-954B-91B7-9C22E17A61EB}" type="parTrans" cxnId="{6F9C0CE6-4048-0C42-9CCE-7D4EB3853E9F}">
      <dgm:prSet/>
      <dgm:spPr/>
      <dgm:t>
        <a:bodyPr/>
        <a:lstStyle/>
        <a:p>
          <a:endParaRPr lang="en-US"/>
        </a:p>
      </dgm:t>
    </dgm:pt>
    <dgm:pt modelId="{F1D63D25-543A-9A48-BCCE-45D6CA6F24B1}" type="sibTrans" cxnId="{6F9C0CE6-4048-0C42-9CCE-7D4EB3853E9F}">
      <dgm:prSet/>
      <dgm:spPr/>
      <dgm:t>
        <a:bodyPr/>
        <a:lstStyle/>
        <a:p>
          <a:endParaRPr lang="en-US"/>
        </a:p>
      </dgm:t>
    </dgm:pt>
    <dgm:pt modelId="{CE731409-A01E-2648-90B4-D7CDCECD09A2}">
      <dgm:prSet/>
      <dgm:spPr/>
      <dgm:t>
        <a:bodyPr/>
        <a:lstStyle/>
        <a:p>
          <a:r>
            <a:rPr lang="en-US" dirty="0" smtClean="0"/>
            <a:t>Mass &amp; Energy Balance</a:t>
          </a:r>
          <a:endParaRPr lang="en-US" dirty="0"/>
        </a:p>
      </dgm:t>
    </dgm:pt>
    <dgm:pt modelId="{0BA445D8-8C72-4E44-AD42-0842F0BA8F44}" type="parTrans" cxnId="{9002BCF9-52A8-E54C-B053-6B4186C27C80}">
      <dgm:prSet/>
      <dgm:spPr/>
      <dgm:t>
        <a:bodyPr/>
        <a:lstStyle/>
        <a:p>
          <a:endParaRPr lang="en-US"/>
        </a:p>
      </dgm:t>
    </dgm:pt>
    <dgm:pt modelId="{EDB1BC8F-6EF2-0B4C-A73C-50A8ECF85E41}" type="sibTrans" cxnId="{9002BCF9-52A8-E54C-B053-6B4186C27C80}">
      <dgm:prSet/>
      <dgm:spPr/>
      <dgm:t>
        <a:bodyPr/>
        <a:lstStyle/>
        <a:p>
          <a:endParaRPr lang="en-US"/>
        </a:p>
      </dgm:t>
    </dgm:pt>
    <dgm:pt modelId="{51E4B374-898D-D344-AFBC-FC5779385283}">
      <dgm:prSet/>
      <dgm:spPr/>
      <dgm:t>
        <a:bodyPr/>
        <a:lstStyle/>
        <a:p>
          <a:r>
            <a:rPr lang="en-US" dirty="0" smtClean="0"/>
            <a:t>Sustainability &amp; Entrepreneurship</a:t>
          </a:r>
          <a:endParaRPr lang="en-US" dirty="0"/>
        </a:p>
      </dgm:t>
    </dgm:pt>
    <dgm:pt modelId="{E11FC3E4-1601-2F4B-A99D-BBA50F5DEB3A}" type="parTrans" cxnId="{2AD210B4-798D-9946-9C36-5A37C88BC4D2}">
      <dgm:prSet/>
      <dgm:spPr/>
      <dgm:t>
        <a:bodyPr/>
        <a:lstStyle/>
        <a:p>
          <a:endParaRPr lang="en-US"/>
        </a:p>
      </dgm:t>
    </dgm:pt>
    <dgm:pt modelId="{6D6B6691-EFBF-764B-9E07-CBAC49FEAF42}" type="sibTrans" cxnId="{2AD210B4-798D-9946-9C36-5A37C88BC4D2}">
      <dgm:prSet/>
      <dgm:spPr/>
      <dgm:t>
        <a:bodyPr/>
        <a:lstStyle/>
        <a:p>
          <a:endParaRPr lang="en-US"/>
        </a:p>
      </dgm:t>
    </dgm:pt>
    <dgm:pt modelId="{C3771E1C-FF36-CA43-A1BA-A50FA0CEE0F8}">
      <dgm:prSet/>
      <dgm:spPr/>
      <dgm:t>
        <a:bodyPr/>
        <a:lstStyle/>
        <a:p>
          <a:r>
            <a:rPr lang="en-US" dirty="0" smtClean="0"/>
            <a:t>Chemistry</a:t>
          </a:r>
          <a:endParaRPr lang="en-US" dirty="0"/>
        </a:p>
      </dgm:t>
    </dgm:pt>
    <dgm:pt modelId="{7259235E-E450-BB4B-BEA7-FC5F5F3102D2}" type="sibTrans" cxnId="{CFCBB72A-2D9C-684A-A119-A24FB9C05679}">
      <dgm:prSet/>
      <dgm:spPr/>
      <dgm:t>
        <a:bodyPr/>
        <a:lstStyle/>
        <a:p>
          <a:endParaRPr lang="en-US"/>
        </a:p>
      </dgm:t>
    </dgm:pt>
    <dgm:pt modelId="{2D05C0C0-E2C3-864C-A370-C1E2D597908A}" type="parTrans" cxnId="{CFCBB72A-2D9C-684A-A119-A24FB9C05679}">
      <dgm:prSet/>
      <dgm:spPr/>
      <dgm:t>
        <a:bodyPr/>
        <a:lstStyle/>
        <a:p>
          <a:endParaRPr lang="en-US"/>
        </a:p>
      </dgm:t>
    </dgm:pt>
    <dgm:pt modelId="{4A342119-8C98-5745-B7C2-C5259ABC62F9}" type="pres">
      <dgm:prSet presAssocID="{5228B2D2-CC13-C140-B9C5-BB2C23D9E01A}" presName="Name0" presStyleCnt="0">
        <dgm:presLayoutVars>
          <dgm:dir/>
          <dgm:resizeHandles val="exact"/>
        </dgm:presLayoutVars>
      </dgm:prSet>
      <dgm:spPr/>
      <dgm:t>
        <a:bodyPr/>
        <a:lstStyle/>
        <a:p>
          <a:endParaRPr lang="en-US"/>
        </a:p>
      </dgm:t>
    </dgm:pt>
    <dgm:pt modelId="{5DA23E19-E5BD-A44E-8325-10D32989BF31}" type="pres">
      <dgm:prSet presAssocID="{C3771E1C-FF36-CA43-A1BA-A50FA0CEE0F8}" presName="composite" presStyleCnt="0"/>
      <dgm:spPr/>
    </dgm:pt>
    <dgm:pt modelId="{0FD7353F-BB30-7D43-8E1E-6B84C98D99B8}" type="pres">
      <dgm:prSet presAssocID="{C3771E1C-FF36-CA43-A1BA-A50FA0CEE0F8}" presName="rect1" presStyleLbl="bgImgPlace1" presStyleIdx="0" presStyleCnt="4"/>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6272EB97-153B-6149-B237-E3D8FE0268B6}" type="pres">
      <dgm:prSet presAssocID="{C3771E1C-FF36-CA43-A1BA-A50FA0CEE0F8}" presName="wedgeRectCallout1" presStyleLbl="node1" presStyleIdx="0" presStyleCnt="4">
        <dgm:presLayoutVars>
          <dgm:bulletEnabled val="1"/>
        </dgm:presLayoutVars>
      </dgm:prSet>
      <dgm:spPr/>
      <dgm:t>
        <a:bodyPr/>
        <a:lstStyle/>
        <a:p>
          <a:endParaRPr lang="en-US"/>
        </a:p>
      </dgm:t>
    </dgm:pt>
    <dgm:pt modelId="{DFC6E090-9543-B649-8932-3C333FD40160}" type="pres">
      <dgm:prSet presAssocID="{7259235E-E450-BB4B-BEA7-FC5F5F3102D2}" presName="sibTrans" presStyleCnt="0"/>
      <dgm:spPr/>
    </dgm:pt>
    <dgm:pt modelId="{FA68815D-048D-CD4F-85FD-8FBADB6AA0F4}" type="pres">
      <dgm:prSet presAssocID="{CE731409-A01E-2648-90B4-D7CDCECD09A2}" presName="composite" presStyleCnt="0"/>
      <dgm:spPr/>
    </dgm:pt>
    <dgm:pt modelId="{1A229971-34D8-7C4E-8AAE-B8932B862DE5}" type="pres">
      <dgm:prSet presAssocID="{CE731409-A01E-2648-90B4-D7CDCECD09A2}" presName="rect1" presStyleLbl="bgImgPlace1" presStyleIdx="1" presStyleCnt="4" custLinFactNeighborX="-2007" custLinFactNeighborY="-8414"/>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endParaRPr lang="en-US"/>
        </a:p>
      </dgm:t>
    </dgm:pt>
    <dgm:pt modelId="{386BEEDD-A000-4644-80CE-54266E70ED9C}" type="pres">
      <dgm:prSet presAssocID="{CE731409-A01E-2648-90B4-D7CDCECD09A2}" presName="wedgeRectCallout1" presStyleLbl="node1" presStyleIdx="1" presStyleCnt="4">
        <dgm:presLayoutVars>
          <dgm:bulletEnabled val="1"/>
        </dgm:presLayoutVars>
      </dgm:prSet>
      <dgm:spPr/>
      <dgm:t>
        <a:bodyPr/>
        <a:lstStyle/>
        <a:p>
          <a:endParaRPr lang="en-US"/>
        </a:p>
      </dgm:t>
    </dgm:pt>
    <dgm:pt modelId="{8F73C68D-DA9E-1241-9E82-5410F89B5D98}" type="pres">
      <dgm:prSet presAssocID="{EDB1BC8F-6EF2-0B4C-A73C-50A8ECF85E41}" presName="sibTrans" presStyleCnt="0"/>
      <dgm:spPr/>
    </dgm:pt>
    <dgm:pt modelId="{46DC767C-64D7-9243-9123-7248CFE6AE6B}" type="pres">
      <dgm:prSet presAssocID="{A7DB6073-42A5-B14B-AD28-70B6E4DBFC0E}" presName="composite" presStyleCnt="0"/>
      <dgm:spPr/>
    </dgm:pt>
    <dgm:pt modelId="{1B9F36C9-5E8A-7C47-8C08-442E62835A6C}" type="pres">
      <dgm:prSet presAssocID="{A7DB6073-42A5-B14B-AD28-70B6E4DBFC0E}" presName="rect1" presStyleLbl="bgImgPlace1" presStyleIdx="2" presStyleCnt="4"/>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045DF6AF-F809-0846-86D0-688CFBABD380}" type="pres">
      <dgm:prSet presAssocID="{A7DB6073-42A5-B14B-AD28-70B6E4DBFC0E}" presName="wedgeRectCallout1" presStyleLbl="node1" presStyleIdx="2" presStyleCnt="4">
        <dgm:presLayoutVars>
          <dgm:bulletEnabled val="1"/>
        </dgm:presLayoutVars>
      </dgm:prSet>
      <dgm:spPr/>
      <dgm:t>
        <a:bodyPr/>
        <a:lstStyle/>
        <a:p>
          <a:endParaRPr lang="en-US"/>
        </a:p>
      </dgm:t>
    </dgm:pt>
    <dgm:pt modelId="{FC5377A5-717F-F54F-849C-129062636578}" type="pres">
      <dgm:prSet presAssocID="{F1D63D25-543A-9A48-BCCE-45D6CA6F24B1}" presName="sibTrans" presStyleCnt="0"/>
      <dgm:spPr/>
    </dgm:pt>
    <dgm:pt modelId="{A4294595-EA33-C943-B747-79EAEBF79916}" type="pres">
      <dgm:prSet presAssocID="{51E4B374-898D-D344-AFBC-FC5779385283}" presName="composite" presStyleCnt="0"/>
      <dgm:spPr/>
    </dgm:pt>
    <dgm:pt modelId="{4A289273-129F-9B4D-B7F4-119AA40E6807}" type="pres">
      <dgm:prSet presAssocID="{51E4B374-898D-D344-AFBC-FC5779385283}" presName="rect1" presStyleLbl="bgImgPlace1" presStyleIdx="3" presStyleCnt="4"/>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74E7B7B2-5F3D-0B41-8DE8-308CF5576E6D}" type="pres">
      <dgm:prSet presAssocID="{51E4B374-898D-D344-AFBC-FC5779385283}" presName="wedgeRectCallout1" presStyleLbl="node1" presStyleIdx="3" presStyleCnt="4">
        <dgm:presLayoutVars>
          <dgm:bulletEnabled val="1"/>
        </dgm:presLayoutVars>
      </dgm:prSet>
      <dgm:spPr/>
      <dgm:t>
        <a:bodyPr/>
        <a:lstStyle/>
        <a:p>
          <a:endParaRPr lang="en-US"/>
        </a:p>
      </dgm:t>
    </dgm:pt>
  </dgm:ptLst>
  <dgm:cxnLst>
    <dgm:cxn modelId="{9002BCF9-52A8-E54C-B053-6B4186C27C80}" srcId="{5228B2D2-CC13-C140-B9C5-BB2C23D9E01A}" destId="{CE731409-A01E-2648-90B4-D7CDCECD09A2}" srcOrd="1" destOrd="0" parTransId="{0BA445D8-8C72-4E44-AD42-0842F0BA8F44}" sibTransId="{EDB1BC8F-6EF2-0B4C-A73C-50A8ECF85E41}"/>
    <dgm:cxn modelId="{735AB50F-6241-45D6-9811-E09AA0D11C9A}" type="presOf" srcId="{5228B2D2-CC13-C140-B9C5-BB2C23D9E01A}" destId="{4A342119-8C98-5745-B7C2-C5259ABC62F9}" srcOrd="0" destOrd="0" presId="urn:microsoft.com/office/officeart/2008/layout/BendingPictureCaptionList"/>
    <dgm:cxn modelId="{FBEF02A7-FD8B-4E70-B589-10B75DD1C564}" type="presOf" srcId="{51E4B374-898D-D344-AFBC-FC5779385283}" destId="{74E7B7B2-5F3D-0B41-8DE8-308CF5576E6D}" srcOrd="0" destOrd="0" presId="urn:microsoft.com/office/officeart/2008/layout/BendingPictureCaptionList"/>
    <dgm:cxn modelId="{CFCBB72A-2D9C-684A-A119-A24FB9C05679}" srcId="{5228B2D2-CC13-C140-B9C5-BB2C23D9E01A}" destId="{C3771E1C-FF36-CA43-A1BA-A50FA0CEE0F8}" srcOrd="0" destOrd="0" parTransId="{2D05C0C0-E2C3-864C-A370-C1E2D597908A}" sibTransId="{7259235E-E450-BB4B-BEA7-FC5F5F3102D2}"/>
    <dgm:cxn modelId="{B6AB6606-D3A9-440E-A2D6-7B85BB69FF6F}" type="presOf" srcId="{CE731409-A01E-2648-90B4-D7CDCECD09A2}" destId="{386BEEDD-A000-4644-80CE-54266E70ED9C}" srcOrd="0" destOrd="0" presId="urn:microsoft.com/office/officeart/2008/layout/BendingPictureCaptionList"/>
    <dgm:cxn modelId="{9DEDD0BA-E712-4C4F-BC72-4B93B9EB9F60}" type="presOf" srcId="{A7DB6073-42A5-B14B-AD28-70B6E4DBFC0E}" destId="{045DF6AF-F809-0846-86D0-688CFBABD380}" srcOrd="0" destOrd="0" presId="urn:microsoft.com/office/officeart/2008/layout/BendingPictureCaptionList"/>
    <dgm:cxn modelId="{CDB63A12-1F28-43BD-B736-47A7292232F2}" type="presOf" srcId="{C3771E1C-FF36-CA43-A1BA-A50FA0CEE0F8}" destId="{6272EB97-153B-6149-B237-E3D8FE0268B6}" srcOrd="0" destOrd="0" presId="urn:microsoft.com/office/officeart/2008/layout/BendingPictureCaptionList"/>
    <dgm:cxn modelId="{2AD210B4-798D-9946-9C36-5A37C88BC4D2}" srcId="{5228B2D2-CC13-C140-B9C5-BB2C23D9E01A}" destId="{51E4B374-898D-D344-AFBC-FC5779385283}" srcOrd="3" destOrd="0" parTransId="{E11FC3E4-1601-2F4B-A99D-BBA50F5DEB3A}" sibTransId="{6D6B6691-EFBF-764B-9E07-CBAC49FEAF42}"/>
    <dgm:cxn modelId="{6F9C0CE6-4048-0C42-9CCE-7D4EB3853E9F}" srcId="{5228B2D2-CC13-C140-B9C5-BB2C23D9E01A}" destId="{A7DB6073-42A5-B14B-AD28-70B6E4DBFC0E}" srcOrd="2" destOrd="0" parTransId="{5AA744A0-B8A3-954B-91B7-9C22E17A61EB}" sibTransId="{F1D63D25-543A-9A48-BCCE-45D6CA6F24B1}"/>
    <dgm:cxn modelId="{5CA2CC4A-C7FC-4B4B-9187-83DD136DA2EF}" type="presParOf" srcId="{4A342119-8C98-5745-B7C2-C5259ABC62F9}" destId="{5DA23E19-E5BD-A44E-8325-10D32989BF31}" srcOrd="0" destOrd="0" presId="urn:microsoft.com/office/officeart/2008/layout/BendingPictureCaptionList"/>
    <dgm:cxn modelId="{A8A937FF-5230-4454-A94A-9ABBD8F7EC67}" type="presParOf" srcId="{5DA23E19-E5BD-A44E-8325-10D32989BF31}" destId="{0FD7353F-BB30-7D43-8E1E-6B84C98D99B8}" srcOrd="0" destOrd="0" presId="urn:microsoft.com/office/officeart/2008/layout/BendingPictureCaptionList"/>
    <dgm:cxn modelId="{0DB92BC5-087B-4FFB-AE01-F5C1A93ECA73}" type="presParOf" srcId="{5DA23E19-E5BD-A44E-8325-10D32989BF31}" destId="{6272EB97-153B-6149-B237-E3D8FE0268B6}" srcOrd="1" destOrd="0" presId="urn:microsoft.com/office/officeart/2008/layout/BendingPictureCaptionList"/>
    <dgm:cxn modelId="{537A81CE-979C-4332-A057-E925DADA3FE7}" type="presParOf" srcId="{4A342119-8C98-5745-B7C2-C5259ABC62F9}" destId="{DFC6E090-9543-B649-8932-3C333FD40160}" srcOrd="1" destOrd="0" presId="urn:microsoft.com/office/officeart/2008/layout/BendingPictureCaptionList"/>
    <dgm:cxn modelId="{119C8A15-AB54-425B-968A-554221A797BF}" type="presParOf" srcId="{4A342119-8C98-5745-B7C2-C5259ABC62F9}" destId="{FA68815D-048D-CD4F-85FD-8FBADB6AA0F4}" srcOrd="2" destOrd="0" presId="urn:microsoft.com/office/officeart/2008/layout/BendingPictureCaptionList"/>
    <dgm:cxn modelId="{1F48B55B-10E4-431C-A22D-5D940C2A79C5}" type="presParOf" srcId="{FA68815D-048D-CD4F-85FD-8FBADB6AA0F4}" destId="{1A229971-34D8-7C4E-8AAE-B8932B862DE5}" srcOrd="0" destOrd="0" presId="urn:microsoft.com/office/officeart/2008/layout/BendingPictureCaptionList"/>
    <dgm:cxn modelId="{9D02F885-7675-4BD7-A92F-1CAC7B84FE28}" type="presParOf" srcId="{FA68815D-048D-CD4F-85FD-8FBADB6AA0F4}" destId="{386BEEDD-A000-4644-80CE-54266E70ED9C}" srcOrd="1" destOrd="0" presId="urn:microsoft.com/office/officeart/2008/layout/BendingPictureCaptionList"/>
    <dgm:cxn modelId="{B5ED4C0C-DA67-45BE-BD0C-78EF3AD70DAA}" type="presParOf" srcId="{4A342119-8C98-5745-B7C2-C5259ABC62F9}" destId="{8F73C68D-DA9E-1241-9E82-5410F89B5D98}" srcOrd="3" destOrd="0" presId="urn:microsoft.com/office/officeart/2008/layout/BendingPictureCaptionList"/>
    <dgm:cxn modelId="{D4C7C36A-CE15-4E4A-AE76-0989DF5327BE}" type="presParOf" srcId="{4A342119-8C98-5745-B7C2-C5259ABC62F9}" destId="{46DC767C-64D7-9243-9123-7248CFE6AE6B}" srcOrd="4" destOrd="0" presId="urn:microsoft.com/office/officeart/2008/layout/BendingPictureCaptionList"/>
    <dgm:cxn modelId="{E5968A8E-1002-45FD-9090-70CB0225D259}" type="presParOf" srcId="{46DC767C-64D7-9243-9123-7248CFE6AE6B}" destId="{1B9F36C9-5E8A-7C47-8C08-442E62835A6C}" srcOrd="0" destOrd="0" presId="urn:microsoft.com/office/officeart/2008/layout/BendingPictureCaptionList"/>
    <dgm:cxn modelId="{87F7A01A-1E83-49EE-99FE-40F11CB7F0F1}" type="presParOf" srcId="{46DC767C-64D7-9243-9123-7248CFE6AE6B}" destId="{045DF6AF-F809-0846-86D0-688CFBABD380}" srcOrd="1" destOrd="0" presId="urn:microsoft.com/office/officeart/2008/layout/BendingPictureCaptionList"/>
    <dgm:cxn modelId="{5D7FADBA-C315-444E-BD12-CF8A8B2BB177}" type="presParOf" srcId="{4A342119-8C98-5745-B7C2-C5259ABC62F9}" destId="{FC5377A5-717F-F54F-849C-129062636578}" srcOrd="5" destOrd="0" presId="urn:microsoft.com/office/officeart/2008/layout/BendingPictureCaptionList"/>
    <dgm:cxn modelId="{1B66C5BE-EA9F-4095-84DE-0C020261C590}" type="presParOf" srcId="{4A342119-8C98-5745-B7C2-C5259ABC62F9}" destId="{A4294595-EA33-C943-B747-79EAEBF79916}" srcOrd="6" destOrd="0" presId="urn:microsoft.com/office/officeart/2008/layout/BendingPictureCaptionList"/>
    <dgm:cxn modelId="{14CA222F-B32B-4825-8CD7-F51EC3722895}" type="presParOf" srcId="{A4294595-EA33-C943-B747-79EAEBF79916}" destId="{4A289273-129F-9B4D-B7F4-119AA40E6807}" srcOrd="0" destOrd="0" presId="urn:microsoft.com/office/officeart/2008/layout/BendingPictureCaptionList"/>
    <dgm:cxn modelId="{C35BA673-401A-4EEB-A84C-0C95B0D62415}" type="presParOf" srcId="{A4294595-EA33-C943-B747-79EAEBF79916}" destId="{74E7B7B2-5F3D-0B41-8DE8-308CF5576E6D}"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E5EAB3-0966-3D44-B68B-32774F0570E7}" type="doc">
      <dgm:prSet loTypeId="urn:microsoft.com/office/officeart/2008/layout/CaptionedPictures" loCatId="" qsTypeId="urn:microsoft.com/office/officeart/2005/8/quickstyle/simple1" qsCatId="simple" csTypeId="urn:microsoft.com/office/officeart/2005/8/colors/accent1_2" csCatId="accent1" phldr="1"/>
      <dgm:spPr/>
      <dgm:t>
        <a:bodyPr/>
        <a:lstStyle/>
        <a:p>
          <a:endParaRPr lang="en-US"/>
        </a:p>
      </dgm:t>
    </dgm:pt>
    <dgm:pt modelId="{22ADB72A-182C-BD47-B311-4927A709A1EB}">
      <dgm:prSet phldrT="[Text]" phldr="1"/>
      <dgm:spPr/>
      <dgm:t>
        <a:bodyPr/>
        <a:lstStyle/>
        <a:p>
          <a:endParaRPr lang="en-US"/>
        </a:p>
      </dgm:t>
    </dgm:pt>
    <dgm:pt modelId="{F9F6BFA4-7A4B-8E4A-86A9-D341469B5F01}" type="parTrans" cxnId="{43A9E79C-A997-4140-B543-672F846569D3}">
      <dgm:prSet/>
      <dgm:spPr/>
      <dgm:t>
        <a:bodyPr/>
        <a:lstStyle/>
        <a:p>
          <a:endParaRPr lang="en-US"/>
        </a:p>
      </dgm:t>
    </dgm:pt>
    <dgm:pt modelId="{E6F743E1-937E-794F-9B04-3E0416477F05}" type="sibTrans" cxnId="{43A9E79C-A997-4140-B543-672F846569D3}">
      <dgm:prSet/>
      <dgm:spPr/>
      <dgm:t>
        <a:bodyPr/>
        <a:lstStyle/>
        <a:p>
          <a:endParaRPr lang="en-US"/>
        </a:p>
      </dgm:t>
    </dgm:pt>
    <dgm:pt modelId="{17D138CA-70D4-6647-8F97-7238A00A5C5A}">
      <dgm:prSet phldrT="[Text]"/>
      <dgm:spPr/>
      <dgm:t>
        <a:bodyPr/>
        <a:lstStyle/>
        <a:p>
          <a:r>
            <a:rPr lang="en-US" dirty="0" smtClean="0"/>
            <a:t>Biodiesel synthesis setup</a:t>
          </a:r>
          <a:endParaRPr lang="en-US" dirty="0"/>
        </a:p>
      </dgm:t>
    </dgm:pt>
    <dgm:pt modelId="{DE7E2EC6-1A43-854F-91FC-5153EEB75EDD}" type="parTrans" cxnId="{B0643B48-4070-A243-8F0C-018B4BD2A4BB}">
      <dgm:prSet/>
      <dgm:spPr/>
      <dgm:t>
        <a:bodyPr/>
        <a:lstStyle/>
        <a:p>
          <a:endParaRPr lang="en-US"/>
        </a:p>
      </dgm:t>
    </dgm:pt>
    <dgm:pt modelId="{81BDCEEC-8E02-3145-A5F0-9FB6BBC3E457}" type="sibTrans" cxnId="{B0643B48-4070-A243-8F0C-018B4BD2A4BB}">
      <dgm:prSet/>
      <dgm:spPr/>
      <dgm:t>
        <a:bodyPr/>
        <a:lstStyle/>
        <a:p>
          <a:endParaRPr lang="en-US"/>
        </a:p>
      </dgm:t>
    </dgm:pt>
    <dgm:pt modelId="{F3EB0E9A-9158-7C4A-9783-2EB6EF51D682}">
      <dgm:prSet phldrT="[Text]" phldr="1"/>
      <dgm:spPr/>
      <dgm:t>
        <a:bodyPr/>
        <a:lstStyle/>
        <a:p>
          <a:endParaRPr lang="en-US"/>
        </a:p>
      </dgm:t>
    </dgm:pt>
    <dgm:pt modelId="{E36D6610-AEB6-C449-A023-BA1626DF37F1}" type="parTrans" cxnId="{D9E197EF-6B14-B149-8D95-E146E665759C}">
      <dgm:prSet/>
      <dgm:spPr/>
      <dgm:t>
        <a:bodyPr/>
        <a:lstStyle/>
        <a:p>
          <a:endParaRPr lang="en-US"/>
        </a:p>
      </dgm:t>
    </dgm:pt>
    <dgm:pt modelId="{D7D34B6E-98AE-0842-93ED-AA4038B185DD}" type="sibTrans" cxnId="{D9E197EF-6B14-B149-8D95-E146E665759C}">
      <dgm:prSet/>
      <dgm:spPr/>
      <dgm:t>
        <a:bodyPr/>
        <a:lstStyle/>
        <a:p>
          <a:endParaRPr lang="en-US"/>
        </a:p>
      </dgm:t>
    </dgm:pt>
    <dgm:pt modelId="{C4B45E01-42D2-DC4B-867B-685F92599721}">
      <dgm:prSet phldrT="[Text]"/>
      <dgm:spPr/>
      <dgm:t>
        <a:bodyPr/>
        <a:lstStyle/>
        <a:p>
          <a:r>
            <a:rPr lang="en-US" dirty="0" smtClean="0"/>
            <a:t>Titration setup</a:t>
          </a:r>
          <a:endParaRPr lang="en-US" dirty="0"/>
        </a:p>
      </dgm:t>
    </dgm:pt>
    <dgm:pt modelId="{5B58BB68-915E-0F4A-A906-DF06CE12BFC7}" type="parTrans" cxnId="{258E61E1-EDD8-834A-84C6-6AE6E5649BF2}">
      <dgm:prSet/>
      <dgm:spPr/>
      <dgm:t>
        <a:bodyPr/>
        <a:lstStyle/>
        <a:p>
          <a:endParaRPr lang="en-US"/>
        </a:p>
      </dgm:t>
    </dgm:pt>
    <dgm:pt modelId="{B43F5E92-20B5-7F45-ADD0-B927150CD2C9}" type="sibTrans" cxnId="{258E61E1-EDD8-834A-84C6-6AE6E5649BF2}">
      <dgm:prSet/>
      <dgm:spPr/>
      <dgm:t>
        <a:bodyPr/>
        <a:lstStyle/>
        <a:p>
          <a:endParaRPr lang="en-US"/>
        </a:p>
      </dgm:t>
    </dgm:pt>
    <dgm:pt modelId="{94B527E7-E049-1044-91C7-39490239E804}" type="pres">
      <dgm:prSet presAssocID="{06E5EAB3-0966-3D44-B68B-32774F0570E7}" presName="Name0" presStyleCnt="0">
        <dgm:presLayoutVars>
          <dgm:chMax/>
          <dgm:chPref/>
          <dgm:dir/>
        </dgm:presLayoutVars>
      </dgm:prSet>
      <dgm:spPr/>
      <dgm:t>
        <a:bodyPr/>
        <a:lstStyle/>
        <a:p>
          <a:endParaRPr lang="en-US"/>
        </a:p>
      </dgm:t>
    </dgm:pt>
    <dgm:pt modelId="{0A936013-FE2C-9940-86A3-A10142864681}" type="pres">
      <dgm:prSet presAssocID="{22ADB72A-182C-BD47-B311-4927A709A1EB}" presName="composite" presStyleCnt="0">
        <dgm:presLayoutVars>
          <dgm:chMax val="1"/>
          <dgm:chPref val="1"/>
        </dgm:presLayoutVars>
      </dgm:prSet>
      <dgm:spPr/>
    </dgm:pt>
    <dgm:pt modelId="{BE3267BB-3E2D-F948-8E69-45F03323C8FD}" type="pres">
      <dgm:prSet presAssocID="{22ADB72A-182C-BD47-B311-4927A709A1EB}" presName="Accent" presStyleLbl="trAlignAcc1" presStyleIdx="0" presStyleCnt="2">
        <dgm:presLayoutVars>
          <dgm:chMax val="0"/>
          <dgm:chPref val="0"/>
        </dgm:presLayoutVars>
      </dgm:prSet>
      <dgm:spPr>
        <a:ln>
          <a:solidFill>
            <a:srgbClr val="FFFFFF"/>
          </a:solidFill>
        </a:ln>
      </dgm:spPr>
    </dgm:pt>
    <dgm:pt modelId="{160DA0CC-C71B-6240-9115-FE5F5FA38AED}" type="pres">
      <dgm:prSet presAssocID="{22ADB72A-182C-BD47-B311-4927A709A1EB}" presName="Image" presStyleLbl="alignImgPlace1" presStyleIdx="0" presStyleCnt="2" custLinFactNeighborY="6290">
        <dgm:presLayoutVars>
          <dgm:chMax val="0"/>
          <dgm:chPref val="0"/>
        </dgm:presLayoutVars>
      </dgm:prSet>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415033C0-B58F-D945-84C0-F60B7AEFCCE9}" type="pres">
      <dgm:prSet presAssocID="{22ADB72A-182C-BD47-B311-4927A709A1EB}" presName="ChildComposite" presStyleCnt="0"/>
      <dgm:spPr/>
    </dgm:pt>
    <dgm:pt modelId="{D8698A89-2C6C-C345-8FC1-6C78240BACAC}" type="pres">
      <dgm:prSet presAssocID="{22ADB72A-182C-BD47-B311-4927A709A1EB}" presName="Child" presStyleLbl="node1" presStyleIdx="0" presStyleCnt="2">
        <dgm:presLayoutVars>
          <dgm:chMax val="0"/>
          <dgm:chPref val="0"/>
          <dgm:bulletEnabled val="1"/>
        </dgm:presLayoutVars>
      </dgm:prSet>
      <dgm:spPr/>
      <dgm:t>
        <a:bodyPr/>
        <a:lstStyle/>
        <a:p>
          <a:endParaRPr lang="en-US"/>
        </a:p>
      </dgm:t>
    </dgm:pt>
    <dgm:pt modelId="{74575FFF-082B-C14B-B46B-B7257A605451}" type="pres">
      <dgm:prSet presAssocID="{22ADB72A-182C-BD47-B311-4927A709A1EB}" presName="Parent" presStyleLbl="revTx" presStyleIdx="0" presStyleCnt="2">
        <dgm:presLayoutVars>
          <dgm:chMax val="1"/>
          <dgm:chPref val="0"/>
          <dgm:bulletEnabled val="1"/>
        </dgm:presLayoutVars>
      </dgm:prSet>
      <dgm:spPr/>
      <dgm:t>
        <a:bodyPr/>
        <a:lstStyle/>
        <a:p>
          <a:endParaRPr lang="en-US"/>
        </a:p>
      </dgm:t>
    </dgm:pt>
    <dgm:pt modelId="{C6570B07-0DD7-3A4D-B504-DD1696084F38}" type="pres">
      <dgm:prSet presAssocID="{E6F743E1-937E-794F-9B04-3E0416477F05}" presName="sibTrans" presStyleCnt="0"/>
      <dgm:spPr/>
    </dgm:pt>
    <dgm:pt modelId="{5A7AF3CE-1A23-044C-832C-C5DA94B85F29}" type="pres">
      <dgm:prSet presAssocID="{F3EB0E9A-9158-7C4A-9783-2EB6EF51D682}" presName="composite" presStyleCnt="0">
        <dgm:presLayoutVars>
          <dgm:chMax val="1"/>
          <dgm:chPref val="1"/>
        </dgm:presLayoutVars>
      </dgm:prSet>
      <dgm:spPr/>
    </dgm:pt>
    <dgm:pt modelId="{2B559BAA-03F4-4944-83A0-1743458CDE83}" type="pres">
      <dgm:prSet presAssocID="{F3EB0E9A-9158-7C4A-9783-2EB6EF51D682}" presName="Accent" presStyleLbl="trAlignAcc1" presStyleIdx="1" presStyleCnt="2">
        <dgm:presLayoutVars>
          <dgm:chMax val="0"/>
          <dgm:chPref val="0"/>
        </dgm:presLayoutVars>
      </dgm:prSet>
      <dgm:spPr>
        <a:ln>
          <a:solidFill>
            <a:srgbClr val="FFFFFF"/>
          </a:solidFill>
        </a:ln>
      </dgm:spPr>
    </dgm:pt>
    <dgm:pt modelId="{5C560F4B-39B1-804A-B612-5D50BA792705}" type="pres">
      <dgm:prSet presAssocID="{F3EB0E9A-9158-7C4A-9783-2EB6EF51D682}" presName="Image" presStyleLbl="alignImgPlace1" presStyleIdx="1" presStyleCnt="2" custLinFactNeighborX="-2451" custLinFactNeighborY="13596">
        <dgm:presLayoutVars>
          <dgm:chMax val="0"/>
          <dgm:chPref val="0"/>
        </dgm:presLayoutVars>
      </dgm:prSet>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17DD755B-A4ED-7643-9A2C-790E5700A780}" type="pres">
      <dgm:prSet presAssocID="{F3EB0E9A-9158-7C4A-9783-2EB6EF51D682}" presName="ChildComposite" presStyleCnt="0"/>
      <dgm:spPr/>
    </dgm:pt>
    <dgm:pt modelId="{77783ABC-28C6-3848-89DA-A157BCAC2B84}" type="pres">
      <dgm:prSet presAssocID="{F3EB0E9A-9158-7C4A-9783-2EB6EF51D682}" presName="Child" presStyleLbl="node1" presStyleIdx="1" presStyleCnt="2" custLinFactNeighborY="19020">
        <dgm:presLayoutVars>
          <dgm:chMax val="0"/>
          <dgm:chPref val="0"/>
          <dgm:bulletEnabled val="1"/>
        </dgm:presLayoutVars>
      </dgm:prSet>
      <dgm:spPr/>
      <dgm:t>
        <a:bodyPr/>
        <a:lstStyle/>
        <a:p>
          <a:endParaRPr lang="en-US"/>
        </a:p>
      </dgm:t>
    </dgm:pt>
    <dgm:pt modelId="{6ABA9254-0E93-B04F-BFEA-738C137A364A}" type="pres">
      <dgm:prSet presAssocID="{F3EB0E9A-9158-7C4A-9783-2EB6EF51D682}" presName="Parent" presStyleLbl="revTx" presStyleIdx="1" presStyleCnt="2">
        <dgm:presLayoutVars>
          <dgm:chMax val="1"/>
          <dgm:chPref val="0"/>
          <dgm:bulletEnabled val="1"/>
        </dgm:presLayoutVars>
      </dgm:prSet>
      <dgm:spPr/>
      <dgm:t>
        <a:bodyPr/>
        <a:lstStyle/>
        <a:p>
          <a:endParaRPr lang="en-US"/>
        </a:p>
      </dgm:t>
    </dgm:pt>
  </dgm:ptLst>
  <dgm:cxnLst>
    <dgm:cxn modelId="{258E61E1-EDD8-834A-84C6-6AE6E5649BF2}" srcId="{F3EB0E9A-9158-7C4A-9783-2EB6EF51D682}" destId="{C4B45E01-42D2-DC4B-867B-685F92599721}" srcOrd="0" destOrd="0" parTransId="{5B58BB68-915E-0F4A-A906-DF06CE12BFC7}" sibTransId="{B43F5E92-20B5-7F45-ADD0-B927150CD2C9}"/>
    <dgm:cxn modelId="{B6A7F7A8-3617-4692-9C4A-160551FDF6E8}" type="presOf" srcId="{17D138CA-70D4-6647-8F97-7238A00A5C5A}" destId="{D8698A89-2C6C-C345-8FC1-6C78240BACAC}" srcOrd="0" destOrd="0" presId="urn:microsoft.com/office/officeart/2008/layout/CaptionedPictures"/>
    <dgm:cxn modelId="{D9E197EF-6B14-B149-8D95-E146E665759C}" srcId="{06E5EAB3-0966-3D44-B68B-32774F0570E7}" destId="{F3EB0E9A-9158-7C4A-9783-2EB6EF51D682}" srcOrd="1" destOrd="0" parTransId="{E36D6610-AEB6-C449-A023-BA1626DF37F1}" sibTransId="{D7D34B6E-98AE-0842-93ED-AA4038B185DD}"/>
    <dgm:cxn modelId="{43A9E79C-A997-4140-B543-672F846569D3}" srcId="{06E5EAB3-0966-3D44-B68B-32774F0570E7}" destId="{22ADB72A-182C-BD47-B311-4927A709A1EB}" srcOrd="0" destOrd="0" parTransId="{F9F6BFA4-7A4B-8E4A-86A9-D341469B5F01}" sibTransId="{E6F743E1-937E-794F-9B04-3E0416477F05}"/>
    <dgm:cxn modelId="{3AE56E4E-A46E-442B-A062-798164562015}" type="presOf" srcId="{06E5EAB3-0966-3D44-B68B-32774F0570E7}" destId="{94B527E7-E049-1044-91C7-39490239E804}" srcOrd="0" destOrd="0" presId="urn:microsoft.com/office/officeart/2008/layout/CaptionedPictures"/>
    <dgm:cxn modelId="{51017752-C02D-42B4-9A5C-F4AE04A2FF57}" type="presOf" srcId="{F3EB0E9A-9158-7C4A-9783-2EB6EF51D682}" destId="{6ABA9254-0E93-B04F-BFEA-738C137A364A}" srcOrd="0" destOrd="0" presId="urn:microsoft.com/office/officeart/2008/layout/CaptionedPictures"/>
    <dgm:cxn modelId="{B0643B48-4070-A243-8F0C-018B4BD2A4BB}" srcId="{22ADB72A-182C-BD47-B311-4927A709A1EB}" destId="{17D138CA-70D4-6647-8F97-7238A00A5C5A}" srcOrd="0" destOrd="0" parTransId="{DE7E2EC6-1A43-854F-91FC-5153EEB75EDD}" sibTransId="{81BDCEEC-8E02-3145-A5F0-9FB6BBC3E457}"/>
    <dgm:cxn modelId="{D573F9B3-BCBD-4F5E-AC9C-2BBC1BB86962}" type="presOf" srcId="{22ADB72A-182C-BD47-B311-4927A709A1EB}" destId="{74575FFF-082B-C14B-B46B-B7257A605451}" srcOrd="0" destOrd="0" presId="urn:microsoft.com/office/officeart/2008/layout/CaptionedPictures"/>
    <dgm:cxn modelId="{CC9CDF44-1DB5-4310-9AC1-FAA0DFC0A159}" type="presOf" srcId="{C4B45E01-42D2-DC4B-867B-685F92599721}" destId="{77783ABC-28C6-3848-89DA-A157BCAC2B84}" srcOrd="0" destOrd="0" presId="urn:microsoft.com/office/officeart/2008/layout/CaptionedPictures"/>
    <dgm:cxn modelId="{D4EA1604-6066-4FD7-B618-EA5EFCA8BB6E}" type="presParOf" srcId="{94B527E7-E049-1044-91C7-39490239E804}" destId="{0A936013-FE2C-9940-86A3-A10142864681}" srcOrd="0" destOrd="0" presId="urn:microsoft.com/office/officeart/2008/layout/CaptionedPictures"/>
    <dgm:cxn modelId="{E7FB76D1-F141-4D87-83C3-406F6B4F6367}" type="presParOf" srcId="{0A936013-FE2C-9940-86A3-A10142864681}" destId="{BE3267BB-3E2D-F948-8E69-45F03323C8FD}" srcOrd="0" destOrd="0" presId="urn:microsoft.com/office/officeart/2008/layout/CaptionedPictures"/>
    <dgm:cxn modelId="{94B3DB06-13E2-4509-B40D-9B00CC119468}" type="presParOf" srcId="{0A936013-FE2C-9940-86A3-A10142864681}" destId="{160DA0CC-C71B-6240-9115-FE5F5FA38AED}" srcOrd="1" destOrd="0" presId="urn:microsoft.com/office/officeart/2008/layout/CaptionedPictures"/>
    <dgm:cxn modelId="{A7257C05-E83C-46C0-AE26-5E6C2C90DC89}" type="presParOf" srcId="{0A936013-FE2C-9940-86A3-A10142864681}" destId="{415033C0-B58F-D945-84C0-F60B7AEFCCE9}" srcOrd="2" destOrd="0" presId="urn:microsoft.com/office/officeart/2008/layout/CaptionedPictures"/>
    <dgm:cxn modelId="{ED1CF0A5-D1C2-4386-9BE4-31FF8224255D}" type="presParOf" srcId="{415033C0-B58F-D945-84C0-F60B7AEFCCE9}" destId="{D8698A89-2C6C-C345-8FC1-6C78240BACAC}" srcOrd="0" destOrd="0" presId="urn:microsoft.com/office/officeart/2008/layout/CaptionedPictures"/>
    <dgm:cxn modelId="{82FD5262-3221-418D-96ED-8366D16EB563}" type="presParOf" srcId="{415033C0-B58F-D945-84C0-F60B7AEFCCE9}" destId="{74575FFF-082B-C14B-B46B-B7257A605451}" srcOrd="1" destOrd="0" presId="urn:microsoft.com/office/officeart/2008/layout/CaptionedPictures"/>
    <dgm:cxn modelId="{A525D2FB-A14F-4297-8BCA-63F8DF628CAA}" type="presParOf" srcId="{94B527E7-E049-1044-91C7-39490239E804}" destId="{C6570B07-0DD7-3A4D-B504-DD1696084F38}" srcOrd="1" destOrd="0" presId="urn:microsoft.com/office/officeart/2008/layout/CaptionedPictures"/>
    <dgm:cxn modelId="{2F130F4D-C4FF-4A90-89AD-36518C589132}" type="presParOf" srcId="{94B527E7-E049-1044-91C7-39490239E804}" destId="{5A7AF3CE-1A23-044C-832C-C5DA94B85F29}" srcOrd="2" destOrd="0" presId="urn:microsoft.com/office/officeart/2008/layout/CaptionedPictures"/>
    <dgm:cxn modelId="{4B7F034B-C4A5-4FCA-A42E-14B9D5BA1BDE}" type="presParOf" srcId="{5A7AF3CE-1A23-044C-832C-C5DA94B85F29}" destId="{2B559BAA-03F4-4944-83A0-1743458CDE83}" srcOrd="0" destOrd="0" presId="urn:microsoft.com/office/officeart/2008/layout/CaptionedPictures"/>
    <dgm:cxn modelId="{CC3ED30C-7435-4026-955A-70DA3D1E7326}" type="presParOf" srcId="{5A7AF3CE-1A23-044C-832C-C5DA94B85F29}" destId="{5C560F4B-39B1-804A-B612-5D50BA792705}" srcOrd="1" destOrd="0" presId="urn:microsoft.com/office/officeart/2008/layout/CaptionedPictures"/>
    <dgm:cxn modelId="{D9A3D438-25DC-411A-AFC8-A513E852B631}" type="presParOf" srcId="{5A7AF3CE-1A23-044C-832C-C5DA94B85F29}" destId="{17DD755B-A4ED-7643-9A2C-790E5700A780}" srcOrd="2" destOrd="0" presId="urn:microsoft.com/office/officeart/2008/layout/CaptionedPictures"/>
    <dgm:cxn modelId="{F4EE4F04-5ED3-4957-AB8D-9C5E4F3D82FF}" type="presParOf" srcId="{17DD755B-A4ED-7643-9A2C-790E5700A780}" destId="{77783ABC-28C6-3848-89DA-A157BCAC2B84}" srcOrd="0" destOrd="0" presId="urn:microsoft.com/office/officeart/2008/layout/CaptionedPictures"/>
    <dgm:cxn modelId="{4CE0A2DA-FAA5-4396-9114-076D67107991}" type="presParOf" srcId="{17DD755B-A4ED-7643-9A2C-790E5700A780}" destId="{6ABA9254-0E93-B04F-BFEA-738C137A364A}"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E5EAB3-0966-3D44-B68B-32774F0570E7}" type="doc">
      <dgm:prSet loTypeId="urn:microsoft.com/office/officeart/2008/layout/CaptionedPictures" loCatId="" qsTypeId="urn:microsoft.com/office/officeart/2005/8/quickstyle/simple1" qsCatId="simple" csTypeId="urn:microsoft.com/office/officeart/2005/8/colors/accent1_2" csCatId="accent1" phldr="1"/>
      <dgm:spPr/>
      <dgm:t>
        <a:bodyPr/>
        <a:lstStyle/>
        <a:p>
          <a:endParaRPr lang="en-US"/>
        </a:p>
      </dgm:t>
    </dgm:pt>
    <dgm:pt modelId="{22ADB72A-182C-BD47-B311-4927A709A1EB}">
      <dgm:prSet phldrT="[Text]" phldr="1"/>
      <dgm:spPr/>
      <dgm:t>
        <a:bodyPr/>
        <a:lstStyle/>
        <a:p>
          <a:endParaRPr lang="en-US"/>
        </a:p>
      </dgm:t>
    </dgm:pt>
    <dgm:pt modelId="{F9F6BFA4-7A4B-8E4A-86A9-D341469B5F01}" type="parTrans" cxnId="{43A9E79C-A997-4140-B543-672F846569D3}">
      <dgm:prSet/>
      <dgm:spPr/>
      <dgm:t>
        <a:bodyPr/>
        <a:lstStyle/>
        <a:p>
          <a:endParaRPr lang="en-US"/>
        </a:p>
      </dgm:t>
    </dgm:pt>
    <dgm:pt modelId="{E6F743E1-937E-794F-9B04-3E0416477F05}" type="sibTrans" cxnId="{43A9E79C-A997-4140-B543-672F846569D3}">
      <dgm:prSet/>
      <dgm:spPr/>
      <dgm:t>
        <a:bodyPr/>
        <a:lstStyle/>
        <a:p>
          <a:endParaRPr lang="en-US"/>
        </a:p>
      </dgm:t>
    </dgm:pt>
    <dgm:pt modelId="{17D138CA-70D4-6647-8F97-7238A00A5C5A}">
      <dgm:prSet phldrT="[Text]"/>
      <dgm:spPr/>
      <dgm:t>
        <a:bodyPr/>
        <a:lstStyle/>
        <a:p>
          <a:r>
            <a:rPr lang="en-US" dirty="0" smtClean="0"/>
            <a:t>Mass balance setup</a:t>
          </a:r>
          <a:endParaRPr lang="en-US" dirty="0"/>
        </a:p>
      </dgm:t>
    </dgm:pt>
    <dgm:pt modelId="{DE7E2EC6-1A43-854F-91FC-5153EEB75EDD}" type="parTrans" cxnId="{B0643B48-4070-A243-8F0C-018B4BD2A4BB}">
      <dgm:prSet/>
      <dgm:spPr/>
      <dgm:t>
        <a:bodyPr/>
        <a:lstStyle/>
        <a:p>
          <a:endParaRPr lang="en-US"/>
        </a:p>
      </dgm:t>
    </dgm:pt>
    <dgm:pt modelId="{81BDCEEC-8E02-3145-A5F0-9FB6BBC3E457}" type="sibTrans" cxnId="{B0643B48-4070-A243-8F0C-018B4BD2A4BB}">
      <dgm:prSet/>
      <dgm:spPr/>
      <dgm:t>
        <a:bodyPr/>
        <a:lstStyle/>
        <a:p>
          <a:endParaRPr lang="en-US"/>
        </a:p>
      </dgm:t>
    </dgm:pt>
    <dgm:pt modelId="{F3EB0E9A-9158-7C4A-9783-2EB6EF51D682}">
      <dgm:prSet phldrT="[Text]"/>
      <dgm:spPr/>
      <dgm:t>
        <a:bodyPr/>
        <a:lstStyle/>
        <a:p>
          <a:r>
            <a:rPr lang="en-US" dirty="0" smtClean="0"/>
            <a:t> </a:t>
          </a:r>
          <a:endParaRPr lang="en-US" dirty="0"/>
        </a:p>
      </dgm:t>
    </dgm:pt>
    <dgm:pt modelId="{E36D6610-AEB6-C449-A023-BA1626DF37F1}" type="parTrans" cxnId="{D9E197EF-6B14-B149-8D95-E146E665759C}">
      <dgm:prSet/>
      <dgm:spPr/>
      <dgm:t>
        <a:bodyPr/>
        <a:lstStyle/>
        <a:p>
          <a:endParaRPr lang="en-US"/>
        </a:p>
      </dgm:t>
    </dgm:pt>
    <dgm:pt modelId="{D7D34B6E-98AE-0842-93ED-AA4038B185DD}" type="sibTrans" cxnId="{D9E197EF-6B14-B149-8D95-E146E665759C}">
      <dgm:prSet/>
      <dgm:spPr/>
      <dgm:t>
        <a:bodyPr/>
        <a:lstStyle/>
        <a:p>
          <a:endParaRPr lang="en-US"/>
        </a:p>
      </dgm:t>
    </dgm:pt>
    <dgm:pt modelId="{C4B45E01-42D2-DC4B-867B-685F92599721}">
      <dgm:prSet phldrT="[Text]"/>
      <dgm:spPr/>
      <dgm:t>
        <a:bodyPr/>
        <a:lstStyle/>
        <a:p>
          <a:r>
            <a:rPr lang="en-US" dirty="0" smtClean="0"/>
            <a:t>Soap production setup</a:t>
          </a:r>
          <a:endParaRPr lang="en-US" dirty="0"/>
        </a:p>
      </dgm:t>
    </dgm:pt>
    <dgm:pt modelId="{5B58BB68-915E-0F4A-A906-DF06CE12BFC7}" type="parTrans" cxnId="{258E61E1-EDD8-834A-84C6-6AE6E5649BF2}">
      <dgm:prSet/>
      <dgm:spPr/>
      <dgm:t>
        <a:bodyPr/>
        <a:lstStyle/>
        <a:p>
          <a:endParaRPr lang="en-US"/>
        </a:p>
      </dgm:t>
    </dgm:pt>
    <dgm:pt modelId="{B43F5E92-20B5-7F45-ADD0-B927150CD2C9}" type="sibTrans" cxnId="{258E61E1-EDD8-834A-84C6-6AE6E5649BF2}">
      <dgm:prSet/>
      <dgm:spPr/>
      <dgm:t>
        <a:bodyPr/>
        <a:lstStyle/>
        <a:p>
          <a:endParaRPr lang="en-US"/>
        </a:p>
      </dgm:t>
    </dgm:pt>
    <dgm:pt modelId="{94B527E7-E049-1044-91C7-39490239E804}" type="pres">
      <dgm:prSet presAssocID="{06E5EAB3-0966-3D44-B68B-32774F0570E7}" presName="Name0" presStyleCnt="0">
        <dgm:presLayoutVars>
          <dgm:chMax/>
          <dgm:chPref/>
          <dgm:dir/>
        </dgm:presLayoutVars>
      </dgm:prSet>
      <dgm:spPr/>
      <dgm:t>
        <a:bodyPr/>
        <a:lstStyle/>
        <a:p>
          <a:endParaRPr lang="en-US"/>
        </a:p>
      </dgm:t>
    </dgm:pt>
    <dgm:pt modelId="{0A936013-FE2C-9940-86A3-A10142864681}" type="pres">
      <dgm:prSet presAssocID="{22ADB72A-182C-BD47-B311-4927A709A1EB}" presName="composite" presStyleCnt="0">
        <dgm:presLayoutVars>
          <dgm:chMax val="1"/>
          <dgm:chPref val="1"/>
        </dgm:presLayoutVars>
      </dgm:prSet>
      <dgm:spPr/>
    </dgm:pt>
    <dgm:pt modelId="{BE3267BB-3E2D-F948-8E69-45F03323C8FD}" type="pres">
      <dgm:prSet presAssocID="{22ADB72A-182C-BD47-B311-4927A709A1EB}" presName="Accent" presStyleLbl="trAlignAcc1" presStyleIdx="0" presStyleCnt="2">
        <dgm:presLayoutVars>
          <dgm:chMax val="0"/>
          <dgm:chPref val="0"/>
        </dgm:presLayoutVars>
      </dgm:prSet>
      <dgm:spPr>
        <a:ln>
          <a:solidFill>
            <a:srgbClr val="FFFFFF"/>
          </a:solidFill>
        </a:ln>
      </dgm:spPr>
    </dgm:pt>
    <dgm:pt modelId="{160DA0CC-C71B-6240-9115-FE5F5FA38AED}" type="pres">
      <dgm:prSet presAssocID="{22ADB72A-182C-BD47-B311-4927A709A1EB}" presName="Image" presStyleLbl="alignImgPlace1" presStyleIdx="0" presStyleCnt="2" custLinFactNeighborY="6290">
        <dgm:presLayoutVars>
          <dgm:chMax val="0"/>
          <dgm:chPref val="0"/>
        </dgm:presLayoutVars>
      </dgm:prSet>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415033C0-B58F-D945-84C0-F60B7AEFCCE9}" type="pres">
      <dgm:prSet presAssocID="{22ADB72A-182C-BD47-B311-4927A709A1EB}" presName="ChildComposite" presStyleCnt="0"/>
      <dgm:spPr/>
    </dgm:pt>
    <dgm:pt modelId="{D8698A89-2C6C-C345-8FC1-6C78240BACAC}" type="pres">
      <dgm:prSet presAssocID="{22ADB72A-182C-BD47-B311-4927A709A1EB}" presName="Child" presStyleLbl="node1" presStyleIdx="0" presStyleCnt="2">
        <dgm:presLayoutVars>
          <dgm:chMax val="0"/>
          <dgm:chPref val="0"/>
          <dgm:bulletEnabled val="1"/>
        </dgm:presLayoutVars>
      </dgm:prSet>
      <dgm:spPr/>
      <dgm:t>
        <a:bodyPr/>
        <a:lstStyle/>
        <a:p>
          <a:endParaRPr lang="en-US"/>
        </a:p>
      </dgm:t>
    </dgm:pt>
    <dgm:pt modelId="{74575FFF-082B-C14B-B46B-B7257A605451}" type="pres">
      <dgm:prSet presAssocID="{22ADB72A-182C-BD47-B311-4927A709A1EB}" presName="Parent" presStyleLbl="revTx" presStyleIdx="0" presStyleCnt="2">
        <dgm:presLayoutVars>
          <dgm:chMax val="1"/>
          <dgm:chPref val="0"/>
          <dgm:bulletEnabled val="1"/>
        </dgm:presLayoutVars>
      </dgm:prSet>
      <dgm:spPr/>
      <dgm:t>
        <a:bodyPr/>
        <a:lstStyle/>
        <a:p>
          <a:endParaRPr lang="en-US"/>
        </a:p>
      </dgm:t>
    </dgm:pt>
    <dgm:pt modelId="{C6570B07-0DD7-3A4D-B504-DD1696084F38}" type="pres">
      <dgm:prSet presAssocID="{E6F743E1-937E-794F-9B04-3E0416477F05}" presName="sibTrans" presStyleCnt="0"/>
      <dgm:spPr/>
    </dgm:pt>
    <dgm:pt modelId="{5A7AF3CE-1A23-044C-832C-C5DA94B85F29}" type="pres">
      <dgm:prSet presAssocID="{F3EB0E9A-9158-7C4A-9783-2EB6EF51D682}" presName="composite" presStyleCnt="0">
        <dgm:presLayoutVars>
          <dgm:chMax val="1"/>
          <dgm:chPref val="1"/>
        </dgm:presLayoutVars>
      </dgm:prSet>
      <dgm:spPr/>
    </dgm:pt>
    <dgm:pt modelId="{2B559BAA-03F4-4944-83A0-1743458CDE83}" type="pres">
      <dgm:prSet presAssocID="{F3EB0E9A-9158-7C4A-9783-2EB6EF51D682}" presName="Accent" presStyleLbl="trAlignAcc1" presStyleIdx="1" presStyleCnt="2">
        <dgm:presLayoutVars>
          <dgm:chMax val="0"/>
          <dgm:chPref val="0"/>
        </dgm:presLayoutVars>
      </dgm:prSet>
      <dgm:spPr>
        <a:ln>
          <a:solidFill>
            <a:srgbClr val="FFFFFF"/>
          </a:solidFill>
        </a:ln>
      </dgm:spPr>
    </dgm:pt>
    <dgm:pt modelId="{5C560F4B-39B1-804A-B612-5D50BA792705}" type="pres">
      <dgm:prSet presAssocID="{F3EB0E9A-9158-7C4A-9783-2EB6EF51D682}" presName="Image" presStyleLbl="alignImgPlace1" presStyleIdx="1" presStyleCnt="2" custLinFactNeighborX="-1277" custLinFactNeighborY="4475">
        <dgm:presLayoutVars>
          <dgm:chMax val="0"/>
          <dgm:chPref val="0"/>
        </dgm:presLayoutVars>
      </dgm:prSet>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17DD755B-A4ED-7643-9A2C-790E5700A780}" type="pres">
      <dgm:prSet presAssocID="{F3EB0E9A-9158-7C4A-9783-2EB6EF51D682}" presName="ChildComposite" presStyleCnt="0"/>
      <dgm:spPr/>
    </dgm:pt>
    <dgm:pt modelId="{77783ABC-28C6-3848-89DA-A157BCAC2B84}" type="pres">
      <dgm:prSet presAssocID="{F3EB0E9A-9158-7C4A-9783-2EB6EF51D682}" presName="Child" presStyleLbl="node1" presStyleIdx="1" presStyleCnt="2" custLinFactNeighborX="-1277" custLinFactNeighborY="-1589">
        <dgm:presLayoutVars>
          <dgm:chMax val="0"/>
          <dgm:chPref val="0"/>
          <dgm:bulletEnabled val="1"/>
        </dgm:presLayoutVars>
      </dgm:prSet>
      <dgm:spPr/>
      <dgm:t>
        <a:bodyPr/>
        <a:lstStyle/>
        <a:p>
          <a:endParaRPr lang="en-US"/>
        </a:p>
      </dgm:t>
    </dgm:pt>
    <dgm:pt modelId="{6ABA9254-0E93-B04F-BFEA-738C137A364A}" type="pres">
      <dgm:prSet presAssocID="{F3EB0E9A-9158-7C4A-9783-2EB6EF51D682}" presName="Parent" presStyleLbl="revTx" presStyleIdx="1" presStyleCnt="2">
        <dgm:presLayoutVars>
          <dgm:chMax val="1"/>
          <dgm:chPref val="0"/>
          <dgm:bulletEnabled val="1"/>
        </dgm:presLayoutVars>
      </dgm:prSet>
      <dgm:spPr/>
      <dgm:t>
        <a:bodyPr/>
        <a:lstStyle/>
        <a:p>
          <a:endParaRPr lang="en-US"/>
        </a:p>
      </dgm:t>
    </dgm:pt>
  </dgm:ptLst>
  <dgm:cxnLst>
    <dgm:cxn modelId="{EF431EA5-104A-404D-8756-780BECFADD05}" type="presOf" srcId="{06E5EAB3-0966-3D44-B68B-32774F0570E7}" destId="{94B527E7-E049-1044-91C7-39490239E804}" srcOrd="0" destOrd="0" presId="urn:microsoft.com/office/officeart/2008/layout/CaptionedPictures"/>
    <dgm:cxn modelId="{75823CCB-771A-45F7-BDB8-495A7D1445C7}" type="presOf" srcId="{F3EB0E9A-9158-7C4A-9783-2EB6EF51D682}" destId="{6ABA9254-0E93-B04F-BFEA-738C137A364A}" srcOrd="0" destOrd="0" presId="urn:microsoft.com/office/officeart/2008/layout/CaptionedPictures"/>
    <dgm:cxn modelId="{43A9E79C-A997-4140-B543-672F846569D3}" srcId="{06E5EAB3-0966-3D44-B68B-32774F0570E7}" destId="{22ADB72A-182C-BD47-B311-4927A709A1EB}" srcOrd="0" destOrd="0" parTransId="{F9F6BFA4-7A4B-8E4A-86A9-D341469B5F01}" sibTransId="{E6F743E1-937E-794F-9B04-3E0416477F05}"/>
    <dgm:cxn modelId="{0D8E129B-CC50-4088-BE67-7B60D48DEDB1}" type="presOf" srcId="{22ADB72A-182C-BD47-B311-4927A709A1EB}" destId="{74575FFF-082B-C14B-B46B-B7257A605451}" srcOrd="0" destOrd="0" presId="urn:microsoft.com/office/officeart/2008/layout/CaptionedPictures"/>
    <dgm:cxn modelId="{94AF83B9-F248-4B62-8D95-7F72EE72E61B}" type="presOf" srcId="{17D138CA-70D4-6647-8F97-7238A00A5C5A}" destId="{D8698A89-2C6C-C345-8FC1-6C78240BACAC}" srcOrd="0" destOrd="0" presId="urn:microsoft.com/office/officeart/2008/layout/CaptionedPictures"/>
    <dgm:cxn modelId="{FEA89D8C-07F3-41D5-9BC4-4ACB0CEC71D3}" type="presOf" srcId="{C4B45E01-42D2-DC4B-867B-685F92599721}" destId="{77783ABC-28C6-3848-89DA-A157BCAC2B84}" srcOrd="0" destOrd="0" presId="urn:microsoft.com/office/officeart/2008/layout/CaptionedPictures"/>
    <dgm:cxn modelId="{D9E197EF-6B14-B149-8D95-E146E665759C}" srcId="{06E5EAB3-0966-3D44-B68B-32774F0570E7}" destId="{F3EB0E9A-9158-7C4A-9783-2EB6EF51D682}" srcOrd="1" destOrd="0" parTransId="{E36D6610-AEB6-C449-A023-BA1626DF37F1}" sibTransId="{D7D34B6E-98AE-0842-93ED-AA4038B185DD}"/>
    <dgm:cxn modelId="{B0643B48-4070-A243-8F0C-018B4BD2A4BB}" srcId="{22ADB72A-182C-BD47-B311-4927A709A1EB}" destId="{17D138CA-70D4-6647-8F97-7238A00A5C5A}" srcOrd="0" destOrd="0" parTransId="{DE7E2EC6-1A43-854F-91FC-5153EEB75EDD}" sibTransId="{81BDCEEC-8E02-3145-A5F0-9FB6BBC3E457}"/>
    <dgm:cxn modelId="{258E61E1-EDD8-834A-84C6-6AE6E5649BF2}" srcId="{F3EB0E9A-9158-7C4A-9783-2EB6EF51D682}" destId="{C4B45E01-42D2-DC4B-867B-685F92599721}" srcOrd="0" destOrd="0" parTransId="{5B58BB68-915E-0F4A-A906-DF06CE12BFC7}" sibTransId="{B43F5E92-20B5-7F45-ADD0-B927150CD2C9}"/>
    <dgm:cxn modelId="{955ED5DA-0A50-4A12-A801-962B0E3ED1A8}" type="presParOf" srcId="{94B527E7-E049-1044-91C7-39490239E804}" destId="{0A936013-FE2C-9940-86A3-A10142864681}" srcOrd="0" destOrd="0" presId="urn:microsoft.com/office/officeart/2008/layout/CaptionedPictures"/>
    <dgm:cxn modelId="{4534AD0D-A4E2-492E-A3C2-215962F36C29}" type="presParOf" srcId="{0A936013-FE2C-9940-86A3-A10142864681}" destId="{BE3267BB-3E2D-F948-8E69-45F03323C8FD}" srcOrd="0" destOrd="0" presId="urn:microsoft.com/office/officeart/2008/layout/CaptionedPictures"/>
    <dgm:cxn modelId="{A1426141-3370-4A9F-8B1D-EBE703279D39}" type="presParOf" srcId="{0A936013-FE2C-9940-86A3-A10142864681}" destId="{160DA0CC-C71B-6240-9115-FE5F5FA38AED}" srcOrd="1" destOrd="0" presId="urn:microsoft.com/office/officeart/2008/layout/CaptionedPictures"/>
    <dgm:cxn modelId="{5F5D0A8E-C11C-4CFD-A242-DB9A7C4CA006}" type="presParOf" srcId="{0A936013-FE2C-9940-86A3-A10142864681}" destId="{415033C0-B58F-D945-84C0-F60B7AEFCCE9}" srcOrd="2" destOrd="0" presId="urn:microsoft.com/office/officeart/2008/layout/CaptionedPictures"/>
    <dgm:cxn modelId="{78DE31A1-60D4-41AA-9CC1-676D759DA0B4}" type="presParOf" srcId="{415033C0-B58F-D945-84C0-F60B7AEFCCE9}" destId="{D8698A89-2C6C-C345-8FC1-6C78240BACAC}" srcOrd="0" destOrd="0" presId="urn:microsoft.com/office/officeart/2008/layout/CaptionedPictures"/>
    <dgm:cxn modelId="{E064FF80-377C-4733-BC09-DE2C6962C82B}" type="presParOf" srcId="{415033C0-B58F-D945-84C0-F60B7AEFCCE9}" destId="{74575FFF-082B-C14B-B46B-B7257A605451}" srcOrd="1" destOrd="0" presId="urn:microsoft.com/office/officeart/2008/layout/CaptionedPictures"/>
    <dgm:cxn modelId="{6B06D96E-6779-417B-B71C-32ADE5D7D952}" type="presParOf" srcId="{94B527E7-E049-1044-91C7-39490239E804}" destId="{C6570B07-0DD7-3A4D-B504-DD1696084F38}" srcOrd="1" destOrd="0" presId="urn:microsoft.com/office/officeart/2008/layout/CaptionedPictures"/>
    <dgm:cxn modelId="{1D4FCDC6-5759-4A55-AE34-F170303747E6}" type="presParOf" srcId="{94B527E7-E049-1044-91C7-39490239E804}" destId="{5A7AF3CE-1A23-044C-832C-C5DA94B85F29}" srcOrd="2" destOrd="0" presId="urn:microsoft.com/office/officeart/2008/layout/CaptionedPictures"/>
    <dgm:cxn modelId="{F5EA9E3E-1DA8-4FD9-B359-CB9E071AE942}" type="presParOf" srcId="{5A7AF3CE-1A23-044C-832C-C5DA94B85F29}" destId="{2B559BAA-03F4-4944-83A0-1743458CDE83}" srcOrd="0" destOrd="0" presId="urn:microsoft.com/office/officeart/2008/layout/CaptionedPictures"/>
    <dgm:cxn modelId="{435A79E0-8E45-4656-B94C-9FB214BF5930}" type="presParOf" srcId="{5A7AF3CE-1A23-044C-832C-C5DA94B85F29}" destId="{5C560F4B-39B1-804A-B612-5D50BA792705}" srcOrd="1" destOrd="0" presId="urn:microsoft.com/office/officeart/2008/layout/CaptionedPictures"/>
    <dgm:cxn modelId="{4FA66E8D-F9D0-4517-BB8B-5640C1C31A81}" type="presParOf" srcId="{5A7AF3CE-1A23-044C-832C-C5DA94B85F29}" destId="{17DD755B-A4ED-7643-9A2C-790E5700A780}" srcOrd="2" destOrd="0" presId="urn:microsoft.com/office/officeart/2008/layout/CaptionedPictures"/>
    <dgm:cxn modelId="{AD922A1F-FADA-4886-8A39-D0EA6D22EEC3}" type="presParOf" srcId="{17DD755B-A4ED-7643-9A2C-790E5700A780}" destId="{77783ABC-28C6-3848-89DA-A157BCAC2B84}" srcOrd="0" destOrd="0" presId="urn:microsoft.com/office/officeart/2008/layout/CaptionedPictures"/>
    <dgm:cxn modelId="{A1432837-3A7D-4E52-862B-98D943B8AE8D}" type="presParOf" srcId="{17DD755B-A4ED-7643-9A2C-790E5700A780}" destId="{6ABA9254-0E93-B04F-BFEA-738C137A364A}"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1F049-97ED-9943-8721-04C7A63DA9D9}">
      <dsp:nvSpPr>
        <dsp:cNvPr id="0" name=""/>
        <dsp:cNvSpPr/>
      </dsp:nvSpPr>
      <dsp:spPr>
        <a:xfrm>
          <a:off x="2547" y="1615146"/>
          <a:ext cx="2555943" cy="1022377"/>
        </a:xfrm>
        <a:prstGeom prst="homePlate">
          <a:avLst/>
        </a:prstGeom>
        <a:solidFill>
          <a:schemeClr val="accent2">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85344" rIns="42672" bIns="85344" numCol="1" spcCol="1270" anchor="ctr" anchorCtr="0">
          <a:noAutofit/>
        </a:bodyPr>
        <a:lstStyle/>
        <a:p>
          <a:pPr lvl="0" algn="ctr" defTabSz="1422400">
            <a:lnSpc>
              <a:spcPct val="90000"/>
            </a:lnSpc>
            <a:spcBef>
              <a:spcPct val="0"/>
            </a:spcBef>
            <a:spcAft>
              <a:spcPct val="35000"/>
            </a:spcAft>
          </a:pPr>
          <a:r>
            <a:rPr lang="en-US" sz="3200" kern="1200" dirty="0" smtClean="0"/>
            <a:t>1</a:t>
          </a:r>
          <a:r>
            <a:rPr lang="en-US" sz="3200" kern="1200" baseline="30000" dirty="0" smtClean="0"/>
            <a:t>st </a:t>
          </a:r>
          <a:r>
            <a:rPr lang="en-US" sz="3200" kern="1200" dirty="0" smtClean="0"/>
            <a:t>quarter</a:t>
          </a:r>
          <a:endParaRPr lang="en-US" sz="3200" kern="1200" dirty="0"/>
        </a:p>
      </dsp:txBody>
      <dsp:txXfrm>
        <a:off x="2547" y="1615146"/>
        <a:ext cx="2300349" cy="1022377"/>
      </dsp:txXfrm>
    </dsp:sp>
    <dsp:sp modelId="{80B06A0A-5ED7-A148-91B5-7979079FD150}">
      <dsp:nvSpPr>
        <dsp:cNvPr id="0" name=""/>
        <dsp:cNvSpPr/>
      </dsp:nvSpPr>
      <dsp:spPr>
        <a:xfrm>
          <a:off x="2047302" y="1615146"/>
          <a:ext cx="2555943" cy="1022377"/>
        </a:xfrm>
        <a:prstGeom prst="chevron">
          <a:avLst/>
        </a:prstGeom>
        <a:solidFill>
          <a:schemeClr val="accent3">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85344" rIns="42672" bIns="85344" numCol="1" spcCol="1270" anchor="ctr" anchorCtr="0">
          <a:noAutofit/>
        </a:bodyPr>
        <a:lstStyle/>
        <a:p>
          <a:pPr lvl="0" algn="ctr" defTabSz="1422400">
            <a:lnSpc>
              <a:spcPct val="90000"/>
            </a:lnSpc>
            <a:spcBef>
              <a:spcPct val="0"/>
            </a:spcBef>
            <a:spcAft>
              <a:spcPct val="35000"/>
            </a:spcAft>
          </a:pPr>
          <a:r>
            <a:rPr lang="en-US" sz="3200" kern="1200" dirty="0" smtClean="0"/>
            <a:t>2</a:t>
          </a:r>
          <a:r>
            <a:rPr lang="en-US" sz="3200" kern="1200" baseline="30000" dirty="0" smtClean="0"/>
            <a:t>nd</a:t>
          </a:r>
          <a:r>
            <a:rPr lang="en-US" sz="3200" kern="1200" dirty="0" smtClean="0"/>
            <a:t> quarter</a:t>
          </a:r>
          <a:endParaRPr lang="en-US" sz="3200" kern="1200" dirty="0"/>
        </a:p>
      </dsp:txBody>
      <dsp:txXfrm>
        <a:off x="2558491" y="1615146"/>
        <a:ext cx="1533566" cy="1022377"/>
      </dsp:txXfrm>
    </dsp:sp>
    <dsp:sp modelId="{30CFADF0-A306-B949-8CD6-807A157BF7EE}">
      <dsp:nvSpPr>
        <dsp:cNvPr id="0" name=""/>
        <dsp:cNvSpPr/>
      </dsp:nvSpPr>
      <dsp:spPr>
        <a:xfrm>
          <a:off x="4092057" y="1615146"/>
          <a:ext cx="2555943" cy="1022377"/>
        </a:xfrm>
        <a:prstGeom prst="chevron">
          <a:avLst/>
        </a:prstGeom>
        <a:solidFill>
          <a:schemeClr val="accent4">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85344" rIns="42672" bIns="85344" numCol="1" spcCol="1270" anchor="ctr" anchorCtr="0">
          <a:noAutofit/>
        </a:bodyPr>
        <a:lstStyle/>
        <a:p>
          <a:pPr lvl="0" algn="ctr" defTabSz="1422400">
            <a:lnSpc>
              <a:spcPct val="90000"/>
            </a:lnSpc>
            <a:spcBef>
              <a:spcPct val="0"/>
            </a:spcBef>
            <a:spcAft>
              <a:spcPct val="35000"/>
            </a:spcAft>
          </a:pPr>
          <a:r>
            <a:rPr lang="en-US" sz="3200" kern="1200" dirty="0" smtClean="0"/>
            <a:t>3</a:t>
          </a:r>
          <a:r>
            <a:rPr lang="en-US" sz="3200" kern="1200" baseline="30000" dirty="0" smtClean="0"/>
            <a:t>rd</a:t>
          </a:r>
          <a:r>
            <a:rPr lang="en-US" sz="3200" kern="1200" dirty="0" smtClean="0"/>
            <a:t> quarter</a:t>
          </a:r>
          <a:endParaRPr lang="en-US" sz="3200" kern="1200" dirty="0"/>
        </a:p>
      </dsp:txBody>
      <dsp:txXfrm>
        <a:off x="4603246" y="1615146"/>
        <a:ext cx="1533566" cy="1022377"/>
      </dsp:txXfrm>
    </dsp:sp>
    <dsp:sp modelId="{6D8F7E1B-2F67-804D-8B8E-8E6BDB1260AF}">
      <dsp:nvSpPr>
        <dsp:cNvPr id="0" name=""/>
        <dsp:cNvSpPr/>
      </dsp:nvSpPr>
      <dsp:spPr>
        <a:xfrm>
          <a:off x="6136812" y="1615146"/>
          <a:ext cx="2555943" cy="1022377"/>
        </a:xfrm>
        <a:prstGeom prst="chevron">
          <a:avLst/>
        </a:prstGeom>
        <a:solidFill>
          <a:schemeClr val="accent5">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85344" rIns="42672" bIns="85344" numCol="1" spcCol="1270" anchor="ctr" anchorCtr="0">
          <a:noAutofit/>
        </a:bodyPr>
        <a:lstStyle/>
        <a:p>
          <a:pPr lvl="0" algn="ctr" defTabSz="1422400">
            <a:lnSpc>
              <a:spcPct val="90000"/>
            </a:lnSpc>
            <a:spcBef>
              <a:spcPct val="0"/>
            </a:spcBef>
            <a:spcAft>
              <a:spcPct val="35000"/>
            </a:spcAft>
          </a:pPr>
          <a:r>
            <a:rPr lang="en-US" sz="3200" kern="1200" dirty="0" smtClean="0"/>
            <a:t>4</a:t>
          </a:r>
          <a:r>
            <a:rPr lang="en-US" sz="3200" kern="1200" baseline="30000" dirty="0" smtClean="0"/>
            <a:t>th</a:t>
          </a:r>
          <a:r>
            <a:rPr lang="en-US" sz="3200" kern="1200" dirty="0" smtClean="0"/>
            <a:t> quarter</a:t>
          </a:r>
          <a:endParaRPr lang="en-US" sz="3200" kern="1200" dirty="0"/>
        </a:p>
      </dsp:txBody>
      <dsp:txXfrm>
        <a:off x="6648001" y="1615146"/>
        <a:ext cx="1533566" cy="10223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3C6C2F-62DD-6E4F-A88F-EF28D1ACB535}">
      <dsp:nvSpPr>
        <dsp:cNvPr id="0" name=""/>
        <dsp:cNvSpPr/>
      </dsp:nvSpPr>
      <dsp:spPr>
        <a:xfrm>
          <a:off x="189496" y="1364"/>
          <a:ext cx="3092629" cy="3838207"/>
        </a:xfrm>
        <a:prstGeom prst="rect">
          <a:avLst/>
        </a:prstGeom>
        <a:solidFill>
          <a:schemeClr val="lt1">
            <a:alpha val="40000"/>
            <a:hueOff val="0"/>
            <a:satOff val="0"/>
            <a:lumOff val="0"/>
            <a:alphaOff val="0"/>
          </a:schemeClr>
        </a:solidFill>
        <a:ln w="12700" cap="flat" cmpd="sng" algn="ctr">
          <a:solidFill>
            <a:srgbClr val="FFFFFF"/>
          </a:solidFill>
          <a:prstDash val="solid"/>
        </a:ln>
        <a:effectLst/>
      </dsp:spPr>
      <dsp:style>
        <a:lnRef idx="1">
          <a:scrgbClr r="0" g="0" b="0"/>
        </a:lnRef>
        <a:fillRef idx="1">
          <a:scrgbClr r="0" g="0" b="0"/>
        </a:fillRef>
        <a:effectRef idx="0">
          <a:scrgbClr r="0" g="0" b="0"/>
        </a:effectRef>
        <a:fontRef idx="minor"/>
      </dsp:style>
    </dsp:sp>
    <dsp:sp modelId="{CD3889E3-C7BB-574F-A511-F6C64749375A}">
      <dsp:nvSpPr>
        <dsp:cNvPr id="0" name=""/>
        <dsp:cNvSpPr/>
      </dsp:nvSpPr>
      <dsp:spPr>
        <a:xfrm>
          <a:off x="314359" y="0"/>
          <a:ext cx="2842902" cy="2653405"/>
        </a:xfrm>
        <a:prstGeom prst="rect">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C77B4E-A8F4-7D4B-8730-1A1BDEE89D02}">
      <dsp:nvSpPr>
        <dsp:cNvPr id="0" name=""/>
        <dsp:cNvSpPr/>
      </dsp:nvSpPr>
      <dsp:spPr>
        <a:xfrm>
          <a:off x="288947" y="2502020"/>
          <a:ext cx="2842902" cy="1148418"/>
        </a:xfrm>
        <a:prstGeom prst="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Expose young freshmen to the latest changes and issues in society</a:t>
          </a:r>
          <a:endParaRPr lang="en-US" sz="1800" kern="1200" dirty="0"/>
        </a:p>
      </dsp:txBody>
      <dsp:txXfrm>
        <a:off x="288947" y="2502020"/>
        <a:ext cx="2842902" cy="1148418"/>
      </dsp:txXfrm>
    </dsp:sp>
    <dsp:sp modelId="{AA91B6EB-E12E-3C45-AD68-BF85FB6A5A00}">
      <dsp:nvSpPr>
        <dsp:cNvPr id="0" name=""/>
        <dsp:cNvSpPr/>
      </dsp:nvSpPr>
      <dsp:spPr>
        <a:xfrm>
          <a:off x="2932157" y="2218475"/>
          <a:ext cx="2783366" cy="36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en-US" sz="1700" kern="1200" dirty="0"/>
        </a:p>
      </dsp:txBody>
      <dsp:txXfrm>
        <a:off x="2932157" y="2218475"/>
        <a:ext cx="2783366" cy="363867"/>
      </dsp:txXfrm>
    </dsp:sp>
    <dsp:sp modelId="{D4AC7868-3BFB-1345-A0A1-D21BD7842E7E}">
      <dsp:nvSpPr>
        <dsp:cNvPr id="0" name=""/>
        <dsp:cNvSpPr/>
      </dsp:nvSpPr>
      <dsp:spPr>
        <a:xfrm>
          <a:off x="3969000" y="25796"/>
          <a:ext cx="3092629" cy="3789344"/>
        </a:xfrm>
        <a:prstGeom prst="rect">
          <a:avLst/>
        </a:prstGeom>
        <a:solidFill>
          <a:schemeClr val="lt1">
            <a:alpha val="40000"/>
            <a:hueOff val="0"/>
            <a:satOff val="0"/>
            <a:lumOff val="0"/>
            <a:alphaOff val="0"/>
          </a:schemeClr>
        </a:solidFill>
        <a:ln w="12700" cap="flat" cmpd="sng" algn="ctr">
          <a:noFill/>
          <a:prstDash val="solid"/>
        </a:ln>
        <a:effectLst/>
      </dsp:spPr>
      <dsp:style>
        <a:lnRef idx="1">
          <a:scrgbClr r="0" g="0" b="0"/>
        </a:lnRef>
        <a:fillRef idx="1">
          <a:scrgbClr r="0" g="0" b="0"/>
        </a:fillRef>
        <a:effectRef idx="0">
          <a:scrgbClr r="0" g="0" b="0"/>
        </a:effectRef>
        <a:fontRef idx="minor"/>
      </dsp:style>
    </dsp:sp>
    <dsp:sp modelId="{B8158AA2-FF79-AF40-A25F-337D6C5F8798}">
      <dsp:nvSpPr>
        <dsp:cNvPr id="0" name=""/>
        <dsp:cNvSpPr/>
      </dsp:nvSpPr>
      <dsp:spPr>
        <a:xfrm>
          <a:off x="4123631" y="246810"/>
          <a:ext cx="2783366" cy="2364951"/>
        </a:xfrm>
        <a:prstGeom prst="rect">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E79455-7C37-7542-89D8-03E5DCEFB167}">
      <dsp:nvSpPr>
        <dsp:cNvPr id="0" name=""/>
        <dsp:cNvSpPr/>
      </dsp:nvSpPr>
      <dsp:spPr>
        <a:xfrm>
          <a:off x="4123631" y="2569569"/>
          <a:ext cx="2783366" cy="1159910"/>
        </a:xfrm>
        <a:prstGeom prst="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Respond to our reliance on non-renewable fossil fuels that have rapidly depleted, causing negative impacts on our environment</a:t>
          </a:r>
          <a:endParaRPr lang="en-US" sz="1600" kern="1200" dirty="0"/>
        </a:p>
      </dsp:txBody>
      <dsp:txXfrm>
        <a:off x="4123631" y="2569569"/>
        <a:ext cx="2783366" cy="1159910"/>
      </dsp:txXfrm>
    </dsp:sp>
    <dsp:sp modelId="{5E7DCDA8-0230-CC4E-A569-928A35C52984}">
      <dsp:nvSpPr>
        <dsp:cNvPr id="0" name=""/>
        <dsp:cNvSpPr/>
      </dsp:nvSpPr>
      <dsp:spPr>
        <a:xfrm>
          <a:off x="4121794" y="3477069"/>
          <a:ext cx="2783366" cy="363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 </a:t>
          </a:r>
          <a:endParaRPr lang="en-US" sz="1700" kern="1200" dirty="0"/>
        </a:p>
      </dsp:txBody>
      <dsp:txXfrm>
        <a:off x="4121794" y="3477069"/>
        <a:ext cx="2783366" cy="3638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7353F-BB30-7D43-8E1E-6B84C98D99B8}">
      <dsp:nvSpPr>
        <dsp:cNvPr id="0" name=""/>
        <dsp:cNvSpPr/>
      </dsp:nvSpPr>
      <dsp:spPr>
        <a:xfrm>
          <a:off x="91864" y="809"/>
          <a:ext cx="1937061" cy="1549649"/>
        </a:xfrm>
        <a:prstGeom prst="rect">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72EB97-153B-6149-B237-E3D8FE0268B6}">
      <dsp:nvSpPr>
        <dsp:cNvPr id="0" name=""/>
        <dsp:cNvSpPr/>
      </dsp:nvSpPr>
      <dsp:spPr>
        <a:xfrm>
          <a:off x="266200" y="1395493"/>
          <a:ext cx="1723984" cy="542377"/>
        </a:xfrm>
        <a:prstGeom prst="wedgeRectCallout">
          <a:avLst>
            <a:gd name="adj1" fmla="val 20250"/>
            <a:gd name="adj2" fmla="val -60700"/>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Chemistry</a:t>
          </a:r>
          <a:endParaRPr lang="en-US" sz="1500" kern="1200" dirty="0"/>
        </a:p>
      </dsp:txBody>
      <dsp:txXfrm>
        <a:off x="266200" y="1395493"/>
        <a:ext cx="1723984" cy="542377"/>
      </dsp:txXfrm>
    </dsp:sp>
    <dsp:sp modelId="{1A229971-34D8-7C4E-8AAE-B8932B862DE5}">
      <dsp:nvSpPr>
        <dsp:cNvPr id="0" name=""/>
        <dsp:cNvSpPr/>
      </dsp:nvSpPr>
      <dsp:spPr>
        <a:xfrm>
          <a:off x="2183755" y="0"/>
          <a:ext cx="1937061" cy="1549649"/>
        </a:xfrm>
        <a:prstGeom prst="rect">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6BEEDD-A000-4644-80CE-54266E70ED9C}">
      <dsp:nvSpPr>
        <dsp:cNvPr id="0" name=""/>
        <dsp:cNvSpPr/>
      </dsp:nvSpPr>
      <dsp:spPr>
        <a:xfrm>
          <a:off x="2396968" y="1395493"/>
          <a:ext cx="1723984" cy="542377"/>
        </a:xfrm>
        <a:prstGeom prst="wedgeRectCallout">
          <a:avLst>
            <a:gd name="adj1" fmla="val 20250"/>
            <a:gd name="adj2" fmla="val -60700"/>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Mass &amp; Energy Balance</a:t>
          </a:r>
          <a:endParaRPr lang="en-US" sz="1500" kern="1200" dirty="0"/>
        </a:p>
      </dsp:txBody>
      <dsp:txXfrm>
        <a:off x="2396968" y="1395493"/>
        <a:ext cx="1723984" cy="542377"/>
      </dsp:txXfrm>
    </dsp:sp>
    <dsp:sp modelId="{1B9F36C9-5E8A-7C47-8C08-442E62835A6C}">
      <dsp:nvSpPr>
        <dsp:cNvPr id="0" name=""/>
        <dsp:cNvSpPr/>
      </dsp:nvSpPr>
      <dsp:spPr>
        <a:xfrm>
          <a:off x="4353400" y="809"/>
          <a:ext cx="1937061" cy="1549649"/>
        </a:xfrm>
        <a:prstGeom prst="rect">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5DF6AF-F809-0846-86D0-688CFBABD380}">
      <dsp:nvSpPr>
        <dsp:cNvPr id="0" name=""/>
        <dsp:cNvSpPr/>
      </dsp:nvSpPr>
      <dsp:spPr>
        <a:xfrm>
          <a:off x="4527736" y="1395493"/>
          <a:ext cx="1723984" cy="542377"/>
        </a:xfrm>
        <a:prstGeom prst="wedgeRectCallout">
          <a:avLst>
            <a:gd name="adj1" fmla="val 20250"/>
            <a:gd name="adj2" fmla="val -60700"/>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t>Heat Transfer</a:t>
          </a:r>
          <a:endParaRPr lang="en-US" sz="1500" kern="1200" dirty="0"/>
        </a:p>
      </dsp:txBody>
      <dsp:txXfrm>
        <a:off x="4527736" y="1395493"/>
        <a:ext cx="1723984" cy="542377"/>
      </dsp:txXfrm>
    </dsp:sp>
    <dsp:sp modelId="{4A289273-129F-9B4D-B7F4-119AA40E6807}">
      <dsp:nvSpPr>
        <dsp:cNvPr id="0" name=""/>
        <dsp:cNvSpPr/>
      </dsp:nvSpPr>
      <dsp:spPr>
        <a:xfrm>
          <a:off x="6484168" y="809"/>
          <a:ext cx="1937061" cy="1549649"/>
        </a:xfrm>
        <a:prstGeom prst="rect">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E7B7B2-5F3D-0B41-8DE8-308CF5576E6D}">
      <dsp:nvSpPr>
        <dsp:cNvPr id="0" name=""/>
        <dsp:cNvSpPr/>
      </dsp:nvSpPr>
      <dsp:spPr>
        <a:xfrm>
          <a:off x="6658503" y="1395493"/>
          <a:ext cx="1723984" cy="542377"/>
        </a:xfrm>
        <a:prstGeom prst="wedgeRectCallout">
          <a:avLst>
            <a:gd name="adj1" fmla="val 20250"/>
            <a:gd name="adj2" fmla="val -60700"/>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Sustainability &amp; Entrepreneurship</a:t>
          </a:r>
          <a:endParaRPr lang="en-US" sz="1500" kern="1200" dirty="0"/>
        </a:p>
      </dsp:txBody>
      <dsp:txXfrm>
        <a:off x="6658503" y="1395493"/>
        <a:ext cx="1723984" cy="5423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3267BB-3E2D-F948-8E69-45F03323C8FD}">
      <dsp:nvSpPr>
        <dsp:cNvPr id="0" name=""/>
        <dsp:cNvSpPr/>
      </dsp:nvSpPr>
      <dsp:spPr>
        <a:xfrm>
          <a:off x="4964" y="390232"/>
          <a:ext cx="4087074" cy="4808322"/>
        </a:xfrm>
        <a:prstGeom prst="rect">
          <a:avLst/>
        </a:prstGeom>
        <a:solidFill>
          <a:schemeClr val="lt1">
            <a:alpha val="40000"/>
            <a:hueOff val="0"/>
            <a:satOff val="0"/>
            <a:lumOff val="0"/>
            <a:alphaOff val="0"/>
          </a:schemeClr>
        </a:solidFill>
        <a:ln w="12700" cap="flat" cmpd="sng" algn="ctr">
          <a:solidFill>
            <a:srgbClr val="FFFFFF"/>
          </a:solidFill>
          <a:prstDash val="solid"/>
        </a:ln>
        <a:effectLst/>
      </dsp:spPr>
      <dsp:style>
        <a:lnRef idx="1">
          <a:scrgbClr r="0" g="0" b="0"/>
        </a:lnRef>
        <a:fillRef idx="1">
          <a:scrgbClr r="0" g="0" b="0"/>
        </a:fillRef>
        <a:effectRef idx="0">
          <a:scrgbClr r="0" g="0" b="0"/>
        </a:effectRef>
        <a:fontRef idx="minor"/>
      </dsp:style>
    </dsp:sp>
    <dsp:sp modelId="{160DA0CC-C71B-6240-9115-FE5F5FA38AED}">
      <dsp:nvSpPr>
        <dsp:cNvPr id="0" name=""/>
        <dsp:cNvSpPr/>
      </dsp:nvSpPr>
      <dsp:spPr>
        <a:xfrm>
          <a:off x="209317" y="779153"/>
          <a:ext cx="3678366" cy="3125409"/>
        </a:xfrm>
        <a:prstGeom prst="rect">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698A89-2C6C-C345-8FC1-6C78240BACAC}">
      <dsp:nvSpPr>
        <dsp:cNvPr id="0" name=""/>
        <dsp:cNvSpPr/>
      </dsp:nvSpPr>
      <dsp:spPr>
        <a:xfrm>
          <a:off x="209317" y="4188845"/>
          <a:ext cx="3678366" cy="817376"/>
        </a:xfrm>
        <a:prstGeom prst="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Biodiesel synthesis setup</a:t>
          </a:r>
          <a:endParaRPr lang="en-US" sz="2600" kern="1200" dirty="0"/>
        </a:p>
      </dsp:txBody>
      <dsp:txXfrm>
        <a:off x="209317" y="4188845"/>
        <a:ext cx="3678366" cy="817376"/>
      </dsp:txXfrm>
    </dsp:sp>
    <dsp:sp modelId="{74575FFF-082B-C14B-B46B-B7257A605451}">
      <dsp:nvSpPr>
        <dsp:cNvPr id="0" name=""/>
        <dsp:cNvSpPr/>
      </dsp:nvSpPr>
      <dsp:spPr>
        <a:xfrm>
          <a:off x="209317" y="3707975"/>
          <a:ext cx="3678366" cy="480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endParaRPr lang="en-US" sz="2300" kern="1200"/>
        </a:p>
      </dsp:txBody>
      <dsp:txXfrm>
        <a:off x="209317" y="3707975"/>
        <a:ext cx="3678366" cy="480870"/>
      </dsp:txXfrm>
    </dsp:sp>
    <dsp:sp modelId="{2B559BAA-03F4-4944-83A0-1743458CDE83}">
      <dsp:nvSpPr>
        <dsp:cNvPr id="0" name=""/>
        <dsp:cNvSpPr/>
      </dsp:nvSpPr>
      <dsp:spPr>
        <a:xfrm>
          <a:off x="4862437" y="390232"/>
          <a:ext cx="4087074" cy="4808322"/>
        </a:xfrm>
        <a:prstGeom prst="rect">
          <a:avLst/>
        </a:prstGeom>
        <a:solidFill>
          <a:schemeClr val="lt1">
            <a:alpha val="40000"/>
            <a:hueOff val="0"/>
            <a:satOff val="0"/>
            <a:lumOff val="0"/>
            <a:alphaOff val="0"/>
          </a:schemeClr>
        </a:solidFill>
        <a:ln w="12700" cap="flat" cmpd="sng" algn="ctr">
          <a:solidFill>
            <a:srgbClr val="FFFFFF"/>
          </a:solidFill>
          <a:prstDash val="solid"/>
        </a:ln>
        <a:effectLst/>
      </dsp:spPr>
      <dsp:style>
        <a:lnRef idx="1">
          <a:scrgbClr r="0" g="0" b="0"/>
        </a:lnRef>
        <a:fillRef idx="1">
          <a:scrgbClr r="0" g="0" b="0"/>
        </a:fillRef>
        <a:effectRef idx="0">
          <a:scrgbClr r="0" g="0" b="0"/>
        </a:effectRef>
        <a:fontRef idx="minor"/>
      </dsp:style>
    </dsp:sp>
    <dsp:sp modelId="{5C560F4B-39B1-804A-B612-5D50BA792705}">
      <dsp:nvSpPr>
        <dsp:cNvPr id="0" name=""/>
        <dsp:cNvSpPr/>
      </dsp:nvSpPr>
      <dsp:spPr>
        <a:xfrm>
          <a:off x="4976634" y="1007496"/>
          <a:ext cx="3678366" cy="3125409"/>
        </a:xfrm>
        <a:prstGeom prst="rect">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783ABC-28C6-3848-89DA-A157BCAC2B84}">
      <dsp:nvSpPr>
        <dsp:cNvPr id="0" name=""/>
        <dsp:cNvSpPr/>
      </dsp:nvSpPr>
      <dsp:spPr>
        <a:xfrm>
          <a:off x="5066791" y="4344310"/>
          <a:ext cx="3678366" cy="817376"/>
        </a:xfrm>
        <a:prstGeom prst="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Titration setup</a:t>
          </a:r>
          <a:endParaRPr lang="en-US" sz="2600" kern="1200" dirty="0"/>
        </a:p>
      </dsp:txBody>
      <dsp:txXfrm>
        <a:off x="5066791" y="4344310"/>
        <a:ext cx="3678366" cy="817376"/>
      </dsp:txXfrm>
    </dsp:sp>
    <dsp:sp modelId="{6ABA9254-0E93-B04F-BFEA-738C137A364A}">
      <dsp:nvSpPr>
        <dsp:cNvPr id="0" name=""/>
        <dsp:cNvSpPr/>
      </dsp:nvSpPr>
      <dsp:spPr>
        <a:xfrm>
          <a:off x="5066791" y="3707975"/>
          <a:ext cx="3678366" cy="480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endParaRPr lang="en-US" sz="2300" kern="1200"/>
        </a:p>
      </dsp:txBody>
      <dsp:txXfrm>
        <a:off x="5066791" y="3707975"/>
        <a:ext cx="3678366" cy="4808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3267BB-3E2D-F948-8E69-45F03323C8FD}">
      <dsp:nvSpPr>
        <dsp:cNvPr id="0" name=""/>
        <dsp:cNvSpPr/>
      </dsp:nvSpPr>
      <dsp:spPr>
        <a:xfrm>
          <a:off x="4964" y="390232"/>
          <a:ext cx="4087074" cy="4808322"/>
        </a:xfrm>
        <a:prstGeom prst="rect">
          <a:avLst/>
        </a:prstGeom>
        <a:solidFill>
          <a:schemeClr val="lt1">
            <a:alpha val="40000"/>
            <a:hueOff val="0"/>
            <a:satOff val="0"/>
            <a:lumOff val="0"/>
            <a:alphaOff val="0"/>
          </a:schemeClr>
        </a:solidFill>
        <a:ln w="12700" cap="flat" cmpd="sng" algn="ctr">
          <a:solidFill>
            <a:srgbClr val="FFFFFF"/>
          </a:solidFill>
          <a:prstDash val="solid"/>
        </a:ln>
        <a:effectLst/>
      </dsp:spPr>
      <dsp:style>
        <a:lnRef idx="1">
          <a:scrgbClr r="0" g="0" b="0"/>
        </a:lnRef>
        <a:fillRef idx="1">
          <a:scrgbClr r="0" g="0" b="0"/>
        </a:fillRef>
        <a:effectRef idx="0">
          <a:scrgbClr r="0" g="0" b="0"/>
        </a:effectRef>
        <a:fontRef idx="minor"/>
      </dsp:style>
    </dsp:sp>
    <dsp:sp modelId="{160DA0CC-C71B-6240-9115-FE5F5FA38AED}">
      <dsp:nvSpPr>
        <dsp:cNvPr id="0" name=""/>
        <dsp:cNvSpPr/>
      </dsp:nvSpPr>
      <dsp:spPr>
        <a:xfrm>
          <a:off x="209317" y="779153"/>
          <a:ext cx="3678366" cy="3125409"/>
        </a:xfrm>
        <a:prstGeom prst="rect">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698A89-2C6C-C345-8FC1-6C78240BACAC}">
      <dsp:nvSpPr>
        <dsp:cNvPr id="0" name=""/>
        <dsp:cNvSpPr/>
      </dsp:nvSpPr>
      <dsp:spPr>
        <a:xfrm>
          <a:off x="209317" y="4188845"/>
          <a:ext cx="3678366" cy="817376"/>
        </a:xfrm>
        <a:prstGeom prst="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Mass balance setup</a:t>
          </a:r>
          <a:endParaRPr lang="en-US" sz="2300" kern="1200" dirty="0"/>
        </a:p>
      </dsp:txBody>
      <dsp:txXfrm>
        <a:off x="209317" y="4188845"/>
        <a:ext cx="3678366" cy="817376"/>
      </dsp:txXfrm>
    </dsp:sp>
    <dsp:sp modelId="{74575FFF-082B-C14B-B46B-B7257A605451}">
      <dsp:nvSpPr>
        <dsp:cNvPr id="0" name=""/>
        <dsp:cNvSpPr/>
      </dsp:nvSpPr>
      <dsp:spPr>
        <a:xfrm>
          <a:off x="209317" y="3707975"/>
          <a:ext cx="3678366" cy="480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endParaRPr lang="en-US" sz="2300" kern="1200"/>
        </a:p>
      </dsp:txBody>
      <dsp:txXfrm>
        <a:off x="209317" y="3707975"/>
        <a:ext cx="3678366" cy="480870"/>
      </dsp:txXfrm>
    </dsp:sp>
    <dsp:sp modelId="{2B559BAA-03F4-4944-83A0-1743458CDE83}">
      <dsp:nvSpPr>
        <dsp:cNvPr id="0" name=""/>
        <dsp:cNvSpPr/>
      </dsp:nvSpPr>
      <dsp:spPr>
        <a:xfrm>
          <a:off x="4862437" y="390232"/>
          <a:ext cx="4087074" cy="4808322"/>
        </a:xfrm>
        <a:prstGeom prst="rect">
          <a:avLst/>
        </a:prstGeom>
        <a:solidFill>
          <a:schemeClr val="lt1">
            <a:alpha val="40000"/>
            <a:hueOff val="0"/>
            <a:satOff val="0"/>
            <a:lumOff val="0"/>
            <a:alphaOff val="0"/>
          </a:schemeClr>
        </a:solidFill>
        <a:ln w="12700" cap="flat" cmpd="sng" algn="ctr">
          <a:solidFill>
            <a:srgbClr val="FFFFFF"/>
          </a:solidFill>
          <a:prstDash val="solid"/>
        </a:ln>
        <a:effectLst/>
      </dsp:spPr>
      <dsp:style>
        <a:lnRef idx="1">
          <a:scrgbClr r="0" g="0" b="0"/>
        </a:lnRef>
        <a:fillRef idx="1">
          <a:scrgbClr r="0" g="0" b="0"/>
        </a:fillRef>
        <a:effectRef idx="0">
          <a:scrgbClr r="0" g="0" b="0"/>
        </a:effectRef>
        <a:fontRef idx="minor"/>
      </dsp:style>
    </dsp:sp>
    <dsp:sp modelId="{5C560F4B-39B1-804A-B612-5D50BA792705}">
      <dsp:nvSpPr>
        <dsp:cNvPr id="0" name=""/>
        <dsp:cNvSpPr/>
      </dsp:nvSpPr>
      <dsp:spPr>
        <a:xfrm>
          <a:off x="5019818" y="722427"/>
          <a:ext cx="3678366" cy="3125409"/>
        </a:xfrm>
        <a:prstGeom prst="rect">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783ABC-28C6-3848-89DA-A157BCAC2B84}">
      <dsp:nvSpPr>
        <dsp:cNvPr id="0" name=""/>
        <dsp:cNvSpPr/>
      </dsp:nvSpPr>
      <dsp:spPr>
        <a:xfrm>
          <a:off x="5019818" y="4175857"/>
          <a:ext cx="3678366" cy="817376"/>
        </a:xfrm>
        <a:prstGeom prst="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Soap production setup</a:t>
          </a:r>
          <a:endParaRPr lang="en-US" sz="2300" kern="1200" dirty="0"/>
        </a:p>
      </dsp:txBody>
      <dsp:txXfrm>
        <a:off x="5019818" y="4175857"/>
        <a:ext cx="3678366" cy="817376"/>
      </dsp:txXfrm>
    </dsp:sp>
    <dsp:sp modelId="{6ABA9254-0E93-B04F-BFEA-738C137A364A}">
      <dsp:nvSpPr>
        <dsp:cNvPr id="0" name=""/>
        <dsp:cNvSpPr/>
      </dsp:nvSpPr>
      <dsp:spPr>
        <a:xfrm>
          <a:off x="5066791" y="3707975"/>
          <a:ext cx="3678366" cy="480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 </a:t>
          </a:r>
          <a:endParaRPr lang="en-US" sz="2300" kern="1200" dirty="0"/>
        </a:p>
      </dsp:txBody>
      <dsp:txXfrm>
        <a:off x="5066791" y="3707975"/>
        <a:ext cx="3678366" cy="48087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785D91-C572-D249-8556-B1B0EB6A2297}" type="datetimeFigureOut">
              <a:rPr lang="en-US" smtClean="0"/>
              <a:pPr/>
              <a:t>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36A16C-2016-0E43-8E9A-34186C7A1C82}" type="slidenum">
              <a:rPr lang="en-US" smtClean="0"/>
              <a:pPr/>
              <a:t>‹#›</a:t>
            </a:fld>
            <a:endParaRPr lang="en-US"/>
          </a:p>
        </p:txBody>
      </p:sp>
    </p:spTree>
    <p:extLst>
      <p:ext uri="{BB962C8B-B14F-4D97-AF65-F5344CB8AC3E}">
        <p14:creationId xmlns:p14="http://schemas.microsoft.com/office/powerpoint/2010/main" val="20578340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Bioeconomy</a:t>
            </a:r>
            <a:r>
              <a:rPr lang="en-US" dirty="0" smtClean="0"/>
              <a:t> : attain vital sources of carbon and energy from biorenewable</a:t>
            </a:r>
            <a:r>
              <a:rPr lang="en-US" baseline="0" dirty="0" smtClean="0"/>
              <a:t> materials, such as biomass</a:t>
            </a:r>
            <a:endParaRPr lang="en-US" dirty="0"/>
          </a:p>
        </p:txBody>
      </p:sp>
      <p:sp>
        <p:nvSpPr>
          <p:cNvPr id="4" name="Slide Number Placeholder 3"/>
          <p:cNvSpPr>
            <a:spLocks noGrp="1"/>
          </p:cNvSpPr>
          <p:nvPr>
            <p:ph type="sldNum" sz="quarter" idx="10"/>
          </p:nvPr>
        </p:nvSpPr>
        <p:spPr/>
        <p:txBody>
          <a:bodyPr/>
          <a:lstStyle/>
          <a:p>
            <a:fld id="{EF36A16C-2016-0E43-8E9A-34186C7A1C82}" type="slidenum">
              <a:rPr lang="en-US" smtClean="0"/>
              <a:pPr/>
              <a:t>6</a:t>
            </a:fld>
            <a:endParaRPr lang="en-US"/>
          </a:p>
        </p:txBody>
      </p:sp>
    </p:spTree>
    <p:extLst>
      <p:ext uri="{BB962C8B-B14F-4D97-AF65-F5344CB8AC3E}">
        <p14:creationId xmlns:p14="http://schemas.microsoft.com/office/powerpoint/2010/main" val="1379611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F62A49-0C4A-F74A-85C8-E3C471B70A85}" type="slidenum">
              <a:rPr lang="en-US">
                <a:solidFill>
                  <a:prstClr val="black"/>
                </a:solidFill>
              </a:rPr>
              <a:pPr/>
              <a:t>18</a:t>
            </a:fld>
            <a:endParaRPr lang="en-US">
              <a:solidFill>
                <a:prstClr val="black"/>
              </a:solidFill>
            </a:endParaRPr>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22574CD-F0C3-A04A-8485-A7A58F97E001}" type="slidenum">
              <a:rPr lang="en-US"/>
              <a:pPr/>
              <a:t>19</a:t>
            </a:fld>
            <a:endParaRPr lang="en-US" dirty="0"/>
          </a:p>
        </p:txBody>
      </p:sp>
      <p:sp>
        <p:nvSpPr>
          <p:cNvPr id="160770" name="Rectangle 2"/>
          <p:cNvSpPr>
            <a:spLocks noGrp="1" noRot="1" noChangeAspect="1" noChangeArrowheads="1" noTextEdit="1"/>
          </p:cNvSpPr>
          <p:nvPr>
            <p:ph type="sldImg"/>
          </p:nvPr>
        </p:nvSpPr>
        <p:spPr>
          <a:xfrm>
            <a:off x="1143000" y="685800"/>
            <a:ext cx="4572000" cy="3429000"/>
          </a:xfrm>
          <a:ln/>
        </p:spPr>
      </p:sp>
      <p:sp>
        <p:nvSpPr>
          <p:cNvPr id="160771" name="Rectangle 3"/>
          <p:cNvSpPr>
            <a:spLocks noGrp="1" noChangeArrowheads="1"/>
          </p:cNvSpPr>
          <p:nvPr>
            <p:ph type="body" idx="1"/>
          </p:nvPr>
        </p:nvSpPr>
        <p:spPr>
          <a:xfrm>
            <a:off x="914401" y="4343520"/>
            <a:ext cx="5029200" cy="4114243"/>
          </a:xfrm>
        </p:spPr>
        <p:txBody>
          <a:bodyPr/>
          <a:lstStyle/>
          <a:p>
            <a:r>
              <a:rPr lang="en-US" dirty="0"/>
              <a:t>So this is a risk management problem. Can’t quantify the risks well but we can do some comparisons. The bigger the risk from climate impacts, relative to the risk of efforts to reduce those risks (i.e., climate impacts) the more effort we should make. </a:t>
            </a:r>
          </a:p>
          <a:p>
            <a:endParaRPr lang="en-US" dirty="0"/>
          </a:p>
          <a:p>
            <a:r>
              <a:rPr lang="en-US" dirty="0"/>
              <a:t>Also reasonable, though not necessarily true, that more aggressive climate policy (mitigation, adaptation, geoengineering) would also pose greater risks to society (energy and transportation costs or unintended consequences).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AFBB752B-D733-F646-AE0B-D71D5B889727}" type="slidenum">
              <a:rPr lang="en-US">
                <a:latin typeface="Arial" pitchFamily="-111" charset="0"/>
              </a:rPr>
              <a:pPr/>
              <a:t>20</a:t>
            </a:fld>
            <a:endParaRPr lang="en-US" dirty="0">
              <a:latin typeface="Arial" pitchFamily="-111"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a:latin typeface="Arial" pitchFamily="-111"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98A7D590-8018-A241-9E2E-3FD183039984}" type="slidenum">
              <a:rPr lang="en-US">
                <a:latin typeface="Arial" pitchFamily="-111" charset="0"/>
              </a:rPr>
              <a:pPr/>
              <a:t>21</a:t>
            </a:fld>
            <a:endParaRPr lang="en-US" dirty="0">
              <a:latin typeface="Arial" pitchFamily="-111" charset="0"/>
            </a:endParaRPr>
          </a:p>
        </p:txBody>
      </p:sp>
      <p:sp>
        <p:nvSpPr>
          <p:cNvPr id="62467" name="Rectangle 7"/>
          <p:cNvSpPr txBox="1">
            <a:spLocks noGrp="1" noChangeArrowheads="1"/>
          </p:cNvSpPr>
          <p:nvPr/>
        </p:nvSpPr>
        <p:spPr bwMode="auto">
          <a:xfrm>
            <a:off x="3884415" y="8685895"/>
            <a:ext cx="2972098" cy="456595"/>
          </a:xfrm>
          <a:prstGeom prst="rect">
            <a:avLst/>
          </a:prstGeom>
          <a:noFill/>
          <a:ln w="9525">
            <a:noFill/>
            <a:miter lim="800000"/>
            <a:headEnd/>
            <a:tailEnd/>
          </a:ln>
        </p:spPr>
        <p:txBody>
          <a:bodyPr lIns="91129" tIns="45565" rIns="91129" bIns="45565" anchor="b">
            <a:prstTxWarp prst="textNoShape">
              <a:avLst/>
            </a:prstTxWarp>
          </a:bodyPr>
          <a:lstStyle/>
          <a:p>
            <a:pPr algn="r" defTabSz="911441"/>
            <a:fld id="{66E4240E-E05C-3941-9BA6-926BCBB55456}" type="slidenum">
              <a:rPr lang="en-US" sz="1200"/>
              <a:pPr algn="r" defTabSz="911441"/>
              <a:t>21</a:t>
            </a:fld>
            <a:endParaRPr lang="en-US" sz="1200" dirty="0"/>
          </a:p>
        </p:txBody>
      </p:sp>
      <p:sp>
        <p:nvSpPr>
          <p:cNvPr id="62468" name="Rectangle 2"/>
          <p:cNvSpPr>
            <a:spLocks noGrp="1" noRot="1" noChangeAspect="1" noChangeArrowheads="1" noTextEdit="1"/>
          </p:cNvSpPr>
          <p:nvPr>
            <p:ph type="sldImg"/>
          </p:nvPr>
        </p:nvSpPr>
        <p:spPr>
          <a:ln/>
        </p:spPr>
      </p:sp>
      <p:sp>
        <p:nvSpPr>
          <p:cNvPr id="62469" name="Rectangle 3"/>
          <p:cNvSpPr>
            <a:spLocks noGrp="1" noChangeArrowheads="1"/>
          </p:cNvSpPr>
          <p:nvPr>
            <p:ph type="body" idx="1"/>
          </p:nvPr>
        </p:nvSpPr>
        <p:spPr>
          <a:xfrm>
            <a:off x="686100" y="4343705"/>
            <a:ext cx="5485805" cy="4113892"/>
          </a:xfrm>
          <a:noFill/>
          <a:ln/>
        </p:spPr>
        <p:txBody>
          <a:bodyPr lIns="91129" tIns="45565" rIns="91129" bIns="45565"/>
          <a:lstStyle/>
          <a:p>
            <a:pPr eaLnBrk="1" hangingPunct="1"/>
            <a:endParaRPr lang="en-US" dirty="0">
              <a:latin typeface="Arial" pitchFamily="-111"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07E02F7C-368D-594A-9121-ED3A08536943}" type="slidenum">
              <a:rPr lang="en-US">
                <a:latin typeface="Arial" pitchFamily="-111" charset="0"/>
              </a:rPr>
              <a:pPr/>
              <a:t>22</a:t>
            </a:fld>
            <a:endParaRPr lang="en-US" dirty="0">
              <a:latin typeface="Arial" pitchFamily="-111" charset="0"/>
            </a:endParaRPr>
          </a:p>
        </p:txBody>
      </p:sp>
      <p:sp>
        <p:nvSpPr>
          <p:cNvPr id="64515" name="Rectangle 7"/>
          <p:cNvSpPr txBox="1">
            <a:spLocks noGrp="1" noChangeArrowheads="1"/>
          </p:cNvSpPr>
          <p:nvPr/>
        </p:nvSpPr>
        <p:spPr bwMode="auto">
          <a:xfrm>
            <a:off x="3884415" y="8685895"/>
            <a:ext cx="2972098" cy="456595"/>
          </a:xfrm>
          <a:prstGeom prst="rect">
            <a:avLst/>
          </a:prstGeom>
          <a:noFill/>
          <a:ln w="9525">
            <a:noFill/>
            <a:miter lim="800000"/>
            <a:headEnd/>
            <a:tailEnd/>
          </a:ln>
        </p:spPr>
        <p:txBody>
          <a:bodyPr lIns="91129" tIns="45565" rIns="91129" bIns="45565" anchor="b">
            <a:prstTxWarp prst="textNoShape">
              <a:avLst/>
            </a:prstTxWarp>
          </a:bodyPr>
          <a:lstStyle/>
          <a:p>
            <a:pPr algn="r" defTabSz="911441"/>
            <a:fld id="{A133BD93-1D2A-1A41-8D64-C5EA5D8C4056}" type="slidenum">
              <a:rPr lang="en-US" sz="1200"/>
              <a:pPr algn="r" defTabSz="911441"/>
              <a:t>22</a:t>
            </a:fld>
            <a:endParaRPr lang="en-US" sz="1200" dirty="0"/>
          </a:p>
        </p:txBody>
      </p:sp>
      <p:sp>
        <p:nvSpPr>
          <p:cNvPr id="64516" name="Rectangle 2"/>
          <p:cNvSpPr>
            <a:spLocks noGrp="1" noRot="1" noChangeAspect="1" noChangeArrowheads="1" noTextEdit="1"/>
          </p:cNvSpPr>
          <p:nvPr>
            <p:ph type="sldImg"/>
          </p:nvPr>
        </p:nvSpPr>
        <p:spPr>
          <a:ln/>
        </p:spPr>
      </p:sp>
      <p:sp>
        <p:nvSpPr>
          <p:cNvPr id="64517" name="Rectangle 3"/>
          <p:cNvSpPr>
            <a:spLocks noGrp="1" noChangeArrowheads="1"/>
          </p:cNvSpPr>
          <p:nvPr>
            <p:ph type="body" idx="1"/>
          </p:nvPr>
        </p:nvSpPr>
        <p:spPr>
          <a:xfrm>
            <a:off x="686100" y="4343705"/>
            <a:ext cx="5485805" cy="4113892"/>
          </a:xfrm>
          <a:noFill/>
          <a:ln/>
        </p:spPr>
        <p:txBody>
          <a:bodyPr lIns="91129" tIns="45565" rIns="91129" bIns="45565"/>
          <a:lstStyle/>
          <a:p>
            <a:pPr eaLnBrk="1" hangingPunct="1"/>
            <a:endParaRPr lang="en-US" dirty="0">
              <a:latin typeface="Arial" pitchFamily="-111"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AC80A6E6-6F18-F040-B272-6656D4948CB2}" type="slidenum">
              <a:rPr lang="en-US">
                <a:latin typeface="Arial" pitchFamily="-111" charset="0"/>
              </a:rPr>
              <a:pPr/>
              <a:t>23</a:t>
            </a:fld>
            <a:endParaRPr lang="en-US">
              <a:latin typeface="Arial" pitchFamily="-111" charset="0"/>
            </a:endParaRPr>
          </a:p>
        </p:txBody>
      </p:sp>
      <p:sp>
        <p:nvSpPr>
          <p:cNvPr id="68611" name="Rectangle 7"/>
          <p:cNvSpPr txBox="1">
            <a:spLocks noGrp="1" noChangeArrowheads="1"/>
          </p:cNvSpPr>
          <p:nvPr/>
        </p:nvSpPr>
        <p:spPr bwMode="auto">
          <a:xfrm>
            <a:off x="3884415" y="8685895"/>
            <a:ext cx="2972098" cy="456595"/>
          </a:xfrm>
          <a:prstGeom prst="rect">
            <a:avLst/>
          </a:prstGeom>
          <a:noFill/>
          <a:ln w="9525">
            <a:noFill/>
            <a:miter lim="800000"/>
            <a:headEnd/>
            <a:tailEnd/>
          </a:ln>
        </p:spPr>
        <p:txBody>
          <a:bodyPr lIns="91133" tIns="45567" rIns="91133" bIns="45567" anchor="b">
            <a:prstTxWarp prst="textNoShape">
              <a:avLst/>
            </a:prstTxWarp>
          </a:bodyPr>
          <a:lstStyle/>
          <a:p>
            <a:pPr algn="r" defTabSz="911441"/>
            <a:fld id="{E887C91C-940D-2E41-BC31-0E3D73D1E1F7}" type="slidenum">
              <a:rPr lang="en-US" sz="1200"/>
              <a:pPr algn="r" defTabSz="911441"/>
              <a:t>23</a:t>
            </a:fld>
            <a:endParaRPr lang="en-US" sz="1200" dirty="0"/>
          </a:p>
        </p:txBody>
      </p:sp>
      <p:sp>
        <p:nvSpPr>
          <p:cNvPr id="68612" name="Rectangle 2"/>
          <p:cNvSpPr>
            <a:spLocks noGrp="1" noRot="1" noChangeAspect="1" noChangeArrowheads="1" noTextEdit="1"/>
          </p:cNvSpPr>
          <p:nvPr>
            <p:ph type="sldImg"/>
          </p:nvPr>
        </p:nvSpPr>
        <p:spPr>
          <a:ln/>
        </p:spPr>
      </p:sp>
      <p:sp>
        <p:nvSpPr>
          <p:cNvPr id="68613" name="Rectangle 3"/>
          <p:cNvSpPr>
            <a:spLocks noGrp="1" noChangeArrowheads="1"/>
          </p:cNvSpPr>
          <p:nvPr>
            <p:ph type="body" idx="1"/>
          </p:nvPr>
        </p:nvSpPr>
        <p:spPr>
          <a:xfrm>
            <a:off x="686100" y="4343705"/>
            <a:ext cx="5485805" cy="4113892"/>
          </a:xfrm>
          <a:noFill/>
          <a:ln/>
        </p:spPr>
        <p:txBody>
          <a:bodyPr/>
          <a:lstStyle/>
          <a:p>
            <a:pPr eaLnBrk="1" hangingPunct="1"/>
            <a:endParaRPr lang="en-US">
              <a:latin typeface="Arial" pitchFamily="-111"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F62A49-0C4A-F74A-85C8-E3C471B70A85}" type="slidenum">
              <a:rPr lang="en-US">
                <a:solidFill>
                  <a:prstClr val="black"/>
                </a:solidFill>
              </a:rPr>
              <a:pPr/>
              <a:t>27</a:t>
            </a:fld>
            <a:endParaRPr lang="en-US">
              <a:solidFill>
                <a:prstClr val="black"/>
              </a:solidFill>
            </a:endParaRPr>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Tie back to goal of project: students buy into education</a:t>
            </a:r>
          </a:p>
          <a:p>
            <a:r>
              <a:rPr lang="en-US" dirty="0" smtClean="0"/>
              <a:t>Cross functional SUSTAINABILTY component common denominator-</a:t>
            </a:r>
          </a:p>
          <a:p>
            <a:endParaRPr lang="en-US"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EF36A16C-2016-0E43-8E9A-34186C7A1C82}" type="slidenum">
              <a:rPr lang="en-US" smtClean="0"/>
              <a:pPr/>
              <a:t>35</a:t>
            </a:fld>
            <a:endParaRPr lang="en-US"/>
          </a:p>
        </p:txBody>
      </p:sp>
    </p:spTree>
    <p:extLst>
      <p:ext uri="{BB962C8B-B14F-4D97-AF65-F5344CB8AC3E}">
        <p14:creationId xmlns:p14="http://schemas.microsoft.com/office/powerpoint/2010/main" val="4119063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Scale up of</a:t>
            </a:r>
            <a:r>
              <a:rPr lang="en-US" baseline="0" dirty="0" smtClean="0"/>
              <a:t> instruments, </a:t>
            </a:r>
            <a:endParaRPr lang="en-US" dirty="0"/>
          </a:p>
        </p:txBody>
      </p:sp>
      <p:sp>
        <p:nvSpPr>
          <p:cNvPr id="4" name="Slide Number Placeholder 3"/>
          <p:cNvSpPr>
            <a:spLocks noGrp="1"/>
          </p:cNvSpPr>
          <p:nvPr>
            <p:ph type="sldNum" sz="quarter" idx="10"/>
          </p:nvPr>
        </p:nvSpPr>
        <p:spPr/>
        <p:txBody>
          <a:bodyPr/>
          <a:lstStyle/>
          <a:p>
            <a:fld id="{EF36A16C-2016-0E43-8E9A-34186C7A1C82}" type="slidenum">
              <a:rPr lang="en-US" smtClean="0"/>
              <a:pPr/>
              <a:t>36</a:t>
            </a:fld>
            <a:endParaRPr lang="en-US"/>
          </a:p>
        </p:txBody>
      </p:sp>
    </p:spTree>
    <p:extLst>
      <p:ext uri="{BB962C8B-B14F-4D97-AF65-F5344CB8AC3E}">
        <p14:creationId xmlns:p14="http://schemas.microsoft.com/office/powerpoint/2010/main" val="2630468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89ED4A-FECB-E349-AAE3-12938BFF8306}" type="slidenum">
              <a:rPr lang="en-US">
                <a:solidFill>
                  <a:prstClr val="black"/>
                </a:solidFill>
              </a:rPr>
              <a:pPr/>
              <a:t>44</a:t>
            </a:fld>
            <a:endParaRPr lang="en-US">
              <a:solidFill>
                <a:prstClr val="black"/>
              </a:solidFill>
            </a:endParaRPr>
          </a:p>
        </p:txBody>
      </p:sp>
      <p:sp>
        <p:nvSpPr>
          <p:cNvPr id="54274" name="Rectangle 2"/>
          <p:cNvSpPr>
            <a:spLocks noGrp="1" noRot="1" noChangeAspect="1" noChangeArrowheads="1" noTextEdit="1"/>
          </p:cNvSpPr>
          <p:nvPr>
            <p:ph type="sldImg"/>
          </p:nvPr>
        </p:nvSpPr>
        <p:spPr>
          <a:xfrm>
            <a:off x="1143000" y="685800"/>
            <a:ext cx="4572000" cy="3429000"/>
          </a:xfrm>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Bioeconomy</a:t>
            </a:r>
            <a:r>
              <a:rPr lang="en-US" dirty="0" smtClean="0"/>
              <a:t> : attain vital sources of carbon and energy from biorenewable</a:t>
            </a:r>
            <a:r>
              <a:rPr lang="en-US" baseline="0" dirty="0" smtClean="0"/>
              <a:t> materials, such as biomass</a:t>
            </a:r>
            <a:endParaRPr lang="en-US" dirty="0"/>
          </a:p>
        </p:txBody>
      </p:sp>
      <p:sp>
        <p:nvSpPr>
          <p:cNvPr id="4" name="Slide Number Placeholder 3"/>
          <p:cNvSpPr>
            <a:spLocks noGrp="1"/>
          </p:cNvSpPr>
          <p:nvPr>
            <p:ph type="sldNum" sz="quarter" idx="10"/>
          </p:nvPr>
        </p:nvSpPr>
        <p:spPr/>
        <p:txBody>
          <a:bodyPr/>
          <a:lstStyle/>
          <a:p>
            <a:fld id="{EF36A16C-2016-0E43-8E9A-34186C7A1C82}" type="slidenum">
              <a:rPr lang="en-US" smtClean="0"/>
              <a:pPr/>
              <a:t>7</a:t>
            </a:fld>
            <a:endParaRPr lang="en-US"/>
          </a:p>
        </p:txBody>
      </p:sp>
    </p:spTree>
    <p:extLst>
      <p:ext uri="{BB962C8B-B14F-4D97-AF65-F5344CB8AC3E}">
        <p14:creationId xmlns:p14="http://schemas.microsoft.com/office/powerpoint/2010/main" val="1379611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xfrm>
            <a:off x="1143000" y="685800"/>
            <a:ext cx="4572000" cy="3429000"/>
          </a:xfrm>
          <a:solidFill>
            <a:srgbClr val="FFFFFF"/>
          </a:solidFill>
          <a:ln>
            <a:solidFill>
              <a:srgbClr val="000000"/>
            </a:solidFill>
            <a:miter lim="800000"/>
            <a:headEnd/>
            <a:tailEnd/>
          </a:ln>
        </p:spPr>
      </p:sp>
      <p:sp>
        <p:nvSpPr>
          <p:cNvPr id="5017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Talk about different </a:t>
            </a:r>
            <a:r>
              <a:rPr lang="en-US" dirty="0" err="1" smtClean="0">
                <a:solidFill>
                  <a:srgbClr val="FF0000"/>
                </a:solidFill>
              </a:rPr>
              <a:t>feedstocks</a:t>
            </a:r>
            <a:r>
              <a:rPr lang="en-US" dirty="0" smtClean="0">
                <a:solidFill>
                  <a:srgbClr val="FF0000"/>
                </a:solidFill>
              </a:rPr>
              <a:t> and transition into WCO, and how Dining services produces 7000gpy, sustainability: selection of feedstock is important, utilize waste</a:t>
            </a:r>
          </a:p>
          <a:p>
            <a:endParaRPr lang="en-US" dirty="0"/>
          </a:p>
        </p:txBody>
      </p:sp>
      <p:sp>
        <p:nvSpPr>
          <p:cNvPr id="4" name="Slide Number Placeholder 3"/>
          <p:cNvSpPr>
            <a:spLocks noGrp="1"/>
          </p:cNvSpPr>
          <p:nvPr>
            <p:ph type="sldNum" sz="quarter" idx="10"/>
          </p:nvPr>
        </p:nvSpPr>
        <p:spPr/>
        <p:txBody>
          <a:bodyPr/>
          <a:lstStyle/>
          <a:p>
            <a:fld id="{EF36A16C-2016-0E43-8E9A-34186C7A1C82}" type="slidenum">
              <a:rPr lang="en-US" smtClean="0"/>
              <a:pPr/>
              <a:t>10</a:t>
            </a:fld>
            <a:endParaRPr lang="en-US"/>
          </a:p>
        </p:txBody>
      </p:sp>
    </p:spTree>
    <p:extLst>
      <p:ext uri="{BB962C8B-B14F-4D97-AF65-F5344CB8AC3E}">
        <p14:creationId xmlns:p14="http://schemas.microsoft.com/office/powerpoint/2010/main" val="754097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MW Calculation</a:t>
            </a:r>
            <a:r>
              <a:rPr lang="en-US" baseline="0" dirty="0" smtClean="0"/>
              <a:t> of oil, organic chemistry to use as a basis for Mass balance </a:t>
            </a:r>
            <a:r>
              <a:rPr lang="en-US" baseline="0" dirty="0" err="1" smtClean="0"/>
              <a:t>calc</a:t>
            </a:r>
            <a:r>
              <a:rPr lang="en-US" baseline="0" dirty="0" smtClean="0"/>
              <a:t>, chemistry catalyst (with and without catalyst)</a:t>
            </a:r>
            <a:endParaRPr lang="en-US" dirty="0"/>
          </a:p>
        </p:txBody>
      </p:sp>
      <p:sp>
        <p:nvSpPr>
          <p:cNvPr id="4" name="Slide Number Placeholder 3"/>
          <p:cNvSpPr>
            <a:spLocks noGrp="1"/>
          </p:cNvSpPr>
          <p:nvPr>
            <p:ph type="sldNum" sz="quarter" idx="10"/>
          </p:nvPr>
        </p:nvSpPr>
        <p:spPr/>
        <p:txBody>
          <a:bodyPr/>
          <a:lstStyle/>
          <a:p>
            <a:fld id="{EF36A16C-2016-0E43-8E9A-34186C7A1C82}" type="slidenum">
              <a:rPr lang="en-US" smtClean="0"/>
              <a:pPr/>
              <a:t>11</a:t>
            </a:fld>
            <a:endParaRPr lang="en-US"/>
          </a:p>
        </p:txBody>
      </p:sp>
    </p:spTree>
    <p:extLst>
      <p:ext uri="{BB962C8B-B14F-4D97-AF65-F5344CB8AC3E}">
        <p14:creationId xmlns:p14="http://schemas.microsoft.com/office/powerpoint/2010/main" val="953680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Electrical power usage and reaction temperature, transient</a:t>
            </a:r>
            <a:r>
              <a:rPr lang="en-US" baseline="0" dirty="0" smtClean="0"/>
              <a:t> and steady state</a:t>
            </a:r>
            <a:endParaRPr lang="en-US" dirty="0"/>
          </a:p>
        </p:txBody>
      </p:sp>
      <p:sp>
        <p:nvSpPr>
          <p:cNvPr id="4" name="Slide Number Placeholder 3"/>
          <p:cNvSpPr>
            <a:spLocks noGrp="1"/>
          </p:cNvSpPr>
          <p:nvPr>
            <p:ph type="sldNum" sz="quarter" idx="10"/>
          </p:nvPr>
        </p:nvSpPr>
        <p:spPr/>
        <p:txBody>
          <a:bodyPr/>
          <a:lstStyle/>
          <a:p>
            <a:fld id="{EF36A16C-2016-0E43-8E9A-34186C7A1C82}"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972937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Heat transfer mechanisms, heat loss in chemical process, engineering assumptions , insulation</a:t>
            </a:r>
          </a:p>
          <a:p>
            <a:r>
              <a:rPr lang="en-US" dirty="0" smtClean="0"/>
              <a:t>Experimental: Transient</a:t>
            </a:r>
            <a:r>
              <a:rPr lang="en-US" baseline="0" dirty="0" smtClean="0"/>
              <a:t> &amp; Steady Sate</a:t>
            </a:r>
          </a:p>
          <a:p>
            <a:r>
              <a:rPr lang="en-US" baseline="0" dirty="0" smtClean="0"/>
              <a:t>Apply theory to experiment</a:t>
            </a:r>
          </a:p>
          <a:p>
            <a:r>
              <a:rPr lang="en-US" baseline="0" dirty="0" smtClean="0"/>
              <a:t>Power usage &amp; </a:t>
            </a:r>
            <a:r>
              <a:rPr lang="en-US" baseline="0" dirty="0" err="1" smtClean="0"/>
              <a:t>exp</a:t>
            </a:r>
            <a:r>
              <a:rPr lang="en-US" baseline="0" dirty="0" smtClean="0"/>
              <a:t> data information</a:t>
            </a:r>
            <a:endParaRPr lang="en-US" dirty="0"/>
          </a:p>
        </p:txBody>
      </p:sp>
      <p:sp>
        <p:nvSpPr>
          <p:cNvPr id="4" name="Slide Number Placeholder 3"/>
          <p:cNvSpPr>
            <a:spLocks noGrp="1"/>
          </p:cNvSpPr>
          <p:nvPr>
            <p:ph type="sldNum" sz="quarter" idx="10"/>
          </p:nvPr>
        </p:nvSpPr>
        <p:spPr/>
        <p:txBody>
          <a:bodyPr/>
          <a:lstStyle/>
          <a:p>
            <a:fld id="{EF36A16C-2016-0E43-8E9A-34186C7A1C82}" type="slidenum">
              <a:rPr lang="en-US" smtClean="0"/>
              <a:pPr/>
              <a:t>14</a:t>
            </a:fld>
            <a:endParaRPr lang="en-US"/>
          </a:p>
        </p:txBody>
      </p:sp>
    </p:spTree>
    <p:extLst>
      <p:ext uri="{BB962C8B-B14F-4D97-AF65-F5344CB8AC3E}">
        <p14:creationId xmlns:p14="http://schemas.microsoft.com/office/powerpoint/2010/main" val="752114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F62A49-0C4A-F74A-85C8-E3C471B70A85}" type="slidenum">
              <a:rPr lang="en-US">
                <a:solidFill>
                  <a:prstClr val="black"/>
                </a:solidFill>
              </a:rPr>
              <a:pPr/>
              <a:t>15</a:t>
            </a:fld>
            <a:endParaRPr lang="en-US">
              <a:solidFill>
                <a:prstClr val="black"/>
              </a:solidFill>
            </a:endParaRPr>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F62A49-0C4A-F74A-85C8-E3C471B70A85}" type="slidenum">
              <a:rPr lang="en-US">
                <a:solidFill>
                  <a:prstClr val="black"/>
                </a:solidFill>
              </a:rPr>
              <a:pPr/>
              <a:t>16</a:t>
            </a:fld>
            <a:endParaRPr lang="en-US">
              <a:solidFill>
                <a:prstClr val="black"/>
              </a:solidFill>
            </a:endParaRPr>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0F41C8-2B9B-4A4C-873C-ADF94E5D3059}" type="slidenum">
              <a:rPr lang="en-US"/>
              <a:pPr/>
              <a:t>17</a:t>
            </a:fld>
            <a:endParaRPr lang="en-US" dirty="0"/>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r>
              <a:rPr lang="en-US" dirty="0"/>
              <a:t>http://www.sustainability.com/home.asp</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pPr/>
              <a:t>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BC7E7-EA8E-4DA7-915E-CC098D9BADCB}" type="datetimeFigureOut">
              <a:rPr lang="en-US" smtClean="0"/>
              <a:pPr/>
              <a:t>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pPr/>
              <a:t>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pPr/>
              <a:t>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smtClean="0"/>
              <a:t>Click icon to add picture</a:t>
            </a: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pPr/>
              <a:t>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smtClean="0"/>
              <a:t>Click icon to add picture</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smtClean="0"/>
              <a:t>Click icon to add picture</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smtClean="0"/>
              <a:t>Click icon to add picture</a:t>
            </a: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pPr/>
              <a:t>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pPr/>
              <a:t>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9BC7E7-EA8E-4DA7-915E-CC098D9BADCB}" type="datetimeFigureOut">
              <a:rPr lang="en-US" smtClean="0"/>
              <a:pPr/>
              <a:t>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79A22F-7912-4F65-A95C-6667360C18FD}" type="datetime1">
              <a:rPr lang="en-US" smtClean="0">
                <a:solidFill>
                  <a:prstClr val="black">
                    <a:tint val="75000"/>
                  </a:prstClr>
                </a:solidFill>
              </a:rPr>
              <a:pPr/>
              <a:t>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753699-58F0-3044-B3CE-5EC05138CB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2261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D5963F-1335-44A9-A32F-15E6CBEFA5E8}" type="datetime1">
              <a:rPr lang="en-US" smtClean="0">
                <a:solidFill>
                  <a:prstClr val="black">
                    <a:tint val="75000"/>
                  </a:prstClr>
                </a:solidFill>
              </a:rPr>
              <a:pPr/>
              <a:t>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753699-58F0-3044-B3CE-5EC05138CB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7734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BD7458-440D-4E26-A8F1-A94FB4AAC482}" type="datetime1">
              <a:rPr lang="en-US" smtClean="0">
                <a:solidFill>
                  <a:prstClr val="black">
                    <a:tint val="75000"/>
                  </a:prstClr>
                </a:solidFill>
              </a:rPr>
              <a:pPr/>
              <a:t>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753699-58F0-3044-B3CE-5EC05138CB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9521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pPr/>
              <a:t>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B5FAE3-D788-452A-833A-E9BC0F8E8DAE}" type="datetime1">
              <a:rPr lang="en-US" smtClean="0">
                <a:solidFill>
                  <a:prstClr val="black">
                    <a:tint val="75000"/>
                  </a:prstClr>
                </a:solidFill>
              </a:rPr>
              <a:pPr/>
              <a:t>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753699-58F0-3044-B3CE-5EC05138CB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105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EB2FC4-F724-4017-8397-35D12010DCDB}" type="datetime1">
              <a:rPr lang="en-US" smtClean="0">
                <a:solidFill>
                  <a:prstClr val="black">
                    <a:tint val="75000"/>
                  </a:prstClr>
                </a:solidFill>
              </a:rPr>
              <a:pPr/>
              <a:t>1/9/2015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6753699-58F0-3044-B3CE-5EC05138CB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119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11DFF8-6BDC-4405-B5DB-853E9DBD0F55}" type="datetime1">
              <a:rPr lang="en-US" smtClean="0">
                <a:solidFill>
                  <a:prstClr val="black">
                    <a:tint val="75000"/>
                  </a:prstClr>
                </a:solidFill>
              </a:rPr>
              <a:pPr/>
              <a:t>1/9/2015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6753699-58F0-3044-B3CE-5EC05138CB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1240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15D69-54FD-4776-8FD8-E40BFE870A51}" type="datetime1">
              <a:rPr lang="en-US" smtClean="0">
                <a:solidFill>
                  <a:prstClr val="black">
                    <a:tint val="75000"/>
                  </a:prstClr>
                </a:solidFill>
              </a:rPr>
              <a:pPr/>
              <a:t>1/9/2015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6753699-58F0-3044-B3CE-5EC05138CB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1683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EF2496-5F85-4ED6-B58B-51E686D50171}" type="datetime1">
              <a:rPr lang="en-US" smtClean="0">
                <a:solidFill>
                  <a:prstClr val="black">
                    <a:tint val="75000"/>
                  </a:prstClr>
                </a:solidFill>
              </a:rPr>
              <a:pPr/>
              <a:t>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753699-58F0-3044-B3CE-5EC05138CB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5231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311CFD-E7F6-46D7-B730-BE5C6012E04B}" type="datetime1">
              <a:rPr lang="en-US" smtClean="0">
                <a:solidFill>
                  <a:prstClr val="black">
                    <a:tint val="75000"/>
                  </a:prstClr>
                </a:solidFill>
              </a:rPr>
              <a:pPr/>
              <a:t>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753699-58F0-3044-B3CE-5EC05138CB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393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54FA8B-2106-4E04-8920-34C1F02F6D08}" type="datetime1">
              <a:rPr lang="en-US" smtClean="0">
                <a:solidFill>
                  <a:prstClr val="black">
                    <a:tint val="75000"/>
                  </a:prstClr>
                </a:solidFill>
              </a:rPr>
              <a:pPr/>
              <a:t>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753699-58F0-3044-B3CE-5EC05138CB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6560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B53483-00AD-4B1B-B23C-A58F0D5169D9}" type="datetime1">
              <a:rPr lang="en-US" smtClean="0">
                <a:solidFill>
                  <a:prstClr val="black">
                    <a:tint val="75000"/>
                  </a:prstClr>
                </a:solidFill>
              </a:rPr>
              <a:pPr/>
              <a:t>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753699-58F0-3044-B3CE-5EC05138CB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229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solidFill>
                  <a:prstClr val="white">
                    <a:lumMod val="50000"/>
                    <a:lumOff val="50000"/>
                  </a:prstClr>
                </a:solidFill>
              </a:rPr>
              <a:pPr/>
              <a:t>1/9/2015</a:t>
            </a:fld>
            <a:endParaRPr lang="en-US">
              <a:solidFill>
                <a:prstClr val="white">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white">
                  <a:lumMod val="50000"/>
                  <a:lumOff val="50000"/>
                </a:prstClr>
              </a:solidFill>
            </a:endParaRPr>
          </a:p>
        </p:txBody>
      </p:sp>
      <p:sp>
        <p:nvSpPr>
          <p:cNvPr id="6" name="Slide Number Placeholder 5"/>
          <p:cNvSpPr>
            <a:spLocks noGrp="1"/>
          </p:cNvSpPr>
          <p:nvPr>
            <p:ph type="sldNum" sz="quarter" idx="12"/>
          </p:nvPr>
        </p:nvSpPr>
        <p:spPr/>
        <p:txBody>
          <a:bodyPr/>
          <a:lstStyle/>
          <a:p>
            <a:fld id="{9F2F5E10-5301-4EE6-90D2-A6C4A3F62BED}" type="slidenum">
              <a:rPr lang="en-US" smtClean="0">
                <a:solidFill>
                  <a:prstClr val="white">
                    <a:lumMod val="50000"/>
                    <a:lumOff val="50000"/>
                  </a:prstClr>
                </a:solidFill>
              </a:rPr>
              <a:pPr/>
              <a:t>‹#›</a:t>
            </a:fld>
            <a:endParaRPr lang="en-US">
              <a:solidFill>
                <a:prstClr val="white">
                  <a:lumMod val="50000"/>
                  <a:lumOff val="50000"/>
                </a:prstClr>
              </a:solidFill>
            </a:endParaRPr>
          </a:p>
        </p:txBody>
      </p:sp>
    </p:spTree>
    <p:extLst>
      <p:ext uri="{BB962C8B-B14F-4D97-AF65-F5344CB8AC3E}">
        <p14:creationId xmlns:p14="http://schemas.microsoft.com/office/powerpoint/2010/main" val="2426964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solidFill>
                  <a:prstClr val="white">
                    <a:lumMod val="50000"/>
                    <a:lumOff val="50000"/>
                  </a:prstClr>
                </a:solidFill>
              </a:rPr>
              <a:pPr/>
              <a:t>1/9/2015</a:t>
            </a:fld>
            <a:endParaRPr lang="en-US">
              <a:solidFill>
                <a:prstClr val="white">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white">
                  <a:lumMod val="50000"/>
                  <a:lumOff val="50000"/>
                </a:prstClr>
              </a:solidFill>
            </a:endParaRPr>
          </a:p>
        </p:txBody>
      </p:sp>
      <p:sp>
        <p:nvSpPr>
          <p:cNvPr id="6" name="Slide Number Placeholder 5"/>
          <p:cNvSpPr>
            <a:spLocks noGrp="1"/>
          </p:cNvSpPr>
          <p:nvPr>
            <p:ph type="sldNum" sz="quarter" idx="12"/>
          </p:nvPr>
        </p:nvSpPr>
        <p:spPr/>
        <p:txBody>
          <a:bodyPr/>
          <a:lstStyle/>
          <a:p>
            <a:fld id="{9F2F5E10-5301-4EE6-90D2-A6C4A3F62BED}" type="slidenum">
              <a:rPr lang="en-US" smtClean="0">
                <a:solidFill>
                  <a:prstClr val="white">
                    <a:lumMod val="50000"/>
                    <a:lumOff val="50000"/>
                  </a:prstClr>
                </a:solidFill>
              </a:rPr>
              <a:pPr/>
              <a:t>‹#›</a:t>
            </a:fld>
            <a:endParaRPr lang="en-US">
              <a:solidFill>
                <a:prstClr val="white">
                  <a:lumMod val="50000"/>
                  <a:lumOff val="50000"/>
                </a:prstClr>
              </a:solidFill>
            </a:endParaRPr>
          </a:p>
        </p:txBody>
      </p:sp>
    </p:spTree>
    <p:extLst>
      <p:ext uri="{BB962C8B-B14F-4D97-AF65-F5344CB8AC3E}">
        <p14:creationId xmlns:p14="http://schemas.microsoft.com/office/powerpoint/2010/main" val="967623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pPr/>
              <a:t>1/9/2015</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2F5E10-5301-4EE6-90D2-A6C4A3F62BED}" type="slidenum">
              <a:rPr lang="en-US" smtClean="0"/>
              <a:pPr/>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solidFill>
                  <a:prstClr val="black"/>
                </a:solidFill>
              </a:rPr>
              <a:pPr/>
              <a:t>1/9/2015</a:t>
            </a:fld>
            <a:endParaRPr lang="en-US">
              <a:solidFill>
                <a:prstClr val="black"/>
              </a:solidFill>
            </a:endParaRPr>
          </a:p>
        </p:txBody>
      </p:sp>
      <p:sp>
        <p:nvSpPr>
          <p:cNvPr id="5" name="Footer Placeholder 4"/>
          <p:cNvSpPr>
            <a:spLocks noGrp="1"/>
          </p:cNvSpPr>
          <p:nvPr>
            <p:ph type="ftr" sz="quarter" idx="11"/>
          </p:nvPr>
        </p:nvSpPr>
        <p:spPr>
          <a:xfrm>
            <a:off x="7238999" y="6356350"/>
            <a:ext cx="1446213" cy="365125"/>
          </a:xfrm>
        </p:spPr>
        <p:txBody>
          <a:bodyPr/>
          <a:lstStyle/>
          <a:p>
            <a:endParaRPr lang="en-US">
              <a:solidFill>
                <a:prstClr val="white">
                  <a:lumMod val="50000"/>
                  <a:lumOff val="50000"/>
                </a:prstClr>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2F5E10-5301-4EE6-90D2-A6C4A3F62BED}" type="slidenum">
              <a:rPr lang="en-US" smtClean="0">
                <a:solidFill>
                  <a:prstClr val="black"/>
                </a:solidFill>
              </a:rPr>
              <a:pPr/>
              <a:t>‹#›</a:t>
            </a:fld>
            <a:endParaRPr lang="en-US">
              <a:solidFill>
                <a:prstClr val="black"/>
              </a:solidFill>
            </a:endParaRPr>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rgbClr val="629DD1"/>
                </a:solidFill>
                <a:latin typeface="Wingdings" pitchFamily="2" charset="2"/>
              </a:rPr>
              <a:t>S</a:t>
            </a:r>
          </a:p>
        </p:txBody>
      </p:sp>
    </p:spTree>
    <p:extLst>
      <p:ext uri="{BB962C8B-B14F-4D97-AF65-F5344CB8AC3E}">
        <p14:creationId xmlns:p14="http://schemas.microsoft.com/office/powerpoint/2010/main" val="2705586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solidFill>
                  <a:prstClr val="white">
                    <a:lumMod val="50000"/>
                    <a:lumOff val="50000"/>
                  </a:prstClr>
                </a:solidFill>
              </a:rPr>
              <a:pPr/>
              <a:t>1/9/2015</a:t>
            </a:fld>
            <a:endParaRPr lang="en-US">
              <a:solidFill>
                <a:prstClr val="white">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white">
                  <a:lumMod val="50000"/>
                  <a:lumOff val="50000"/>
                </a:prstClr>
              </a:solidFill>
            </a:endParaRPr>
          </a:p>
        </p:txBody>
      </p:sp>
      <p:sp>
        <p:nvSpPr>
          <p:cNvPr id="7" name="Slide Number Placeholder 6"/>
          <p:cNvSpPr>
            <a:spLocks noGrp="1"/>
          </p:cNvSpPr>
          <p:nvPr>
            <p:ph type="sldNum" sz="quarter" idx="12"/>
          </p:nvPr>
        </p:nvSpPr>
        <p:spPr/>
        <p:txBody>
          <a:bodyPr/>
          <a:lstStyle/>
          <a:p>
            <a:fld id="{9F2F5E10-5301-4EE6-90D2-A6C4A3F62BED}" type="slidenum">
              <a:rPr lang="en-US" smtClean="0">
                <a:solidFill>
                  <a:prstClr val="white">
                    <a:lumMod val="50000"/>
                    <a:lumOff val="50000"/>
                  </a:prstClr>
                </a:solidFill>
              </a:rPr>
              <a:pPr/>
              <a:t>‹#›</a:t>
            </a:fld>
            <a:endParaRPr lang="en-US">
              <a:solidFill>
                <a:prstClr val="white">
                  <a:lumMod val="50000"/>
                  <a:lumOff val="50000"/>
                </a:prstClr>
              </a:solidFill>
            </a:endParaRPr>
          </a:p>
        </p:txBody>
      </p:sp>
    </p:spTree>
    <p:extLst>
      <p:ext uri="{BB962C8B-B14F-4D97-AF65-F5344CB8AC3E}">
        <p14:creationId xmlns:p14="http://schemas.microsoft.com/office/powerpoint/2010/main" val="370477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679BC7E7-EA8E-4DA7-915E-CC098D9BADCB}" type="datetimeFigureOut">
              <a:rPr lang="en-US" smtClean="0">
                <a:solidFill>
                  <a:prstClr val="white">
                    <a:lumMod val="50000"/>
                    <a:lumOff val="50000"/>
                  </a:prstClr>
                </a:solidFill>
              </a:rPr>
              <a:pPr/>
              <a:t>1/9/2015</a:t>
            </a:fld>
            <a:endParaRPr lang="en-US">
              <a:solidFill>
                <a:prstClr val="white">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white">
                  <a:lumMod val="50000"/>
                  <a:lumOff val="50000"/>
                </a:prstClr>
              </a:solidFill>
            </a:endParaRPr>
          </a:p>
        </p:txBody>
      </p:sp>
      <p:sp>
        <p:nvSpPr>
          <p:cNvPr id="9" name="Slide Number Placeholder 8"/>
          <p:cNvSpPr>
            <a:spLocks noGrp="1"/>
          </p:cNvSpPr>
          <p:nvPr>
            <p:ph type="sldNum" sz="quarter" idx="12"/>
          </p:nvPr>
        </p:nvSpPr>
        <p:spPr/>
        <p:txBody>
          <a:bodyPr/>
          <a:lstStyle/>
          <a:p>
            <a:fld id="{9F2F5E10-5301-4EE6-90D2-A6C4A3F62BED}" type="slidenum">
              <a:rPr lang="en-US" smtClean="0">
                <a:solidFill>
                  <a:prstClr val="white">
                    <a:lumMod val="50000"/>
                    <a:lumOff val="50000"/>
                  </a:prstClr>
                </a:solidFill>
              </a:rPr>
              <a:pPr/>
              <a:t>‹#›</a:t>
            </a:fld>
            <a:endParaRPr lang="en-US">
              <a:solidFill>
                <a:prstClr val="white">
                  <a:lumMod val="50000"/>
                  <a:lumOff val="50000"/>
                </a:prstClr>
              </a:solidFill>
            </a:endParaRPr>
          </a:p>
        </p:txBody>
      </p:sp>
    </p:spTree>
    <p:extLst>
      <p:ext uri="{BB962C8B-B14F-4D97-AF65-F5344CB8AC3E}">
        <p14:creationId xmlns:p14="http://schemas.microsoft.com/office/powerpoint/2010/main" val="3345088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solidFill>
                  <a:prstClr val="white">
                    <a:lumMod val="50000"/>
                    <a:lumOff val="50000"/>
                  </a:prstClr>
                </a:solidFill>
              </a:rPr>
              <a:pPr/>
              <a:t>1/9/2015</a:t>
            </a:fld>
            <a:endParaRPr lang="en-US">
              <a:solidFill>
                <a:prstClr val="white">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white">
                  <a:lumMod val="50000"/>
                  <a:lumOff val="50000"/>
                </a:prstClr>
              </a:solidFill>
            </a:endParaRPr>
          </a:p>
        </p:txBody>
      </p:sp>
      <p:sp>
        <p:nvSpPr>
          <p:cNvPr id="7" name="Slide Number Placeholder 6"/>
          <p:cNvSpPr>
            <a:spLocks noGrp="1"/>
          </p:cNvSpPr>
          <p:nvPr>
            <p:ph type="sldNum" sz="quarter" idx="12"/>
          </p:nvPr>
        </p:nvSpPr>
        <p:spPr/>
        <p:txBody>
          <a:bodyPr/>
          <a:lstStyle/>
          <a:p>
            <a:fld id="{9F2F5E10-5301-4EE6-90D2-A6C4A3F62BED}" type="slidenum">
              <a:rPr lang="en-US" smtClean="0">
                <a:solidFill>
                  <a:prstClr val="white">
                    <a:lumMod val="50000"/>
                    <a:lumOff val="50000"/>
                  </a:prstClr>
                </a:solidFill>
              </a:rPr>
              <a:pPr/>
              <a:t>‹#›</a:t>
            </a:fld>
            <a:endParaRPr lang="en-US">
              <a:solidFill>
                <a:prstClr val="white">
                  <a:lumMod val="50000"/>
                  <a:lumOff val="50000"/>
                </a:prstClr>
              </a:solidFill>
            </a:endParaRPr>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extLst>
      <p:ext uri="{BB962C8B-B14F-4D97-AF65-F5344CB8AC3E}">
        <p14:creationId xmlns:p14="http://schemas.microsoft.com/office/powerpoint/2010/main" val="3353098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solidFill>
                  <a:prstClr val="white">
                    <a:lumMod val="50000"/>
                    <a:lumOff val="50000"/>
                  </a:prstClr>
                </a:solidFill>
              </a:rPr>
              <a:pPr/>
              <a:t>1/9/2015</a:t>
            </a:fld>
            <a:endParaRPr lang="en-US">
              <a:solidFill>
                <a:prstClr val="white">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white">
                  <a:lumMod val="50000"/>
                  <a:lumOff val="50000"/>
                </a:prstClr>
              </a:solidFill>
            </a:endParaRPr>
          </a:p>
        </p:txBody>
      </p:sp>
      <p:sp>
        <p:nvSpPr>
          <p:cNvPr id="7" name="Slide Number Placeholder 6"/>
          <p:cNvSpPr>
            <a:spLocks noGrp="1"/>
          </p:cNvSpPr>
          <p:nvPr>
            <p:ph type="sldNum" sz="quarter" idx="12"/>
          </p:nvPr>
        </p:nvSpPr>
        <p:spPr/>
        <p:txBody>
          <a:bodyPr/>
          <a:lstStyle/>
          <a:p>
            <a:fld id="{9F2F5E10-5301-4EE6-90D2-A6C4A3F62BED}" type="slidenum">
              <a:rPr lang="en-US" smtClean="0">
                <a:solidFill>
                  <a:prstClr val="white">
                    <a:lumMod val="50000"/>
                    <a:lumOff val="50000"/>
                  </a:prstClr>
                </a:solidFill>
              </a:rPr>
              <a:pPr/>
              <a:t>‹#›</a:t>
            </a:fld>
            <a:endParaRPr lang="en-US">
              <a:solidFill>
                <a:prstClr val="white">
                  <a:lumMod val="50000"/>
                  <a:lumOff val="50000"/>
                </a:prstClr>
              </a:solidFill>
            </a:endParaRPr>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extLst>
      <p:ext uri="{BB962C8B-B14F-4D97-AF65-F5344CB8AC3E}">
        <p14:creationId xmlns:p14="http://schemas.microsoft.com/office/powerpoint/2010/main" val="3498509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solidFill>
                  <a:prstClr val="white">
                    <a:lumMod val="50000"/>
                    <a:lumOff val="50000"/>
                  </a:prstClr>
                </a:solidFill>
              </a:rPr>
              <a:pPr/>
              <a:t>1/9/2015</a:t>
            </a:fld>
            <a:endParaRPr lang="en-US">
              <a:solidFill>
                <a:prstClr val="white">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white">
                  <a:lumMod val="50000"/>
                  <a:lumOff val="50000"/>
                </a:prstClr>
              </a:solidFill>
            </a:endParaRPr>
          </a:p>
        </p:txBody>
      </p:sp>
      <p:sp>
        <p:nvSpPr>
          <p:cNvPr id="7" name="Slide Number Placeholder 6"/>
          <p:cNvSpPr>
            <a:spLocks noGrp="1"/>
          </p:cNvSpPr>
          <p:nvPr>
            <p:ph type="sldNum" sz="quarter" idx="12"/>
          </p:nvPr>
        </p:nvSpPr>
        <p:spPr/>
        <p:txBody>
          <a:bodyPr/>
          <a:lstStyle/>
          <a:p>
            <a:fld id="{9F2F5E10-5301-4EE6-90D2-A6C4A3F62BED}" type="slidenum">
              <a:rPr lang="en-US" smtClean="0">
                <a:solidFill>
                  <a:prstClr val="white">
                    <a:lumMod val="50000"/>
                    <a:lumOff val="50000"/>
                  </a:prstClr>
                </a:solidFill>
              </a:rPr>
              <a:pPr/>
              <a:t>‹#›</a:t>
            </a:fld>
            <a:endParaRPr lang="en-US">
              <a:solidFill>
                <a:prstClr val="white">
                  <a:lumMod val="50000"/>
                  <a:lumOff val="50000"/>
                </a:prstClr>
              </a:solidFill>
            </a:endParaRPr>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4"/>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extLst>
      <p:ext uri="{BB962C8B-B14F-4D97-AF65-F5344CB8AC3E}">
        <p14:creationId xmlns:p14="http://schemas.microsoft.com/office/powerpoint/2010/main" val="1273824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79BC7E7-EA8E-4DA7-915E-CC098D9BADCB}" type="datetimeFigureOut">
              <a:rPr lang="en-US" smtClean="0">
                <a:solidFill>
                  <a:prstClr val="white">
                    <a:lumMod val="50000"/>
                    <a:lumOff val="50000"/>
                  </a:prstClr>
                </a:solidFill>
              </a:rPr>
              <a:pPr/>
              <a:t>1/9/2015</a:t>
            </a:fld>
            <a:endParaRPr lang="en-US">
              <a:solidFill>
                <a:prstClr val="white">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white">
                  <a:lumMod val="50000"/>
                  <a:lumOff val="50000"/>
                </a:prstClr>
              </a:solidFill>
            </a:endParaRPr>
          </a:p>
        </p:txBody>
      </p:sp>
      <p:sp>
        <p:nvSpPr>
          <p:cNvPr id="5" name="Slide Number Placeholder 4"/>
          <p:cNvSpPr>
            <a:spLocks noGrp="1"/>
          </p:cNvSpPr>
          <p:nvPr>
            <p:ph type="sldNum" sz="quarter" idx="12"/>
          </p:nvPr>
        </p:nvSpPr>
        <p:spPr/>
        <p:txBody>
          <a:bodyPr/>
          <a:lstStyle/>
          <a:p>
            <a:fld id="{9F2F5E10-5301-4EE6-90D2-A6C4A3F62BED}" type="slidenum">
              <a:rPr lang="en-US" smtClean="0">
                <a:solidFill>
                  <a:prstClr val="white">
                    <a:lumMod val="50000"/>
                    <a:lumOff val="50000"/>
                  </a:prstClr>
                </a:solidFill>
              </a:rPr>
              <a:pPr/>
              <a:t>‹#›</a:t>
            </a:fld>
            <a:endParaRPr lang="en-US">
              <a:solidFill>
                <a:prstClr val="white">
                  <a:lumMod val="50000"/>
                  <a:lumOff val="50000"/>
                </a:prstClr>
              </a:solidFill>
            </a:endParaRPr>
          </a:p>
        </p:txBody>
      </p:sp>
    </p:spTree>
    <p:extLst>
      <p:ext uri="{BB962C8B-B14F-4D97-AF65-F5344CB8AC3E}">
        <p14:creationId xmlns:p14="http://schemas.microsoft.com/office/powerpoint/2010/main" val="74508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BC7E7-EA8E-4DA7-915E-CC098D9BADCB}" type="datetimeFigureOut">
              <a:rPr lang="en-US" smtClean="0">
                <a:solidFill>
                  <a:prstClr val="white">
                    <a:lumMod val="50000"/>
                    <a:lumOff val="50000"/>
                  </a:prstClr>
                </a:solidFill>
              </a:rPr>
              <a:pPr/>
              <a:t>1/9/2015</a:t>
            </a:fld>
            <a:endParaRPr lang="en-US">
              <a:solidFill>
                <a:prstClr val="white">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white">
                  <a:lumMod val="50000"/>
                  <a:lumOff val="50000"/>
                </a:prstClr>
              </a:solidFill>
            </a:endParaRPr>
          </a:p>
        </p:txBody>
      </p:sp>
      <p:sp>
        <p:nvSpPr>
          <p:cNvPr id="4" name="Slide Number Placeholder 3"/>
          <p:cNvSpPr>
            <a:spLocks noGrp="1"/>
          </p:cNvSpPr>
          <p:nvPr>
            <p:ph type="sldNum" sz="quarter" idx="12"/>
          </p:nvPr>
        </p:nvSpPr>
        <p:spPr/>
        <p:txBody>
          <a:bodyPr/>
          <a:lstStyle/>
          <a:p>
            <a:fld id="{9F2F5E10-5301-4EE6-90D2-A6C4A3F62BED}" type="slidenum">
              <a:rPr lang="en-US" smtClean="0">
                <a:solidFill>
                  <a:prstClr val="white">
                    <a:lumMod val="50000"/>
                    <a:lumOff val="50000"/>
                  </a:prstClr>
                </a:solidFill>
              </a:rPr>
              <a:pPr/>
              <a:t>‹#›</a:t>
            </a:fld>
            <a:endParaRPr lang="en-US">
              <a:solidFill>
                <a:prstClr val="white">
                  <a:lumMod val="50000"/>
                  <a:lumOff val="50000"/>
                </a:prstClr>
              </a:solidFill>
            </a:endParaRPr>
          </a:p>
        </p:txBody>
      </p:sp>
    </p:spTree>
    <p:extLst>
      <p:ext uri="{BB962C8B-B14F-4D97-AF65-F5344CB8AC3E}">
        <p14:creationId xmlns:p14="http://schemas.microsoft.com/office/powerpoint/2010/main" val="3544187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solidFill>
                  <a:prstClr val="black"/>
                </a:solidFill>
              </a:rPr>
              <a:pPr/>
              <a:t>1/9/2015</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white">
                  <a:lumMod val="50000"/>
                  <a:lumOff val="50000"/>
                </a:prstClr>
              </a:solidFill>
            </a:endParaRPr>
          </a:p>
        </p:txBody>
      </p:sp>
      <p:sp>
        <p:nvSpPr>
          <p:cNvPr id="7" name="Slide Number Placeholder 6"/>
          <p:cNvSpPr>
            <a:spLocks noGrp="1"/>
          </p:cNvSpPr>
          <p:nvPr>
            <p:ph type="sldNum" sz="quarter" idx="12"/>
          </p:nvPr>
        </p:nvSpPr>
        <p:spPr/>
        <p:txBody>
          <a:bodyPr/>
          <a:lstStyle/>
          <a:p>
            <a:fld id="{9F2F5E10-5301-4EE6-90D2-A6C4A3F62BED}" type="slidenum">
              <a:rPr lang="en-US" smtClean="0">
                <a:solidFill>
                  <a:prstClr val="white">
                    <a:lumMod val="50000"/>
                    <a:lumOff val="50000"/>
                  </a:prstClr>
                </a:solidFill>
              </a:rPr>
              <a:pPr/>
              <a:t>‹#›</a:t>
            </a:fld>
            <a:endParaRPr lang="en-US">
              <a:solidFill>
                <a:prstClr val="white">
                  <a:lumMod val="50000"/>
                  <a:lumOff val="50000"/>
                </a:prstClr>
              </a:solidFill>
            </a:endParaRPr>
          </a:p>
        </p:txBody>
      </p:sp>
    </p:spTree>
    <p:extLst>
      <p:ext uri="{BB962C8B-B14F-4D97-AF65-F5344CB8AC3E}">
        <p14:creationId xmlns:p14="http://schemas.microsoft.com/office/powerpoint/2010/main" val="162591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solidFill>
                  <a:prstClr val="black"/>
                </a:solidFill>
              </a:rPr>
              <a:pPr/>
              <a:t>1/9/2015</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white">
                  <a:lumMod val="50000"/>
                  <a:lumOff val="50000"/>
                </a:prstClr>
              </a:solidFill>
            </a:endParaRPr>
          </a:p>
        </p:txBody>
      </p:sp>
      <p:sp>
        <p:nvSpPr>
          <p:cNvPr id="7" name="Slide Number Placeholder 6"/>
          <p:cNvSpPr>
            <a:spLocks noGrp="1"/>
          </p:cNvSpPr>
          <p:nvPr>
            <p:ph type="sldNum" sz="quarter" idx="12"/>
          </p:nvPr>
        </p:nvSpPr>
        <p:spPr/>
        <p:txBody>
          <a:bodyPr/>
          <a:lstStyle/>
          <a:p>
            <a:fld id="{9F2F5E10-5301-4EE6-90D2-A6C4A3F62BED}" type="slidenum">
              <a:rPr lang="en-US" smtClean="0">
                <a:solidFill>
                  <a:prstClr val="white">
                    <a:lumMod val="50000"/>
                    <a:lumOff val="50000"/>
                  </a:prstClr>
                </a:solidFill>
              </a:rPr>
              <a:pPr/>
              <a:t>‹#›</a:t>
            </a:fld>
            <a:endParaRPr lang="en-US">
              <a:solidFill>
                <a:prstClr val="white">
                  <a:lumMod val="50000"/>
                  <a:lumOff val="50000"/>
                </a:prstClr>
              </a:solidFill>
            </a:endParaRPr>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smtClean="0"/>
              <a:t>Click icon to add picture</a:t>
            </a:r>
            <a:endParaRPr/>
          </a:p>
        </p:txBody>
      </p:sp>
    </p:spTree>
    <p:extLst>
      <p:ext uri="{BB962C8B-B14F-4D97-AF65-F5344CB8AC3E}">
        <p14:creationId xmlns:p14="http://schemas.microsoft.com/office/powerpoint/2010/main" val="1474112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pPr/>
              <a:t>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solidFill>
                  <a:prstClr val="black"/>
                </a:solidFill>
              </a:rPr>
              <a:pPr/>
              <a:t>1/9/2015</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white">
                  <a:lumMod val="50000"/>
                  <a:lumOff val="50000"/>
                </a:prstClr>
              </a:solidFill>
            </a:endParaRPr>
          </a:p>
        </p:txBody>
      </p:sp>
      <p:sp>
        <p:nvSpPr>
          <p:cNvPr id="7" name="Slide Number Placeholder 6"/>
          <p:cNvSpPr>
            <a:spLocks noGrp="1"/>
          </p:cNvSpPr>
          <p:nvPr>
            <p:ph type="sldNum" sz="quarter" idx="12"/>
          </p:nvPr>
        </p:nvSpPr>
        <p:spPr/>
        <p:txBody>
          <a:bodyPr/>
          <a:lstStyle/>
          <a:p>
            <a:fld id="{9F2F5E10-5301-4EE6-90D2-A6C4A3F62BED}" type="slidenum">
              <a:rPr lang="en-US" smtClean="0">
                <a:solidFill>
                  <a:prstClr val="white">
                    <a:lumMod val="50000"/>
                    <a:lumOff val="50000"/>
                  </a:prstClr>
                </a:solidFill>
              </a:rPr>
              <a:pPr/>
              <a:t>‹#›</a:t>
            </a:fld>
            <a:endParaRPr lang="en-US">
              <a:solidFill>
                <a:prstClr val="white">
                  <a:lumMod val="50000"/>
                  <a:lumOff val="50000"/>
                </a:prstClr>
              </a:solidFill>
            </a:endParaRPr>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smtClean="0"/>
              <a:t>Click icon to add picture</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smtClean="0"/>
              <a:t>Click icon to add picture</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smtClean="0"/>
              <a:t>Click icon to add picture</a:t>
            </a:r>
            <a:endParaRPr/>
          </a:p>
        </p:txBody>
      </p:sp>
    </p:spTree>
    <p:extLst>
      <p:ext uri="{BB962C8B-B14F-4D97-AF65-F5344CB8AC3E}">
        <p14:creationId xmlns:p14="http://schemas.microsoft.com/office/powerpoint/2010/main" val="29764680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solidFill>
                  <a:prstClr val="white">
                    <a:lumMod val="50000"/>
                    <a:lumOff val="50000"/>
                  </a:prstClr>
                </a:solidFill>
              </a:rPr>
              <a:pPr/>
              <a:t>1/9/2015</a:t>
            </a:fld>
            <a:endParaRPr lang="en-US">
              <a:solidFill>
                <a:prstClr val="white">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white">
                  <a:lumMod val="50000"/>
                  <a:lumOff val="50000"/>
                </a:prstClr>
              </a:solidFill>
            </a:endParaRPr>
          </a:p>
        </p:txBody>
      </p:sp>
      <p:sp>
        <p:nvSpPr>
          <p:cNvPr id="6" name="Slide Number Placeholder 5"/>
          <p:cNvSpPr>
            <a:spLocks noGrp="1"/>
          </p:cNvSpPr>
          <p:nvPr>
            <p:ph type="sldNum" sz="quarter" idx="12"/>
          </p:nvPr>
        </p:nvSpPr>
        <p:spPr/>
        <p:txBody>
          <a:bodyPr/>
          <a:lstStyle/>
          <a:p>
            <a:fld id="{9F2F5E10-5301-4EE6-90D2-A6C4A3F62BED}" type="slidenum">
              <a:rPr lang="en-US" smtClean="0">
                <a:solidFill>
                  <a:prstClr val="white">
                    <a:lumMod val="50000"/>
                    <a:lumOff val="50000"/>
                  </a:prstClr>
                </a:solidFill>
              </a:rPr>
              <a:pPr/>
              <a:t>‹#›</a:t>
            </a:fld>
            <a:endParaRPr lang="en-US">
              <a:solidFill>
                <a:prstClr val="white">
                  <a:lumMod val="50000"/>
                  <a:lumOff val="50000"/>
                </a:prstClr>
              </a:solidFill>
            </a:endParaRPr>
          </a:p>
        </p:txBody>
      </p:sp>
    </p:spTree>
    <p:extLst>
      <p:ext uri="{BB962C8B-B14F-4D97-AF65-F5344CB8AC3E}">
        <p14:creationId xmlns:p14="http://schemas.microsoft.com/office/powerpoint/2010/main" val="3757666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solidFill>
                  <a:prstClr val="white">
                    <a:lumMod val="50000"/>
                    <a:lumOff val="50000"/>
                  </a:prstClr>
                </a:solidFill>
              </a:rPr>
              <a:pPr/>
              <a:t>1/9/2015</a:t>
            </a:fld>
            <a:endParaRPr lang="en-US">
              <a:solidFill>
                <a:prstClr val="white">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white">
                  <a:lumMod val="50000"/>
                  <a:lumOff val="50000"/>
                </a:prstClr>
              </a:solidFill>
            </a:endParaRPr>
          </a:p>
        </p:txBody>
      </p:sp>
      <p:sp>
        <p:nvSpPr>
          <p:cNvPr id="6" name="Slide Number Placeholder 5"/>
          <p:cNvSpPr>
            <a:spLocks noGrp="1"/>
          </p:cNvSpPr>
          <p:nvPr>
            <p:ph type="sldNum" sz="quarter" idx="12"/>
          </p:nvPr>
        </p:nvSpPr>
        <p:spPr/>
        <p:txBody>
          <a:bodyPr/>
          <a:lstStyle/>
          <a:p>
            <a:fld id="{9F2F5E10-5301-4EE6-90D2-A6C4A3F62BED}" type="slidenum">
              <a:rPr lang="en-US" smtClean="0">
                <a:solidFill>
                  <a:prstClr val="white">
                    <a:lumMod val="50000"/>
                    <a:lumOff val="50000"/>
                  </a:prstClr>
                </a:solidFill>
              </a:rPr>
              <a:pPr/>
              <a:t>‹#›</a:t>
            </a:fld>
            <a:endParaRPr lang="en-US">
              <a:solidFill>
                <a:prstClr val="white">
                  <a:lumMod val="50000"/>
                  <a:lumOff val="50000"/>
                </a:prstClr>
              </a:solidFill>
            </a:endParaRPr>
          </a:p>
        </p:txBody>
      </p:sp>
    </p:spTree>
    <p:extLst>
      <p:ext uri="{BB962C8B-B14F-4D97-AF65-F5344CB8AC3E}">
        <p14:creationId xmlns:p14="http://schemas.microsoft.com/office/powerpoint/2010/main" val="1459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9BC7E7-EA8E-4DA7-915E-CC098D9BADCB}" type="datetimeFigureOut">
              <a:rPr lang="en-US" smtClean="0">
                <a:solidFill>
                  <a:prstClr val="white">
                    <a:lumMod val="50000"/>
                    <a:lumOff val="50000"/>
                  </a:prstClr>
                </a:solidFill>
              </a:rPr>
              <a:pPr/>
              <a:t>1/9/2015</a:t>
            </a:fld>
            <a:endParaRPr lang="en-US">
              <a:solidFill>
                <a:prstClr val="white">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white">
                  <a:lumMod val="50000"/>
                  <a:lumOff val="50000"/>
                </a:prstClr>
              </a:solidFill>
            </a:endParaRPr>
          </a:p>
        </p:txBody>
      </p:sp>
      <p:sp>
        <p:nvSpPr>
          <p:cNvPr id="5" name="Slide Number Placeholder 4"/>
          <p:cNvSpPr>
            <a:spLocks noGrp="1"/>
          </p:cNvSpPr>
          <p:nvPr>
            <p:ph type="sldNum" sz="quarter" idx="12"/>
          </p:nvPr>
        </p:nvSpPr>
        <p:spPr/>
        <p:txBody>
          <a:bodyPr/>
          <a:lstStyle/>
          <a:p>
            <a:fld id="{9F2F5E10-5301-4EE6-90D2-A6C4A3F62BED}" type="slidenum">
              <a:rPr lang="en-US" smtClean="0">
                <a:solidFill>
                  <a:prstClr val="white">
                    <a:lumMod val="50000"/>
                    <a:lumOff val="50000"/>
                  </a:prstClr>
                </a:solidFill>
              </a:rPr>
              <a:pPr/>
              <a:t>‹#›</a:t>
            </a:fld>
            <a:endParaRPr lang="en-US">
              <a:solidFill>
                <a:prstClr val="white">
                  <a:lumMod val="50000"/>
                  <a:lumOff val="50000"/>
                </a:prstClr>
              </a:solidFill>
            </a:endParaRPr>
          </a:p>
        </p:txBody>
      </p:sp>
    </p:spTree>
    <p:extLst>
      <p:ext uri="{BB962C8B-B14F-4D97-AF65-F5344CB8AC3E}">
        <p14:creationId xmlns:p14="http://schemas.microsoft.com/office/powerpoint/2010/main" val="592247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D01322-AA01-47EF-8E9F-E996E77BE900}" type="datetimeFigureOut">
              <a:rPr lang="en-US" smtClean="0">
                <a:solidFill>
                  <a:prstClr val="black">
                    <a:tint val="75000"/>
                  </a:prstClr>
                </a:solidFill>
              </a:rPr>
              <a:pPr/>
              <a:t>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39B724-D9C5-443D-A6DD-2CFFD891BC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44678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D01322-AA01-47EF-8E9F-E996E77BE900}" type="datetimeFigureOut">
              <a:rPr lang="en-US" smtClean="0">
                <a:solidFill>
                  <a:prstClr val="black">
                    <a:tint val="75000"/>
                  </a:prstClr>
                </a:solidFill>
              </a:rPr>
              <a:pPr/>
              <a:t>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39B724-D9C5-443D-A6DD-2CFFD891BC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05436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D01322-AA01-47EF-8E9F-E996E77BE900}" type="datetimeFigureOut">
              <a:rPr lang="en-US" smtClean="0">
                <a:solidFill>
                  <a:prstClr val="black">
                    <a:tint val="75000"/>
                  </a:prstClr>
                </a:solidFill>
              </a:rPr>
              <a:pPr/>
              <a:t>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39B724-D9C5-443D-A6DD-2CFFD891BC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4322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D01322-AA01-47EF-8E9F-E996E77BE900}" type="datetimeFigureOut">
              <a:rPr lang="en-US" smtClean="0">
                <a:solidFill>
                  <a:prstClr val="black">
                    <a:tint val="75000"/>
                  </a:prstClr>
                </a:solidFill>
              </a:rPr>
              <a:pPr/>
              <a:t>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39B724-D9C5-443D-A6DD-2CFFD891BC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0770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D01322-AA01-47EF-8E9F-E996E77BE900}" type="datetimeFigureOut">
              <a:rPr lang="en-US" smtClean="0">
                <a:solidFill>
                  <a:prstClr val="black">
                    <a:tint val="75000"/>
                  </a:prstClr>
                </a:solidFill>
              </a:rPr>
              <a:pPr/>
              <a:t>1/9/2015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039B724-D9C5-443D-A6DD-2CFFD891BC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73205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D01322-AA01-47EF-8E9F-E996E77BE900}" type="datetimeFigureOut">
              <a:rPr lang="en-US" smtClean="0">
                <a:solidFill>
                  <a:prstClr val="black">
                    <a:tint val="75000"/>
                  </a:prstClr>
                </a:solidFill>
              </a:rPr>
              <a:pPr/>
              <a:t>1/9/2015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039B724-D9C5-443D-A6DD-2CFFD891BC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109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679BC7E7-EA8E-4DA7-915E-CC098D9BADCB}" type="datetimeFigureOut">
              <a:rPr lang="en-US" smtClean="0"/>
              <a:pPr/>
              <a:t>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01322-AA01-47EF-8E9F-E996E77BE900}" type="datetimeFigureOut">
              <a:rPr lang="en-US" smtClean="0">
                <a:solidFill>
                  <a:prstClr val="black">
                    <a:tint val="75000"/>
                  </a:prstClr>
                </a:solidFill>
              </a:rPr>
              <a:pPr/>
              <a:t>1/9/2015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039B724-D9C5-443D-A6DD-2CFFD891BC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12506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D01322-AA01-47EF-8E9F-E996E77BE900}" type="datetimeFigureOut">
              <a:rPr lang="en-US" smtClean="0">
                <a:solidFill>
                  <a:prstClr val="black">
                    <a:tint val="75000"/>
                  </a:prstClr>
                </a:solidFill>
              </a:rPr>
              <a:pPr/>
              <a:t>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39B724-D9C5-443D-A6DD-2CFFD891BC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64533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D01322-AA01-47EF-8E9F-E996E77BE900}" type="datetimeFigureOut">
              <a:rPr lang="en-US" smtClean="0">
                <a:solidFill>
                  <a:prstClr val="black">
                    <a:tint val="75000"/>
                  </a:prstClr>
                </a:solidFill>
              </a:rPr>
              <a:pPr/>
              <a:t>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39B724-D9C5-443D-A6DD-2CFFD891BC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35894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D01322-AA01-47EF-8E9F-E996E77BE900}" type="datetimeFigureOut">
              <a:rPr lang="en-US" smtClean="0">
                <a:solidFill>
                  <a:prstClr val="black">
                    <a:tint val="75000"/>
                  </a:prstClr>
                </a:solidFill>
              </a:rPr>
              <a:pPr/>
              <a:t>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39B724-D9C5-443D-A6DD-2CFFD891BC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05936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D01322-AA01-47EF-8E9F-E996E77BE900}" type="datetimeFigureOut">
              <a:rPr lang="en-US" smtClean="0">
                <a:solidFill>
                  <a:prstClr val="black">
                    <a:tint val="75000"/>
                  </a:prstClr>
                </a:solidFill>
              </a:rPr>
              <a:pPr/>
              <a:t>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39B724-D9C5-443D-A6DD-2CFFD891BC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144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pPr/>
              <a:t>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pPr/>
              <a:t>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pPr/>
              <a:t>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4"/>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79BC7E7-EA8E-4DA7-915E-CC098D9BADCB}" type="datetimeFigureOut">
              <a:rPr lang="en-US" smtClean="0"/>
              <a:pPr/>
              <a:t>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5.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image" Target="../media/image4.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4.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679BC7E7-EA8E-4DA7-915E-CC098D9BADCB}" type="datetimeFigureOut">
              <a:rPr lang="en-US" smtClean="0"/>
              <a:pPr/>
              <a:t>1/9/2015</a:t>
            </a:fld>
            <a:endParaRPr lang="en-US" dirty="0"/>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9F2F5E10-5301-4EE6-90D2-A6C4A3F62BED}" type="slidenum">
              <a:rPr lang="en-US" smtClean="0"/>
              <a:pPr/>
              <a:t>‹#›</a:t>
            </a:fld>
            <a:endParaRPr lang="en-US"/>
          </a:p>
        </p:txBody>
      </p:sp>
      <p:pic>
        <p:nvPicPr>
          <p:cNvPr id="7" name="Picture 6" descr="Screen Shot 2012-04-20 at 9.08.54 AM.png"/>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11870" y="6120717"/>
            <a:ext cx="9144000" cy="737283"/>
          </a:xfrm>
          <a:prstGeom prst="rect">
            <a:avLst/>
          </a:prstGeom>
        </p:spPr>
      </p:pic>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09C87A1F-6C5F-492B-8BAC-239CAF38DAD5}" type="datetime1">
              <a:rPr lang="en-US" smtClean="0">
                <a:solidFill>
                  <a:prstClr val="black">
                    <a:tint val="75000"/>
                  </a:prstClr>
                </a:solidFill>
              </a:rPr>
              <a:pPr defTabSz="457200"/>
              <a:t>1/9/2015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6753699-58F0-3044-B3CE-5EC05138CBE9}"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18349627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679BC7E7-EA8E-4DA7-915E-CC098D9BADCB}" type="datetimeFigureOut">
              <a:rPr lang="en-US" smtClean="0">
                <a:solidFill>
                  <a:prstClr val="white">
                    <a:lumMod val="50000"/>
                    <a:lumOff val="50000"/>
                  </a:prstClr>
                </a:solidFill>
              </a:rPr>
              <a:pPr/>
              <a:t>1/9/2015</a:t>
            </a:fld>
            <a:endParaRPr lang="en-US" dirty="0">
              <a:solidFill>
                <a:prstClr val="white">
                  <a:lumMod val="50000"/>
                  <a:lumOff val="50000"/>
                </a:prstClr>
              </a:solidFill>
            </a:endParaRPr>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solidFill>
                <a:prstClr val="white">
                  <a:lumMod val="50000"/>
                  <a:lumOff val="50000"/>
                </a:prstClr>
              </a:solidFill>
            </a:endParaRPr>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9F2F5E10-5301-4EE6-90D2-A6C4A3F62BED}" type="slidenum">
              <a:rPr lang="en-US" smtClean="0">
                <a:solidFill>
                  <a:prstClr val="white">
                    <a:lumMod val="50000"/>
                    <a:lumOff val="50000"/>
                  </a:prstClr>
                </a:solidFill>
              </a:rPr>
              <a:pPr/>
              <a:t>‹#›</a:t>
            </a:fld>
            <a:endParaRPr lang="en-US">
              <a:solidFill>
                <a:prstClr val="white">
                  <a:lumMod val="50000"/>
                  <a:lumOff val="50000"/>
                </a:prstClr>
              </a:solidFill>
            </a:endParaRPr>
          </a:p>
        </p:txBody>
      </p:sp>
      <p:pic>
        <p:nvPicPr>
          <p:cNvPr id="7" name="Picture 6" descr="Screen Shot 2012-04-20 at 9.08.54 AM.png"/>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11870" y="6120717"/>
            <a:ext cx="9144000" cy="737283"/>
          </a:xfrm>
          <a:prstGeom prst="rect">
            <a:avLst/>
          </a:prstGeom>
        </p:spPr>
      </p:pic>
    </p:spTree>
    <p:extLst>
      <p:ext uri="{BB962C8B-B14F-4D97-AF65-F5344CB8AC3E}">
        <p14:creationId xmlns:p14="http://schemas.microsoft.com/office/powerpoint/2010/main" val="1796030133"/>
      </p:ext>
    </p:extLst>
  </p:cSld>
  <p:clrMap bg1="dk1" tx1="lt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01322-AA01-47EF-8E9F-E996E77BE900}" type="datetimeFigureOut">
              <a:rPr lang="en-US" smtClean="0">
                <a:solidFill>
                  <a:prstClr val="black">
                    <a:tint val="75000"/>
                  </a:prstClr>
                </a:solidFill>
              </a:rPr>
              <a:pPr/>
              <a:t>1/9/2015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39B724-D9C5-443D-A6DD-2CFFD891BCA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369896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3.xml"/><Relationship Id="rId11" Type="http://schemas.openxmlformats.org/officeDocument/2006/relationships/image" Target="../media/image20.jpeg"/><Relationship Id="rId5" Type="http://schemas.openxmlformats.org/officeDocument/2006/relationships/diagramQuickStyle" Target="../diagrams/quickStyle3.xml"/><Relationship Id="rId10" Type="http://schemas.openxmlformats.org/officeDocument/2006/relationships/image" Target="../media/image19.jpeg"/><Relationship Id="rId4" Type="http://schemas.openxmlformats.org/officeDocument/2006/relationships/diagramLayout" Target="../diagrams/layout3.xml"/><Relationship Id="rId9" Type="http://schemas.openxmlformats.org/officeDocument/2006/relationships/image" Target="../media/image18.jpeg"/><Relationship Id="rId1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8.xml"/><Relationship Id="rId4" Type="http://schemas.openxmlformats.org/officeDocument/2006/relationships/hyperlink" Target="http://www.epa.gov/climatechange/ghgemissions/ind-calculator.html"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70.jpeg"/><Relationship Id="rId2" Type="http://schemas.openxmlformats.org/officeDocument/2006/relationships/diagramData" Target="../diagrams/data4.xml"/><Relationship Id="rId1" Type="http://schemas.openxmlformats.org/officeDocument/2006/relationships/slideLayout" Target="../slideLayouts/slideLayout2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03772" y="987063"/>
            <a:ext cx="8228013" cy="19272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sz="2400" b="1" dirty="0" smtClean="0">
                <a:solidFill>
                  <a:srgbClr val="000000"/>
                </a:solidFill>
              </a:rPr>
              <a:t>Integrating Freshmen into Exploring the </a:t>
            </a:r>
            <a:br>
              <a:rPr lang="en-US" sz="2400" b="1" dirty="0" smtClean="0">
                <a:solidFill>
                  <a:srgbClr val="000000"/>
                </a:solidFill>
              </a:rPr>
            </a:br>
            <a:r>
              <a:rPr lang="en-US" sz="2400" b="1" dirty="0" smtClean="0">
                <a:solidFill>
                  <a:srgbClr val="000000"/>
                </a:solidFill>
              </a:rPr>
              <a:t>Multi-faceted World of Engineering</a:t>
            </a:r>
            <a:r>
              <a:rPr lang="en-US" sz="2400" dirty="0" smtClean="0">
                <a:solidFill>
                  <a:srgbClr val="000000"/>
                </a:solidFill>
              </a:rPr>
              <a:t/>
            </a:r>
            <a:br>
              <a:rPr lang="en-US" sz="2400" dirty="0" smtClean="0">
                <a:solidFill>
                  <a:srgbClr val="000000"/>
                </a:solidFill>
              </a:rPr>
            </a:br>
            <a:r>
              <a:rPr lang="en-US" sz="2400" b="1" dirty="0" smtClean="0">
                <a:solidFill>
                  <a:srgbClr val="000000"/>
                </a:solidFill>
              </a:rPr>
              <a:t>&amp; Sustainability through </a:t>
            </a:r>
            <a:br>
              <a:rPr lang="en-US" sz="2400" b="1" dirty="0" smtClean="0">
                <a:solidFill>
                  <a:srgbClr val="000000"/>
                </a:solidFill>
              </a:rPr>
            </a:br>
            <a:r>
              <a:rPr lang="en-US" sz="2400" b="1" dirty="0" smtClean="0">
                <a:solidFill>
                  <a:srgbClr val="000000"/>
                </a:solidFill>
              </a:rPr>
              <a:t>Biofuels Synthesis from Waste Cooking Oil</a:t>
            </a:r>
            <a:endParaRPr lang="en-US" sz="2400" dirty="0">
              <a:solidFill>
                <a:srgbClr val="000000"/>
              </a:solidFill>
            </a:endParaRPr>
          </a:p>
        </p:txBody>
      </p:sp>
      <p:sp>
        <p:nvSpPr>
          <p:cNvPr id="9" name="Subtitle 7"/>
          <p:cNvSpPr txBox="1">
            <a:spLocks/>
          </p:cNvSpPr>
          <p:nvPr/>
        </p:nvSpPr>
        <p:spPr>
          <a:xfrm>
            <a:off x="403772" y="2914288"/>
            <a:ext cx="8334863" cy="3239775"/>
          </a:xfrm>
          <a:prstGeom prst="rect">
            <a:avLst/>
          </a:prstGeom>
        </p:spPr>
        <p:txBody>
          <a:bodyPr vert="horz" lIns="91440" tIns="0" rIns="91440" bIns="0" rtlCol="0">
            <a:normAutofit fontScale="55000" lnSpcReduction="20000"/>
          </a:bodyPr>
          <a:lstStyle>
            <a:lvl1pPr marL="0" indent="0" algn="ctr" defTabSz="914400" rtl="0" eaLnBrk="1" latinLnBrk="0" hangingPunct="1">
              <a:spcBef>
                <a:spcPts val="300"/>
              </a:spcBef>
              <a:buClr>
                <a:schemeClr val="accent1"/>
              </a:buClr>
              <a:buSzPct val="90000"/>
              <a:buFont typeface="Wingdings" pitchFamily="2" charset="2"/>
              <a:buNone/>
              <a:defRPr sz="1800" kern="1200">
                <a:solidFill>
                  <a:schemeClr val="bg1"/>
                </a:solidFill>
                <a:latin typeface="+mj-lt"/>
                <a:ea typeface="+mn-ea"/>
                <a:cs typeface="+mn-cs"/>
              </a:defRPr>
            </a:lvl1pPr>
            <a:lvl2pPr marL="457200" indent="0" algn="ctr" defTabSz="914400" rtl="0" eaLnBrk="1" latinLnBrk="0" hangingPunct="1">
              <a:spcBef>
                <a:spcPts val="600"/>
              </a:spcBef>
              <a:buClr>
                <a:schemeClr val="accent1">
                  <a:lumMod val="60000"/>
                  <a:lumOff val="40000"/>
                </a:schemeClr>
              </a:buClr>
              <a:buSzPct val="90000"/>
              <a:buFont typeface="Wingdings" pitchFamily="2" charset="2"/>
              <a:buNone/>
              <a:defRPr sz="20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accent1"/>
              </a:buClr>
              <a:buSzPct val="90000"/>
              <a:buFont typeface="Wingdings" pitchFamily="2" charset="2"/>
              <a:buNone/>
              <a:defRPr sz="18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1">
                  <a:lumMod val="60000"/>
                  <a:lumOff val="40000"/>
                </a:schemeClr>
              </a:buClr>
              <a:buSzPct val="90000"/>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accent1"/>
              </a:buClr>
              <a:buSzPct val="90000"/>
              <a:buFont typeface="Wingdings" pitchFamily="2"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lumMod val="60000"/>
                  <a:lumOff val="40000"/>
                </a:schemeClr>
              </a:buClr>
              <a:buSzPct val="90000"/>
              <a:buFont typeface="Wingdings" pitchFamily="2"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90000"/>
              <a:buFont typeface="Wingdings" pitchFamily="2" charset="2"/>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lumMod val="60000"/>
                  <a:lumOff val="40000"/>
                </a:schemeClr>
              </a:buClr>
              <a:buSzPct val="90000"/>
              <a:buFont typeface="Wingdings" pitchFamily="2" charset="2"/>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90000"/>
              <a:buFont typeface="Wingdings" pitchFamily="2" charset="2"/>
              <a:buNone/>
              <a:defRPr lang="en-US" sz="1800" kern="1200">
                <a:solidFill>
                  <a:schemeClr val="tx1">
                    <a:tint val="75000"/>
                  </a:schemeClr>
                </a:solidFill>
                <a:latin typeface="+mn-lt"/>
                <a:ea typeface="+mn-ea"/>
                <a:cs typeface="+mn-cs"/>
              </a:defRPr>
            </a:lvl9pPr>
          </a:lstStyle>
          <a:p>
            <a:r>
              <a:rPr lang="en-US" sz="2900" b="1" dirty="0" smtClean="0">
                <a:solidFill>
                  <a:srgbClr val="000000"/>
                </a:solidFill>
              </a:rPr>
              <a:t>Justinus A. Satrio </a:t>
            </a:r>
            <a:r>
              <a:rPr lang="en-US" sz="2900" b="1" baseline="30000" dirty="0" smtClean="0">
                <a:solidFill>
                  <a:srgbClr val="000000"/>
                </a:solidFill>
              </a:rPr>
              <a:t>1 </a:t>
            </a:r>
            <a:r>
              <a:rPr lang="en-US" sz="2900" b="1" dirty="0" smtClean="0">
                <a:solidFill>
                  <a:srgbClr val="000000"/>
                </a:solidFill>
              </a:rPr>
              <a:t>, Laura-Ann Chin</a:t>
            </a:r>
            <a:r>
              <a:rPr lang="en-US" sz="2900" b="1" baseline="30000" dirty="0" smtClean="0">
                <a:solidFill>
                  <a:srgbClr val="000000"/>
                </a:solidFill>
              </a:rPr>
              <a:t>1</a:t>
            </a:r>
            <a:r>
              <a:rPr lang="en-US" sz="2900" b="1" dirty="0" smtClean="0">
                <a:solidFill>
                  <a:srgbClr val="000000"/>
                </a:solidFill>
              </a:rPr>
              <a:t> , Kenneth A. Kroos</a:t>
            </a:r>
            <a:r>
              <a:rPr lang="en-US" sz="2900" b="1" baseline="30000" dirty="0" smtClean="0">
                <a:solidFill>
                  <a:srgbClr val="000000"/>
                </a:solidFill>
              </a:rPr>
              <a:t>2</a:t>
            </a:r>
            <a:r>
              <a:rPr lang="en-US" sz="2900" b="1" dirty="0" smtClean="0">
                <a:solidFill>
                  <a:srgbClr val="000000"/>
                </a:solidFill>
              </a:rPr>
              <a:t>  </a:t>
            </a:r>
            <a:endParaRPr lang="en-US" sz="2900" dirty="0" smtClean="0">
              <a:solidFill>
                <a:srgbClr val="000000"/>
              </a:solidFill>
            </a:endParaRPr>
          </a:p>
          <a:p>
            <a:r>
              <a:rPr lang="en-US" sz="2900" baseline="30000" dirty="0" smtClean="0">
                <a:solidFill>
                  <a:srgbClr val="000000"/>
                </a:solidFill>
              </a:rPr>
              <a:t>1</a:t>
            </a:r>
            <a:r>
              <a:rPr lang="en-US" sz="2900" dirty="0" smtClean="0">
                <a:solidFill>
                  <a:srgbClr val="000000"/>
                </a:solidFill>
              </a:rPr>
              <a:t> Department of Chemical Engineering</a:t>
            </a:r>
          </a:p>
          <a:p>
            <a:r>
              <a:rPr lang="en-US" sz="2900" dirty="0" smtClean="0">
                <a:solidFill>
                  <a:srgbClr val="000000"/>
                </a:solidFill>
              </a:rPr>
              <a:t>&amp;</a:t>
            </a:r>
          </a:p>
          <a:p>
            <a:r>
              <a:rPr lang="en-US" sz="2900" baseline="30000" dirty="0" smtClean="0">
                <a:solidFill>
                  <a:srgbClr val="000000"/>
                </a:solidFill>
              </a:rPr>
              <a:t>2</a:t>
            </a:r>
            <a:r>
              <a:rPr lang="en-US" sz="2900" dirty="0" smtClean="0">
                <a:solidFill>
                  <a:srgbClr val="000000"/>
                </a:solidFill>
              </a:rPr>
              <a:t>Department of Mechanical Engineering</a:t>
            </a:r>
          </a:p>
          <a:p>
            <a:r>
              <a:rPr lang="en-US" sz="2900" dirty="0" smtClean="0">
                <a:solidFill>
                  <a:srgbClr val="000000"/>
                </a:solidFill>
              </a:rPr>
              <a:t>Villanova University</a:t>
            </a:r>
          </a:p>
          <a:p>
            <a:r>
              <a:rPr lang="en-US" sz="2900" dirty="0" smtClean="0">
                <a:solidFill>
                  <a:srgbClr val="000000"/>
                </a:solidFill>
              </a:rPr>
              <a:t>Villanova, PA 19085</a:t>
            </a:r>
          </a:p>
          <a:p>
            <a:endParaRPr lang="en-US" sz="2900" dirty="0" smtClean="0">
              <a:solidFill>
                <a:srgbClr val="000000"/>
              </a:solidFill>
            </a:endParaRPr>
          </a:p>
          <a:p>
            <a:r>
              <a:rPr lang="en-US" sz="2900" dirty="0" smtClean="0">
                <a:solidFill>
                  <a:srgbClr val="000000"/>
                </a:solidFill>
              </a:rPr>
              <a:t>Presented at </a:t>
            </a:r>
          </a:p>
          <a:p>
            <a:endParaRPr lang="en-US" sz="2900" dirty="0" smtClean="0">
              <a:solidFill>
                <a:srgbClr val="000000"/>
              </a:solidFill>
            </a:endParaRPr>
          </a:p>
          <a:p>
            <a:r>
              <a:rPr lang="en-US" sz="2900" dirty="0" smtClean="0">
                <a:solidFill>
                  <a:srgbClr val="000000"/>
                </a:solidFill>
              </a:rPr>
              <a:t>2015 Pennsylvania Environmental Resources Consortium (PERC) Workshop</a:t>
            </a:r>
          </a:p>
          <a:p>
            <a:r>
              <a:rPr lang="en-US" sz="2900" dirty="0" smtClean="0">
                <a:solidFill>
                  <a:srgbClr val="000000"/>
                </a:solidFill>
              </a:rPr>
              <a:t>Teaching About Climate Change</a:t>
            </a:r>
          </a:p>
          <a:p>
            <a:r>
              <a:rPr lang="en-US" sz="2900" dirty="0" smtClean="0">
                <a:solidFill>
                  <a:srgbClr val="000000"/>
                </a:solidFill>
              </a:rPr>
              <a:t>January 9</a:t>
            </a:r>
            <a:r>
              <a:rPr lang="en-US" sz="2900" baseline="30000" dirty="0" smtClean="0">
                <a:solidFill>
                  <a:srgbClr val="000000"/>
                </a:solidFill>
              </a:rPr>
              <a:t>th</a:t>
            </a:r>
            <a:r>
              <a:rPr lang="en-US" sz="2900" dirty="0" smtClean="0">
                <a:solidFill>
                  <a:srgbClr val="000000"/>
                </a:solidFill>
              </a:rPr>
              <a:t>, 2015</a:t>
            </a:r>
          </a:p>
          <a:p>
            <a:r>
              <a:rPr lang="en-US" sz="2900" dirty="0" smtClean="0">
                <a:solidFill>
                  <a:srgbClr val="000000"/>
                </a:solidFill>
              </a:rPr>
              <a:t>Susquehanna University. </a:t>
            </a:r>
            <a:r>
              <a:rPr lang="en-US" sz="2900" dirty="0" err="1" smtClean="0">
                <a:solidFill>
                  <a:srgbClr val="000000"/>
                </a:solidFill>
              </a:rPr>
              <a:t>Selingrove</a:t>
            </a:r>
            <a:r>
              <a:rPr lang="en-US" sz="2900" dirty="0">
                <a:solidFill>
                  <a:srgbClr val="000000"/>
                </a:solidFill>
              </a:rPr>
              <a:t>,</a:t>
            </a:r>
            <a:r>
              <a:rPr lang="en-US" sz="2900" dirty="0" smtClean="0">
                <a:solidFill>
                  <a:srgbClr val="000000"/>
                </a:solidFill>
              </a:rPr>
              <a:t> PA 17870</a:t>
            </a:r>
          </a:p>
          <a:p>
            <a:endParaRPr lang="en-US" sz="2900"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a:solidFill>
                <a:srgbClr val="000000"/>
              </a:solidFill>
            </a:endParaRP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11800" y="4764"/>
            <a:ext cx="3632200" cy="1074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6996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9326" y="-846991"/>
            <a:ext cx="8228013" cy="1927225"/>
          </a:xfrm>
        </p:spPr>
        <p:txBody>
          <a:bodyPr/>
          <a:lstStyle/>
          <a:p>
            <a:r>
              <a:rPr lang="en-US" sz="3600" b="1" dirty="0" smtClean="0">
                <a:solidFill>
                  <a:schemeClr val="tx1"/>
                </a:solidFill>
              </a:rPr>
              <a:t>Fundamental Concepts in </a:t>
            </a:r>
            <a:br>
              <a:rPr lang="en-US" sz="3600" b="1" dirty="0" smtClean="0">
                <a:solidFill>
                  <a:schemeClr val="tx1"/>
                </a:solidFill>
              </a:rPr>
            </a:br>
            <a:r>
              <a:rPr lang="en-US" sz="3600" b="1" dirty="0" smtClean="0">
                <a:solidFill>
                  <a:schemeClr val="tx1"/>
                </a:solidFill>
              </a:rPr>
              <a:t>Biodiesel Synthesis</a:t>
            </a:r>
            <a:endParaRPr lang="en-US" sz="3600" b="1" dirty="0">
              <a:solidFill>
                <a:schemeClr val="tx1"/>
              </a:solidFill>
            </a:endParaRPr>
          </a:p>
        </p:txBody>
      </p:sp>
      <p:graphicFrame>
        <p:nvGraphicFramePr>
          <p:cNvPr id="7" name="Diagram 6"/>
          <p:cNvGraphicFramePr/>
          <p:nvPr>
            <p:extLst>
              <p:ext uri="{D42A27DB-BD31-4B8C-83A1-F6EECF244321}">
                <p14:modId xmlns:p14="http://schemas.microsoft.com/office/powerpoint/2010/main" val="255100682"/>
              </p:ext>
            </p:extLst>
          </p:nvPr>
        </p:nvGraphicFramePr>
        <p:xfrm>
          <a:off x="405364" y="1619745"/>
          <a:ext cx="8513095" cy="1938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Placeholder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5029" y="4801402"/>
            <a:ext cx="1174925" cy="1185931"/>
          </a:xfrm>
          <a:prstGeom prst="ellipse">
            <a:avLst/>
          </a:prstGeom>
        </p:spPr>
      </p:pic>
      <p:pic>
        <p:nvPicPr>
          <p:cNvPr id="9" name="Picture Placeholder 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62113" y="4795199"/>
            <a:ext cx="1254125" cy="1130143"/>
          </a:xfrm>
          <a:prstGeom prst="ellipse">
            <a:avLst/>
          </a:prstGeom>
        </p:spPr>
      </p:pic>
      <p:pic>
        <p:nvPicPr>
          <p:cNvPr id="10" name="Picture Placeholder 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706774" y="4801402"/>
            <a:ext cx="1182460" cy="1185931"/>
          </a:xfrm>
          <a:prstGeom prst="ellipse">
            <a:avLst/>
          </a:prstGeom>
        </p:spPr>
      </p:pic>
      <p:pic>
        <p:nvPicPr>
          <p:cNvPr id="11" name="Picture Placeholder 9"/>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017782" y="4792122"/>
            <a:ext cx="1193064" cy="1195212"/>
          </a:xfrm>
          <a:prstGeom prst="ellipse">
            <a:avLst/>
          </a:prstGeom>
        </p:spPr>
      </p:pic>
      <p:pic>
        <p:nvPicPr>
          <p:cNvPr id="12" name="Picture Placeholder 9"/>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351963" y="4834195"/>
            <a:ext cx="1151885" cy="1153139"/>
          </a:xfrm>
          <a:prstGeom prst="ellipse">
            <a:avLst/>
          </a:prstGeom>
        </p:spPr>
      </p:pic>
      <p:pic>
        <p:nvPicPr>
          <p:cNvPr id="13" name="Picture Placeholder 9"/>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650953" y="4801402"/>
            <a:ext cx="1089963" cy="1127220"/>
          </a:xfrm>
          <a:prstGeom prst="ellipse">
            <a:avLst/>
          </a:prstGeom>
        </p:spPr>
      </p:pic>
      <p:pic>
        <p:nvPicPr>
          <p:cNvPr id="14" name="Picture Placeholder 9"/>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852767" y="4733208"/>
            <a:ext cx="1237766" cy="1254125"/>
          </a:xfrm>
          <a:prstGeom prst="ellipse">
            <a:avLst/>
          </a:prstGeom>
        </p:spPr>
      </p:pic>
      <p:sp>
        <p:nvSpPr>
          <p:cNvPr id="15" name="TextBox 14"/>
          <p:cNvSpPr txBox="1"/>
          <p:nvPr/>
        </p:nvSpPr>
        <p:spPr>
          <a:xfrm>
            <a:off x="2915713" y="4068799"/>
            <a:ext cx="3735240" cy="523220"/>
          </a:xfrm>
          <a:prstGeom prst="rect">
            <a:avLst/>
          </a:prstGeom>
          <a:noFill/>
        </p:spPr>
        <p:txBody>
          <a:bodyPr wrap="square" rtlCol="0">
            <a:spAutoFit/>
          </a:bodyPr>
          <a:lstStyle/>
          <a:p>
            <a:pPr algn="ctr"/>
            <a:r>
              <a:rPr lang="en-US" sz="2800" dirty="0" smtClean="0">
                <a:solidFill>
                  <a:schemeClr val="bg1"/>
                </a:solidFill>
              </a:rPr>
              <a:t>Variation of Feedstocks</a:t>
            </a:r>
            <a:endParaRPr lang="en-US" sz="2800" dirty="0">
              <a:solidFill>
                <a:schemeClr val="bg1"/>
              </a:solidFill>
            </a:endParaRPr>
          </a:p>
        </p:txBody>
      </p:sp>
    </p:spTree>
    <p:extLst>
      <p:ext uri="{BB962C8B-B14F-4D97-AF65-F5344CB8AC3E}">
        <p14:creationId xmlns:p14="http://schemas.microsoft.com/office/powerpoint/2010/main" val="3817799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654936" cy="1016000"/>
          </a:xfrm>
        </p:spPr>
        <p:txBody>
          <a:bodyPr/>
          <a:lstStyle/>
          <a:p>
            <a:r>
              <a:rPr lang="en-US" sz="3600" b="1" dirty="0" smtClean="0">
                <a:solidFill>
                  <a:schemeClr val="tx1"/>
                </a:solidFill>
              </a:rPr>
              <a:t>Chemistry Behind Biodiesel Synthesis</a:t>
            </a:r>
            <a:endParaRPr lang="en-US" sz="3600" b="1" dirty="0">
              <a:solidFill>
                <a:schemeClr val="tx1"/>
              </a:solidFill>
            </a:endParaRPr>
          </a:p>
        </p:txBody>
      </p:sp>
      <p:sp>
        <p:nvSpPr>
          <p:cNvPr id="7" name="Content Placeholder 6"/>
          <p:cNvSpPr>
            <a:spLocks noGrp="1"/>
          </p:cNvSpPr>
          <p:nvPr>
            <p:ph sz="half" idx="13"/>
          </p:nvPr>
        </p:nvSpPr>
        <p:spPr>
          <a:xfrm>
            <a:off x="4636008" y="4162404"/>
            <a:ext cx="3767328" cy="1554480"/>
          </a:xfrm>
        </p:spPr>
        <p:txBody>
          <a:bodyPr>
            <a:normAutofit/>
          </a:bodyPr>
          <a:lstStyle/>
          <a:p>
            <a:r>
              <a:rPr lang="en-US" sz="2000" dirty="0" smtClean="0">
                <a:solidFill>
                  <a:srgbClr val="000000"/>
                </a:solidFill>
              </a:rPr>
              <a:t>Organic chemistry</a:t>
            </a:r>
          </a:p>
          <a:p>
            <a:r>
              <a:rPr lang="en-US" sz="2000" dirty="0" smtClean="0">
                <a:solidFill>
                  <a:srgbClr val="000000"/>
                </a:solidFill>
              </a:rPr>
              <a:t>Catalyzed reaction (Sodium </a:t>
            </a:r>
            <a:r>
              <a:rPr lang="en-US" sz="2000" dirty="0" err="1" smtClean="0">
                <a:solidFill>
                  <a:srgbClr val="000000"/>
                </a:solidFill>
              </a:rPr>
              <a:t>methoxide</a:t>
            </a:r>
            <a:r>
              <a:rPr lang="en-US" sz="2000" dirty="0" smtClean="0">
                <a:solidFill>
                  <a:srgbClr val="000000"/>
                </a:solidFill>
              </a:rPr>
              <a:t>)</a:t>
            </a:r>
            <a:endParaRPr lang="en-US" sz="2000" dirty="0">
              <a:solidFill>
                <a:srgbClr val="000000"/>
              </a:solidFill>
            </a:endParaRPr>
          </a:p>
        </p:txBody>
      </p:sp>
      <p:sp>
        <p:nvSpPr>
          <p:cNvPr id="9" name="Content Placeholder 8"/>
          <p:cNvSpPr>
            <a:spLocks noGrp="1"/>
          </p:cNvSpPr>
          <p:nvPr>
            <p:ph sz="half" idx="15"/>
          </p:nvPr>
        </p:nvSpPr>
        <p:spPr>
          <a:xfrm>
            <a:off x="577542" y="4068547"/>
            <a:ext cx="3767328" cy="1554480"/>
          </a:xfrm>
        </p:spPr>
        <p:txBody>
          <a:bodyPr>
            <a:noAutofit/>
          </a:bodyPr>
          <a:lstStyle/>
          <a:p>
            <a:r>
              <a:rPr lang="en-US" sz="2000" dirty="0" smtClean="0">
                <a:solidFill>
                  <a:srgbClr val="000000"/>
                </a:solidFill>
              </a:rPr>
              <a:t>Molecular weight calculation of oil</a:t>
            </a:r>
          </a:p>
          <a:p>
            <a:r>
              <a:rPr lang="en-US" sz="2000" dirty="0" smtClean="0">
                <a:solidFill>
                  <a:srgbClr val="000000"/>
                </a:solidFill>
              </a:rPr>
              <a:t>Basis for mass balance calculations</a:t>
            </a:r>
            <a:endParaRPr lang="en-US" sz="2000" dirty="0">
              <a:solidFill>
                <a:srgbClr val="000000"/>
              </a:solidFill>
            </a:endParaRPr>
          </a:p>
        </p:txBody>
      </p:sp>
      <p:pic>
        <p:nvPicPr>
          <p:cNvPr id="11" name="Picture 10"/>
          <p:cNvPicPr/>
          <p:nvPr/>
        </p:nvPicPr>
        <p:blipFill>
          <a:blip r:embed="rId3" cstate="email">
            <a:extLst>
              <a:ext uri="{28A0092B-C50C-407E-A947-70E740481C1C}">
                <a14:useLocalDpi xmlns:a14="http://schemas.microsoft.com/office/drawing/2010/main"/>
              </a:ext>
            </a:extLst>
          </a:blip>
          <a:stretch>
            <a:fillRect/>
          </a:stretch>
        </p:blipFill>
        <p:spPr>
          <a:xfrm>
            <a:off x="169591" y="1229720"/>
            <a:ext cx="3329265" cy="1956452"/>
          </a:xfrm>
          <a:prstGeom prst="rect">
            <a:avLst/>
          </a:prstGeom>
        </p:spPr>
      </p:pic>
      <p:sp>
        <p:nvSpPr>
          <p:cNvPr id="13" name="Rectangle 12"/>
          <p:cNvSpPr/>
          <p:nvPr/>
        </p:nvSpPr>
        <p:spPr>
          <a:xfrm>
            <a:off x="151772" y="3186172"/>
            <a:ext cx="3614357" cy="461665"/>
          </a:xfrm>
          <a:prstGeom prst="rect">
            <a:avLst/>
          </a:prstGeom>
        </p:spPr>
        <p:txBody>
          <a:bodyPr wrap="square">
            <a:spAutoFit/>
          </a:bodyPr>
          <a:lstStyle/>
          <a:p>
            <a:pPr algn="ctr"/>
            <a:r>
              <a:rPr lang="en-US" sz="1200" dirty="0" smtClean="0">
                <a:solidFill>
                  <a:schemeClr val="bg1"/>
                </a:solidFill>
              </a:rPr>
              <a:t>Pictorial representation </a:t>
            </a:r>
            <a:r>
              <a:rPr lang="en-US" sz="1200" dirty="0">
                <a:solidFill>
                  <a:schemeClr val="bg1"/>
                </a:solidFill>
              </a:rPr>
              <a:t>of </a:t>
            </a:r>
            <a:r>
              <a:rPr lang="en-US" sz="1200" dirty="0" err="1">
                <a:solidFill>
                  <a:schemeClr val="bg1"/>
                </a:solidFill>
              </a:rPr>
              <a:t>transesterification</a:t>
            </a:r>
            <a:r>
              <a:rPr lang="en-US" sz="1200" dirty="0">
                <a:solidFill>
                  <a:schemeClr val="bg1"/>
                </a:solidFill>
              </a:rPr>
              <a:t> reaction of WCO (triglyceride) into biodiesel. </a:t>
            </a:r>
          </a:p>
        </p:txBody>
      </p:sp>
      <p:pic>
        <p:nvPicPr>
          <p:cNvPr id="15" name="Picture 14"/>
          <p:cNvPicPr/>
          <p:nvPr/>
        </p:nvPicPr>
        <p:blipFill>
          <a:blip r:embed="rId4" cstate="email">
            <a:extLst>
              <a:ext uri="{28A0092B-C50C-407E-A947-70E740481C1C}">
                <a14:useLocalDpi xmlns:a14="http://schemas.microsoft.com/office/drawing/2010/main"/>
              </a:ext>
            </a:extLst>
          </a:blip>
          <a:stretch>
            <a:fillRect/>
          </a:stretch>
        </p:blipFill>
        <p:spPr>
          <a:xfrm>
            <a:off x="3766129" y="1456712"/>
            <a:ext cx="5377871" cy="1912358"/>
          </a:xfrm>
          <a:prstGeom prst="rect">
            <a:avLst/>
          </a:prstGeom>
        </p:spPr>
      </p:pic>
      <p:sp>
        <p:nvSpPr>
          <p:cNvPr id="16" name="Rectangle 15"/>
          <p:cNvSpPr/>
          <p:nvPr/>
        </p:nvSpPr>
        <p:spPr>
          <a:xfrm>
            <a:off x="4636008" y="3369070"/>
            <a:ext cx="3614357" cy="276999"/>
          </a:xfrm>
          <a:prstGeom prst="rect">
            <a:avLst/>
          </a:prstGeom>
        </p:spPr>
        <p:txBody>
          <a:bodyPr wrap="square">
            <a:spAutoFit/>
          </a:bodyPr>
          <a:lstStyle/>
          <a:p>
            <a:pPr algn="ctr"/>
            <a:r>
              <a:rPr lang="en-US" sz="1200" dirty="0" err="1" smtClean="0">
                <a:solidFill>
                  <a:schemeClr val="bg1"/>
                </a:solidFill>
              </a:rPr>
              <a:t>Transesterification</a:t>
            </a:r>
            <a:r>
              <a:rPr lang="en-US" sz="1200" dirty="0" smtClean="0">
                <a:solidFill>
                  <a:schemeClr val="bg1"/>
                </a:solidFill>
              </a:rPr>
              <a:t> of triglycerides to form biodiesel </a:t>
            </a:r>
            <a:endParaRPr lang="en-US" sz="1200" dirty="0">
              <a:solidFill>
                <a:schemeClr val="bg1"/>
              </a:solidFill>
            </a:endParaRPr>
          </a:p>
        </p:txBody>
      </p:sp>
    </p:spTree>
    <p:extLst>
      <p:ext uri="{BB962C8B-B14F-4D97-AF65-F5344CB8AC3E}">
        <p14:creationId xmlns:p14="http://schemas.microsoft.com/office/powerpoint/2010/main" val="2146559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127738"/>
            <a:ext cx="8228013" cy="1927225"/>
          </a:xfrm>
        </p:spPr>
        <p:txBody>
          <a:bodyPr/>
          <a:lstStyle/>
          <a:p>
            <a:r>
              <a:rPr lang="en-US" sz="4000" b="1" dirty="0" smtClean="0">
                <a:solidFill>
                  <a:srgbClr val="FFFFFF"/>
                </a:solidFill>
              </a:rPr>
              <a:t>Mass Balance Analysis</a:t>
            </a:r>
            <a:endParaRPr lang="en-US" sz="4000" b="1" dirty="0">
              <a:solidFill>
                <a:srgbClr val="FFFFFF"/>
              </a:solidFill>
            </a:endParaRPr>
          </a:p>
        </p:txBody>
      </p:sp>
      <p:pic>
        <p:nvPicPr>
          <p:cNvPr id="7" name="Picture 6" descr="Screen Shot 2012-04-21 at 6.14.11 AM.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98051" y="1987181"/>
            <a:ext cx="8685212" cy="4024572"/>
          </a:xfrm>
          <a:prstGeom prst="rect">
            <a:avLst/>
          </a:prstGeom>
        </p:spPr>
      </p:pic>
      <p:sp>
        <p:nvSpPr>
          <p:cNvPr id="8" name="TextBox 7"/>
          <p:cNvSpPr txBox="1"/>
          <p:nvPr/>
        </p:nvSpPr>
        <p:spPr>
          <a:xfrm>
            <a:off x="1231079" y="1397188"/>
            <a:ext cx="6699660" cy="461665"/>
          </a:xfrm>
          <a:prstGeom prst="rect">
            <a:avLst/>
          </a:prstGeom>
          <a:noFill/>
        </p:spPr>
        <p:txBody>
          <a:bodyPr wrap="square" rtlCol="0">
            <a:spAutoFit/>
          </a:bodyPr>
          <a:lstStyle/>
          <a:p>
            <a:pPr algn="ctr"/>
            <a:r>
              <a:rPr lang="en-US" sz="2400" b="1" dirty="0" smtClean="0">
                <a:solidFill>
                  <a:schemeClr val="bg1"/>
                </a:solidFill>
              </a:rPr>
              <a:t>Theoretical vs. Experimental Mass Balance</a:t>
            </a:r>
            <a:endParaRPr lang="en-US" sz="2400" b="1" dirty="0">
              <a:solidFill>
                <a:schemeClr val="bg1"/>
              </a:solidFill>
            </a:endParaRPr>
          </a:p>
        </p:txBody>
      </p:sp>
    </p:spTree>
    <p:extLst>
      <p:ext uri="{BB962C8B-B14F-4D97-AF65-F5344CB8AC3E}">
        <p14:creationId xmlns:p14="http://schemas.microsoft.com/office/powerpoint/2010/main" val="2191329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215" y="0"/>
            <a:ext cx="8229600" cy="1143000"/>
          </a:xfrm>
        </p:spPr>
        <p:txBody>
          <a:bodyPr/>
          <a:lstStyle/>
          <a:p>
            <a:r>
              <a:rPr lang="en-US" sz="4000" b="1" dirty="0" smtClean="0">
                <a:solidFill>
                  <a:schemeClr val="tx1"/>
                </a:solidFill>
              </a:rPr>
              <a:t>Energy Balance Analysis</a:t>
            </a:r>
            <a:endParaRPr lang="en-US" sz="4000" b="1" dirty="0">
              <a:solidFill>
                <a:schemeClr val="tx1"/>
              </a:solidFill>
            </a:endParaRPr>
          </a:p>
        </p:txBody>
      </p:sp>
      <p:pic>
        <p:nvPicPr>
          <p:cNvPr id="4" name="Picture 3"/>
          <p:cNvPicPr/>
          <p:nvPr/>
        </p:nvPicPr>
        <p:blipFill>
          <a:blip r:embed="rId3" cstate="email">
            <a:extLst>
              <a:ext uri="{28A0092B-C50C-407E-A947-70E740481C1C}">
                <a14:useLocalDpi xmlns:a14="http://schemas.microsoft.com/office/drawing/2010/main"/>
              </a:ext>
            </a:extLst>
          </a:blip>
          <a:stretch>
            <a:fillRect/>
          </a:stretch>
        </p:blipFill>
        <p:spPr>
          <a:xfrm>
            <a:off x="6932295" y="899070"/>
            <a:ext cx="1754505" cy="1329055"/>
          </a:xfrm>
          <a:prstGeom prst="rect">
            <a:avLst/>
          </a:prstGeom>
          <a:ln>
            <a:noFill/>
          </a:ln>
          <a:effectLst>
            <a:softEdge rad="112500"/>
          </a:effectLst>
        </p:spPr>
      </p:pic>
      <p:pic>
        <p:nvPicPr>
          <p:cNvPr id="5" name="Picture 4"/>
          <p:cNvPicPr/>
          <p:nvPr/>
        </p:nvPicPr>
        <p:blipFill>
          <a:blip r:embed="rId4" cstate="email">
            <a:extLst>
              <a:ext uri="{28A0092B-C50C-407E-A947-70E740481C1C}">
                <a14:useLocalDpi xmlns:a14="http://schemas.microsoft.com/office/drawing/2010/main"/>
              </a:ext>
            </a:extLst>
          </a:blip>
          <a:stretch>
            <a:fillRect/>
          </a:stretch>
        </p:blipFill>
        <p:spPr>
          <a:xfrm>
            <a:off x="0" y="1016000"/>
            <a:ext cx="3937000" cy="2741265"/>
          </a:xfrm>
          <a:prstGeom prst="rect">
            <a:avLst/>
          </a:prstGeom>
        </p:spPr>
      </p:pic>
      <p:pic>
        <p:nvPicPr>
          <p:cNvPr id="8" name="Picture 7" descr="Screen Shot 2012-04-21 at 6.20.27 AM.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7379" y="3909274"/>
            <a:ext cx="4418636" cy="698673"/>
          </a:xfrm>
          <a:prstGeom prst="rect">
            <a:avLst/>
          </a:prstGeom>
        </p:spPr>
      </p:pic>
      <p:pic>
        <p:nvPicPr>
          <p:cNvPr id="9" name="Picture 8"/>
          <p:cNvPicPr/>
          <p:nvPr/>
        </p:nvPicPr>
        <p:blipFill>
          <a:blip r:embed="rId6" cstate="email">
            <a:extLst>
              <a:ext uri="{28A0092B-C50C-407E-A947-70E740481C1C}">
                <a14:useLocalDpi xmlns:a14="http://schemas.microsoft.com/office/drawing/2010/main"/>
              </a:ext>
            </a:extLst>
          </a:blip>
          <a:stretch>
            <a:fillRect/>
          </a:stretch>
        </p:blipFill>
        <p:spPr>
          <a:xfrm>
            <a:off x="4696015" y="2324247"/>
            <a:ext cx="4054601" cy="3655068"/>
          </a:xfrm>
          <a:prstGeom prst="rect">
            <a:avLst/>
          </a:prstGeom>
          <a:ln>
            <a:noFill/>
          </a:ln>
          <a:effectLst>
            <a:outerShdw blurRad="292100" dist="139700" dir="2700000" algn="tl" rotWithShape="0">
              <a:srgbClr val="333333">
                <a:alpha val="65000"/>
              </a:srgbClr>
            </a:outerShdw>
          </a:effectLst>
          <a:extLst>
            <a:ext uri="{FAA26D3D-D897-4be2-8F04-BA451C77F1D7}">
              <ma14:placeholderFlag xmlns="" xmlns:ma14="http://schemas.microsoft.com/office/mac/drawingml/2011/main"/>
            </a:ext>
          </a:extLst>
        </p:spPr>
      </p:pic>
      <p:sp>
        <p:nvSpPr>
          <p:cNvPr id="10" name="Rounded Rectangle 9"/>
          <p:cNvSpPr/>
          <p:nvPr/>
        </p:nvSpPr>
        <p:spPr>
          <a:xfrm>
            <a:off x="7645905" y="3757265"/>
            <a:ext cx="1040895" cy="1852172"/>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2" name="Straight Arrow Connector 11"/>
          <p:cNvCxnSpPr/>
          <p:nvPr/>
        </p:nvCxnSpPr>
        <p:spPr>
          <a:xfrm flipH="1" flipV="1">
            <a:off x="7809548" y="1997701"/>
            <a:ext cx="365486" cy="1759564"/>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272719" y="1370250"/>
            <a:ext cx="2775119" cy="646331"/>
          </a:xfrm>
          <a:prstGeom prst="rect">
            <a:avLst/>
          </a:prstGeom>
          <a:noFill/>
        </p:spPr>
        <p:txBody>
          <a:bodyPr wrap="none" rtlCol="0">
            <a:spAutoFit/>
          </a:bodyPr>
          <a:lstStyle/>
          <a:p>
            <a:pPr algn="r"/>
            <a:r>
              <a:rPr lang="en-US" dirty="0" smtClean="0">
                <a:solidFill>
                  <a:prstClr val="black"/>
                </a:solidFill>
              </a:rPr>
              <a:t>Watt meter for </a:t>
            </a:r>
          </a:p>
          <a:p>
            <a:pPr algn="r"/>
            <a:r>
              <a:rPr lang="en-US" dirty="0" smtClean="0">
                <a:solidFill>
                  <a:prstClr val="black"/>
                </a:solidFill>
              </a:rPr>
              <a:t>power usage measurement</a:t>
            </a:r>
            <a:endParaRPr lang="en-US" dirty="0">
              <a:solidFill>
                <a:prstClr val="black"/>
              </a:solidFill>
            </a:endParaRPr>
          </a:p>
        </p:txBody>
      </p:sp>
      <p:sp>
        <p:nvSpPr>
          <p:cNvPr id="15" name="TextBox 14"/>
          <p:cNvSpPr txBox="1"/>
          <p:nvPr/>
        </p:nvSpPr>
        <p:spPr>
          <a:xfrm>
            <a:off x="1052391" y="4963106"/>
            <a:ext cx="3082895" cy="646331"/>
          </a:xfrm>
          <a:prstGeom prst="rect">
            <a:avLst/>
          </a:prstGeom>
          <a:noFill/>
        </p:spPr>
        <p:txBody>
          <a:bodyPr wrap="none" rtlCol="0">
            <a:spAutoFit/>
          </a:bodyPr>
          <a:lstStyle/>
          <a:p>
            <a:pPr algn="r"/>
            <a:r>
              <a:rPr lang="en-US" dirty="0" smtClean="0">
                <a:solidFill>
                  <a:prstClr val="black"/>
                </a:solidFill>
              </a:rPr>
              <a:t>Infrared thermometer </a:t>
            </a:r>
          </a:p>
          <a:p>
            <a:pPr algn="r"/>
            <a:r>
              <a:rPr lang="en-US" dirty="0" smtClean="0">
                <a:solidFill>
                  <a:prstClr val="black"/>
                </a:solidFill>
              </a:rPr>
              <a:t>for temperature measurement</a:t>
            </a:r>
            <a:endParaRPr lang="en-US" dirty="0">
              <a:solidFill>
                <a:prstClr val="black"/>
              </a:solidFill>
            </a:endParaRPr>
          </a:p>
        </p:txBody>
      </p:sp>
      <p:sp>
        <p:nvSpPr>
          <p:cNvPr id="16" name="Rounded Rectangle 15"/>
          <p:cNvSpPr/>
          <p:nvPr/>
        </p:nvSpPr>
        <p:spPr>
          <a:xfrm rot="16200000">
            <a:off x="5324631" y="4424681"/>
            <a:ext cx="1040895" cy="1852172"/>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8" name="Straight Arrow Connector 17"/>
          <p:cNvCxnSpPr>
            <a:stCxn id="16" idx="0"/>
          </p:cNvCxnSpPr>
          <p:nvPr/>
        </p:nvCxnSpPr>
        <p:spPr>
          <a:xfrm flipH="1">
            <a:off x="4271039" y="5350767"/>
            <a:ext cx="647954" cy="87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1802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9" y="0"/>
            <a:ext cx="8228013" cy="952558"/>
          </a:xfrm>
        </p:spPr>
        <p:txBody>
          <a:bodyPr/>
          <a:lstStyle/>
          <a:p>
            <a:r>
              <a:rPr lang="en-US" sz="4000" b="1" dirty="0" smtClean="0">
                <a:solidFill>
                  <a:schemeClr val="tx1"/>
                </a:solidFill>
              </a:rPr>
              <a:t>Energy Transfer Analysis</a:t>
            </a:r>
            <a:endParaRPr lang="en-US" sz="4000" b="1" dirty="0">
              <a:solidFill>
                <a:schemeClr val="tx1"/>
              </a:solidFill>
            </a:endParaRPr>
          </a:p>
        </p:txBody>
      </p:sp>
      <p:pic>
        <p:nvPicPr>
          <p:cNvPr id="6" name="Picture 5"/>
          <p:cNvPicPr/>
          <p:nvPr/>
        </p:nvPicPr>
        <p:blipFill rotWithShape="1">
          <a:blip r:embed="rId3" cstate="email">
            <a:extLst>
              <a:ext uri="{28A0092B-C50C-407E-A947-70E740481C1C}">
                <a14:useLocalDpi xmlns:a14="http://schemas.microsoft.com/office/drawing/2010/main"/>
              </a:ext>
            </a:extLst>
          </a:blip>
          <a:srcRect/>
          <a:stretch/>
        </p:blipFill>
        <p:spPr bwMode="auto">
          <a:xfrm>
            <a:off x="249255" y="2084068"/>
            <a:ext cx="4592270" cy="3691892"/>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249256" y="1285220"/>
            <a:ext cx="4755851" cy="830997"/>
          </a:xfrm>
          <a:prstGeom prst="rect">
            <a:avLst/>
          </a:prstGeom>
          <a:noFill/>
        </p:spPr>
        <p:txBody>
          <a:bodyPr wrap="square" rtlCol="0">
            <a:spAutoFit/>
          </a:bodyPr>
          <a:lstStyle/>
          <a:p>
            <a:pPr algn="ctr"/>
            <a:r>
              <a:rPr lang="en-US" sz="1600" b="1" dirty="0" smtClean="0">
                <a:solidFill>
                  <a:srgbClr val="000000"/>
                </a:solidFill>
              </a:rPr>
              <a:t>Temperature </a:t>
            </a:r>
            <a:r>
              <a:rPr lang="en-US" sz="1600" b="1" dirty="0">
                <a:solidFill>
                  <a:srgbClr val="000000"/>
                </a:solidFill>
              </a:rPr>
              <a:t>(°C) and Energy Usage (kJ) Profiles during Biodiesel Synthesis vs. Time (min)</a:t>
            </a:r>
            <a:endParaRPr lang="en-US" sz="1600" dirty="0">
              <a:solidFill>
                <a:srgbClr val="000000"/>
              </a:solidFill>
            </a:endParaRPr>
          </a:p>
          <a:p>
            <a:pPr algn="ctr"/>
            <a:endParaRPr lang="en-US" sz="1600" dirty="0">
              <a:solidFill>
                <a:srgbClr val="000000"/>
              </a:solidFill>
            </a:endParaRPr>
          </a:p>
        </p:txBody>
      </p:sp>
      <p:pic>
        <p:nvPicPr>
          <p:cNvPr id="10" name="Picture 9" descr="Screen Shot 2012-04-21 at 6.34.14 A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41525" y="4151418"/>
            <a:ext cx="3984997" cy="1262082"/>
          </a:xfrm>
          <a:prstGeom prst="rect">
            <a:avLst/>
          </a:prstGeom>
        </p:spPr>
      </p:pic>
      <p:pic>
        <p:nvPicPr>
          <p:cNvPr id="11" name="Picture 10" descr="Screen Shot 2012-04-21 at 6.33.41 AM.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13987" y="2331381"/>
            <a:ext cx="3871225" cy="1386131"/>
          </a:xfrm>
          <a:prstGeom prst="rect">
            <a:avLst/>
          </a:prstGeom>
        </p:spPr>
      </p:pic>
      <p:sp>
        <p:nvSpPr>
          <p:cNvPr id="12" name="TextBox 11"/>
          <p:cNvSpPr txBox="1"/>
          <p:nvPr/>
        </p:nvSpPr>
        <p:spPr>
          <a:xfrm>
            <a:off x="4841525" y="1931551"/>
            <a:ext cx="3518704" cy="369332"/>
          </a:xfrm>
          <a:prstGeom prst="rect">
            <a:avLst/>
          </a:prstGeom>
          <a:noFill/>
        </p:spPr>
        <p:txBody>
          <a:bodyPr wrap="square" rtlCol="0">
            <a:spAutoFit/>
          </a:bodyPr>
          <a:lstStyle/>
          <a:p>
            <a:r>
              <a:rPr lang="en-US" b="1" dirty="0" smtClean="0">
                <a:solidFill>
                  <a:schemeClr val="bg2"/>
                </a:solidFill>
              </a:rPr>
              <a:t>Transient State Analysis</a:t>
            </a:r>
            <a:endParaRPr lang="en-US" b="1" dirty="0">
              <a:solidFill>
                <a:schemeClr val="bg2"/>
              </a:solidFill>
            </a:endParaRPr>
          </a:p>
        </p:txBody>
      </p:sp>
      <p:sp>
        <p:nvSpPr>
          <p:cNvPr id="13" name="Rectangle 12"/>
          <p:cNvSpPr/>
          <p:nvPr/>
        </p:nvSpPr>
        <p:spPr>
          <a:xfrm>
            <a:off x="4841525" y="3782086"/>
            <a:ext cx="2710999" cy="369332"/>
          </a:xfrm>
          <a:prstGeom prst="rect">
            <a:avLst/>
          </a:prstGeom>
        </p:spPr>
        <p:txBody>
          <a:bodyPr wrap="none">
            <a:spAutoFit/>
          </a:bodyPr>
          <a:lstStyle/>
          <a:p>
            <a:r>
              <a:rPr lang="en-US" b="1" dirty="0" smtClean="0">
                <a:solidFill>
                  <a:schemeClr val="bg2"/>
                </a:solidFill>
              </a:rPr>
              <a:t>Heat Loss by Convection</a:t>
            </a:r>
            <a:endParaRPr lang="en-US" b="1" dirty="0">
              <a:solidFill>
                <a:schemeClr val="bg2"/>
              </a:solidFill>
            </a:endParaRPr>
          </a:p>
        </p:txBody>
      </p:sp>
    </p:spTree>
    <p:extLst>
      <p:ext uri="{BB962C8B-B14F-4D97-AF65-F5344CB8AC3E}">
        <p14:creationId xmlns:p14="http://schemas.microsoft.com/office/powerpoint/2010/main" val="1198955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6753699-58F0-3044-B3CE-5EC05138CBE9}" type="slidenum">
              <a:rPr lang="en-US" smtClean="0">
                <a:solidFill>
                  <a:prstClr val="black">
                    <a:tint val="75000"/>
                  </a:prstClr>
                </a:solidFill>
              </a:rPr>
              <a:pPr/>
              <a:t>15</a:t>
            </a:fld>
            <a:endParaRPr lang="en-US">
              <a:solidFill>
                <a:prstClr val="black">
                  <a:tint val="75000"/>
                </a:prstClr>
              </a:solidFill>
            </a:endParaRPr>
          </a:p>
        </p:txBody>
      </p:sp>
      <p:sp>
        <p:nvSpPr>
          <p:cNvPr id="7" name="Rectangle 2"/>
          <p:cNvSpPr>
            <a:spLocks noGrp="1" noChangeArrowheads="1"/>
          </p:cNvSpPr>
          <p:nvPr>
            <p:ph type="title"/>
          </p:nvPr>
        </p:nvSpPr>
        <p:spPr>
          <a:xfrm>
            <a:off x="685800" y="2600325"/>
            <a:ext cx="8229600" cy="1143000"/>
          </a:xfrm>
        </p:spPr>
        <p:txBody>
          <a:bodyPr>
            <a:noAutofit/>
          </a:bodyPr>
          <a:lstStyle/>
          <a:p>
            <a:r>
              <a:rPr lang="en-US" sz="3600" b="1" dirty="0" smtClean="0">
                <a:solidFill>
                  <a:schemeClr val="accent1"/>
                </a:solidFill>
              </a:rPr>
              <a:t>General Concepts of Sustainability</a:t>
            </a:r>
            <a:endParaRPr lang="en-US" sz="3600" b="1" dirty="0">
              <a:solidFill>
                <a:srgbClr val="000000"/>
              </a:solidFill>
              <a:ea typeface="Arial" pitchFamily="-111" charset="0"/>
              <a:cs typeface="Arial" pitchFamily="-111" charset="0"/>
            </a:endParaRPr>
          </a:p>
        </p:txBody>
      </p:sp>
    </p:spTree>
    <p:extLst>
      <p:ext uri="{BB962C8B-B14F-4D97-AF65-F5344CB8AC3E}">
        <p14:creationId xmlns:p14="http://schemas.microsoft.com/office/powerpoint/2010/main" val="539605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49" name="Text Box 17"/>
          <p:cNvSpPr txBox="1">
            <a:spLocks noChangeArrowheads="1"/>
          </p:cNvSpPr>
          <p:nvPr/>
        </p:nvSpPr>
        <p:spPr bwMode="auto">
          <a:xfrm>
            <a:off x="1447800" y="1003300"/>
            <a:ext cx="5533324" cy="5324535"/>
          </a:xfrm>
          <a:prstGeom prst="rect">
            <a:avLst/>
          </a:prstGeom>
          <a:noFill/>
          <a:ln w="25400">
            <a:noFill/>
            <a:miter lim="800000"/>
            <a:headEnd/>
            <a:tailEnd/>
          </a:ln>
          <a:effectLst/>
        </p:spPr>
        <p:txBody>
          <a:bodyPr wrap="square">
            <a:prstTxWarp prst="textNoShape">
              <a:avLst/>
            </a:prstTxWarp>
            <a:spAutoFit/>
          </a:bodyPr>
          <a:lstStyle/>
          <a:p>
            <a:pPr algn="ctr" defTabSz="457200"/>
            <a:endParaRPr lang="en-US" sz="3200" b="1" dirty="0">
              <a:solidFill>
                <a:srgbClr val="4F81BD"/>
              </a:solidFill>
            </a:endParaRPr>
          </a:p>
          <a:p>
            <a:pPr algn="ctr" defTabSz="457200"/>
            <a:endParaRPr lang="en-US" sz="2800" dirty="0">
              <a:solidFill>
                <a:srgbClr val="4F81BD"/>
              </a:solidFill>
            </a:endParaRPr>
          </a:p>
          <a:p>
            <a:pPr algn="ctr" defTabSz="457200"/>
            <a:r>
              <a:rPr lang="en-US" sz="3200" dirty="0">
                <a:solidFill>
                  <a:prstClr val="black"/>
                </a:solidFill>
              </a:rPr>
              <a:t>How to meet the needs </a:t>
            </a:r>
          </a:p>
          <a:p>
            <a:pPr algn="ctr" defTabSz="457200"/>
            <a:r>
              <a:rPr lang="en-US" sz="3200" dirty="0">
                <a:solidFill>
                  <a:prstClr val="black"/>
                </a:solidFill>
              </a:rPr>
              <a:t>of the present generation… </a:t>
            </a:r>
          </a:p>
          <a:p>
            <a:pPr algn="ctr" defTabSz="457200"/>
            <a:endParaRPr lang="en-US" sz="3200" dirty="0">
              <a:solidFill>
                <a:prstClr val="black"/>
              </a:solidFill>
            </a:endParaRPr>
          </a:p>
          <a:p>
            <a:pPr algn="ctr" defTabSz="457200"/>
            <a:r>
              <a:rPr lang="en-US" sz="3200" dirty="0">
                <a:solidFill>
                  <a:prstClr val="black"/>
                </a:solidFill>
              </a:rPr>
              <a:t>…without compromising </a:t>
            </a:r>
          </a:p>
          <a:p>
            <a:pPr algn="ctr" defTabSz="457200"/>
            <a:r>
              <a:rPr lang="en-US" sz="3200" dirty="0">
                <a:solidFill>
                  <a:prstClr val="black"/>
                </a:solidFill>
              </a:rPr>
              <a:t>the ability of future</a:t>
            </a:r>
          </a:p>
          <a:p>
            <a:pPr algn="ctr" defTabSz="457200"/>
            <a:r>
              <a:rPr lang="en-US" sz="3200" dirty="0">
                <a:solidFill>
                  <a:prstClr val="black"/>
                </a:solidFill>
              </a:rPr>
              <a:t> generations to meet </a:t>
            </a:r>
            <a:r>
              <a:rPr lang="en-US" sz="3200" dirty="0" smtClean="0">
                <a:solidFill>
                  <a:prstClr val="black"/>
                </a:solidFill>
              </a:rPr>
              <a:t>theirs</a:t>
            </a:r>
          </a:p>
          <a:p>
            <a:pPr algn="ctr" defTabSz="457200"/>
            <a:endParaRPr lang="en-US" sz="3200" dirty="0">
              <a:solidFill>
                <a:prstClr val="black"/>
              </a:solidFill>
            </a:endParaRPr>
          </a:p>
          <a:p>
            <a:pPr lvl="1" algn="r" defTabSz="457200"/>
            <a:r>
              <a:rPr lang="en-US" sz="2400" dirty="0" err="1" smtClean="0">
                <a:solidFill>
                  <a:prstClr val="black"/>
                </a:solidFill>
              </a:rPr>
              <a:t>Brundtland</a:t>
            </a:r>
            <a:r>
              <a:rPr lang="en-US" sz="2400" dirty="0" smtClean="0">
                <a:solidFill>
                  <a:prstClr val="black"/>
                </a:solidFill>
              </a:rPr>
              <a:t> Commission - 1987</a:t>
            </a:r>
            <a:endParaRPr lang="en-US" sz="2400" dirty="0">
              <a:solidFill>
                <a:prstClr val="black"/>
              </a:solidFill>
            </a:endParaRPr>
          </a:p>
          <a:p>
            <a:pPr algn="ctr" defTabSz="457200"/>
            <a:endParaRPr lang="en-US" sz="3200" dirty="0">
              <a:solidFill>
                <a:prstClr val="black"/>
              </a:solidFill>
            </a:endParaRPr>
          </a:p>
        </p:txBody>
      </p:sp>
      <p:sp>
        <p:nvSpPr>
          <p:cNvPr id="2" name="Slide Number Placeholder 1"/>
          <p:cNvSpPr>
            <a:spLocks noGrp="1"/>
          </p:cNvSpPr>
          <p:nvPr>
            <p:ph type="sldNum" sz="quarter" idx="12"/>
          </p:nvPr>
        </p:nvSpPr>
        <p:spPr/>
        <p:txBody>
          <a:bodyPr/>
          <a:lstStyle/>
          <a:p>
            <a:fld id="{86753699-58F0-3044-B3CE-5EC05138CBE9}" type="slidenum">
              <a:rPr lang="en-US" smtClean="0">
                <a:solidFill>
                  <a:prstClr val="black">
                    <a:tint val="75000"/>
                  </a:prstClr>
                </a:solidFill>
              </a:rPr>
              <a:pPr/>
              <a:t>16</a:t>
            </a:fld>
            <a:endParaRPr lang="en-US">
              <a:solidFill>
                <a:prstClr val="black">
                  <a:tint val="75000"/>
                </a:prstClr>
              </a:solidFill>
            </a:endParaRPr>
          </a:p>
        </p:txBody>
      </p:sp>
      <p:sp>
        <p:nvSpPr>
          <p:cNvPr id="7" name="Rectangle 2"/>
          <p:cNvSpPr>
            <a:spLocks noGrp="1" noChangeArrowheads="1"/>
          </p:cNvSpPr>
          <p:nvPr>
            <p:ph type="title"/>
          </p:nvPr>
        </p:nvSpPr>
        <p:spPr>
          <a:xfrm>
            <a:off x="609600" y="152400"/>
            <a:ext cx="8229600" cy="1143000"/>
          </a:xfrm>
        </p:spPr>
        <p:txBody>
          <a:bodyPr>
            <a:normAutofit fontScale="90000"/>
          </a:bodyPr>
          <a:lstStyle/>
          <a:p>
            <a:r>
              <a:rPr lang="en-US" b="1" dirty="0">
                <a:solidFill>
                  <a:schemeClr val="accent1"/>
                </a:solidFill>
              </a:rPr>
              <a:t>Sustainable </a:t>
            </a:r>
            <a:r>
              <a:rPr lang="en-US" b="1" dirty="0" smtClean="0">
                <a:solidFill>
                  <a:schemeClr val="accent1"/>
                </a:solidFill>
              </a:rPr>
              <a:t>Development </a:t>
            </a:r>
            <a:br>
              <a:rPr lang="en-US" b="1" dirty="0" smtClean="0">
                <a:solidFill>
                  <a:schemeClr val="accent1"/>
                </a:solidFill>
              </a:rPr>
            </a:br>
            <a:r>
              <a:rPr lang="en-US" b="1" dirty="0" smtClean="0">
                <a:solidFill>
                  <a:schemeClr val="accent1"/>
                </a:solidFill>
              </a:rPr>
              <a:t>(</a:t>
            </a:r>
            <a:r>
              <a:rPr lang="en-US" b="1" dirty="0">
                <a:solidFill>
                  <a:schemeClr val="accent1"/>
                </a:solidFill>
              </a:rPr>
              <a:t>United Nations</a:t>
            </a:r>
            <a:r>
              <a:rPr lang="en-US" b="1" dirty="0" smtClean="0">
                <a:solidFill>
                  <a:schemeClr val="accent1"/>
                </a:solidFill>
              </a:rPr>
              <a:t>)</a:t>
            </a:r>
            <a:endParaRPr lang="en-US" b="1" dirty="0">
              <a:solidFill>
                <a:srgbClr val="000000"/>
              </a:solidFill>
              <a:ea typeface="Arial" pitchFamily="-111" charset="0"/>
              <a:cs typeface="Arial" pitchFamily="-111" charset="0"/>
            </a:endParaRPr>
          </a:p>
        </p:txBody>
      </p:sp>
    </p:spTree>
    <p:extLst>
      <p:ext uri="{BB962C8B-B14F-4D97-AF65-F5344CB8AC3E}">
        <p14:creationId xmlns:p14="http://schemas.microsoft.com/office/powerpoint/2010/main" val="18013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685800" y="152400"/>
            <a:ext cx="7696200" cy="715962"/>
          </a:xfrm>
        </p:spPr>
        <p:txBody>
          <a:bodyPr>
            <a:noAutofit/>
          </a:bodyPr>
          <a:lstStyle/>
          <a:p>
            <a:r>
              <a:rPr lang="en-US" sz="3200" dirty="0">
                <a:solidFill>
                  <a:srgbClr val="000000"/>
                </a:solidFill>
                <a:ea typeface="Arial" pitchFamily="-111" charset="0"/>
                <a:cs typeface="Arial" pitchFamily="-111" charset="0"/>
              </a:rPr>
              <a:t>Sustainability:</a:t>
            </a:r>
            <a:br>
              <a:rPr lang="en-US" sz="3200" dirty="0">
                <a:solidFill>
                  <a:srgbClr val="000000"/>
                </a:solidFill>
                <a:ea typeface="Arial" pitchFamily="-111" charset="0"/>
                <a:cs typeface="Arial" pitchFamily="-111" charset="0"/>
              </a:rPr>
            </a:br>
            <a:r>
              <a:rPr lang="en-US" sz="3200" b="1" dirty="0">
                <a:solidFill>
                  <a:srgbClr val="000000"/>
                </a:solidFill>
                <a:ea typeface="Arial" pitchFamily="-111" charset="0"/>
                <a:cs typeface="Arial" pitchFamily="-111" charset="0"/>
              </a:rPr>
              <a:t>The triple bottom line</a:t>
            </a:r>
          </a:p>
        </p:txBody>
      </p:sp>
      <p:sp>
        <p:nvSpPr>
          <p:cNvPr id="178179" name="Rectangle 3"/>
          <p:cNvSpPr>
            <a:spLocks noGrp="1" noChangeArrowheads="1"/>
          </p:cNvSpPr>
          <p:nvPr>
            <p:ph type="body" idx="1"/>
          </p:nvPr>
        </p:nvSpPr>
        <p:spPr>
          <a:xfrm>
            <a:off x="533400" y="990600"/>
            <a:ext cx="4876800" cy="1295400"/>
          </a:xfrm>
        </p:spPr>
        <p:txBody>
          <a:bodyPr>
            <a:normAutofit fontScale="92500" lnSpcReduction="10000"/>
          </a:bodyPr>
          <a:lstStyle/>
          <a:p>
            <a:r>
              <a:rPr lang="en-US" sz="2200" dirty="0">
                <a:solidFill>
                  <a:srgbClr val="000000"/>
                </a:solidFill>
                <a:ea typeface="Arial" pitchFamily="-111" charset="0"/>
                <a:cs typeface="Arial" pitchFamily="-111" charset="0"/>
              </a:rPr>
              <a:t>Society depends on the economy </a:t>
            </a:r>
          </a:p>
          <a:p>
            <a:r>
              <a:rPr lang="en-US" sz="2200" dirty="0">
                <a:solidFill>
                  <a:srgbClr val="000000"/>
                </a:solidFill>
                <a:ea typeface="Arial" pitchFamily="-111" charset="0"/>
                <a:cs typeface="Arial" pitchFamily="-111" charset="0"/>
              </a:rPr>
              <a:t>The economy depends on the global </a:t>
            </a:r>
            <a:r>
              <a:rPr lang="en-US" sz="2200" b="1" dirty="0">
                <a:solidFill>
                  <a:srgbClr val="006600"/>
                </a:solidFill>
                <a:ea typeface="Arial" pitchFamily="-111" charset="0"/>
                <a:cs typeface="Arial" pitchFamily="-111" charset="0"/>
              </a:rPr>
              <a:t>ecosystem</a:t>
            </a:r>
            <a:r>
              <a:rPr lang="en-US" sz="2200" dirty="0">
                <a:solidFill>
                  <a:srgbClr val="000000"/>
                </a:solidFill>
                <a:ea typeface="Arial" pitchFamily="-111" charset="0"/>
                <a:cs typeface="Arial" pitchFamily="-111" charset="0"/>
              </a:rPr>
              <a:t>, whose </a:t>
            </a:r>
            <a:r>
              <a:rPr lang="en-US" sz="2200" b="1" dirty="0">
                <a:solidFill>
                  <a:srgbClr val="006600"/>
                </a:solidFill>
                <a:ea typeface="Arial" pitchFamily="-111" charset="0"/>
                <a:cs typeface="Arial" pitchFamily="-111" charset="0"/>
              </a:rPr>
              <a:t>health represents the ultimate bottom line</a:t>
            </a:r>
            <a:r>
              <a:rPr lang="en-US" sz="2200" dirty="0">
                <a:solidFill>
                  <a:srgbClr val="000000"/>
                </a:solidFill>
                <a:ea typeface="Arial" pitchFamily="-111" charset="0"/>
                <a:cs typeface="Arial" pitchFamily="-111" charset="0"/>
              </a:rPr>
              <a:t>.</a:t>
            </a:r>
          </a:p>
          <a:p>
            <a:endParaRPr lang="en-US" sz="2800" dirty="0"/>
          </a:p>
        </p:txBody>
      </p:sp>
      <p:pic>
        <p:nvPicPr>
          <p:cNvPr id="178180" name="Picture 4" descr="triple bottom line"/>
          <p:cNvPicPr>
            <a:picLocks noChangeAspect="1" noChangeArrowheads="1"/>
          </p:cNvPicPr>
          <p:nvPr/>
        </p:nvPicPr>
        <p:blipFill>
          <a:blip r:embed="rId3"/>
          <a:srcRect/>
          <a:stretch>
            <a:fillRect/>
          </a:stretch>
        </p:blipFill>
        <p:spPr bwMode="auto">
          <a:xfrm>
            <a:off x="5773188" y="1021016"/>
            <a:ext cx="2968625" cy="2191730"/>
          </a:xfrm>
          <a:prstGeom prst="rect">
            <a:avLst/>
          </a:prstGeom>
          <a:noFill/>
        </p:spPr>
      </p:pic>
      <p:sp>
        <p:nvSpPr>
          <p:cNvPr id="2" name="Rectangle 1"/>
          <p:cNvSpPr/>
          <p:nvPr/>
        </p:nvSpPr>
        <p:spPr>
          <a:xfrm>
            <a:off x="65410" y="2514600"/>
            <a:ext cx="4191000" cy="3416320"/>
          </a:xfrm>
          <a:prstGeom prst="rect">
            <a:avLst/>
          </a:prstGeom>
        </p:spPr>
        <p:txBody>
          <a:bodyPr wrap="square">
            <a:spAutoFit/>
          </a:bodyPr>
          <a:lstStyle/>
          <a:p>
            <a:r>
              <a:rPr lang="en-US" b="1" dirty="0" smtClean="0"/>
              <a:t>Current sustainability/environmental  issues:</a:t>
            </a:r>
          </a:p>
          <a:p>
            <a:pPr marL="285750" indent="-285750">
              <a:buFont typeface="Arial" panose="020B0604020202020204" pitchFamily="34" charset="0"/>
              <a:buChar char="•"/>
            </a:pPr>
            <a:r>
              <a:rPr lang="en-US" dirty="0" smtClean="0"/>
              <a:t>Climate </a:t>
            </a:r>
            <a:r>
              <a:rPr lang="en-US" dirty="0"/>
              <a:t>Change or Disruption</a:t>
            </a:r>
          </a:p>
          <a:p>
            <a:pPr marL="285750" indent="-285750">
              <a:buFont typeface="Arial" panose="020B0604020202020204" pitchFamily="34" charset="0"/>
              <a:buChar char="•"/>
            </a:pPr>
            <a:r>
              <a:rPr lang="en-US" dirty="0"/>
              <a:t>Water</a:t>
            </a:r>
          </a:p>
          <a:p>
            <a:pPr marL="285750" indent="-285750">
              <a:buFont typeface="Arial" panose="020B0604020202020204" pitchFamily="34" charset="0"/>
              <a:buChar char="•"/>
            </a:pPr>
            <a:r>
              <a:rPr lang="en-US" dirty="0"/>
              <a:t>Ozone Depletion </a:t>
            </a:r>
          </a:p>
          <a:p>
            <a:pPr marL="285750" indent="-285750">
              <a:buFont typeface="Arial" panose="020B0604020202020204" pitchFamily="34" charset="0"/>
              <a:buChar char="•"/>
            </a:pPr>
            <a:r>
              <a:rPr lang="en-US" dirty="0"/>
              <a:t>Soil Degradation and Food Supply</a:t>
            </a:r>
          </a:p>
          <a:p>
            <a:pPr marL="285750" indent="-285750">
              <a:buFont typeface="Arial" panose="020B0604020202020204" pitchFamily="34" charset="0"/>
              <a:buChar char="•"/>
            </a:pPr>
            <a:r>
              <a:rPr lang="en-US" dirty="0"/>
              <a:t>Species Extinction</a:t>
            </a:r>
          </a:p>
          <a:p>
            <a:pPr marL="285750" indent="-285750">
              <a:buFont typeface="Arial" panose="020B0604020202020204" pitchFamily="34" charset="0"/>
              <a:buChar char="•"/>
            </a:pPr>
            <a:r>
              <a:rPr lang="en-US" dirty="0"/>
              <a:t>Oceans and Fishery Resources</a:t>
            </a:r>
          </a:p>
          <a:p>
            <a:pPr marL="285750" indent="-285750">
              <a:buFont typeface="Arial" panose="020B0604020202020204" pitchFamily="34" charset="0"/>
              <a:buChar char="•"/>
            </a:pPr>
            <a:r>
              <a:rPr lang="en-US" dirty="0"/>
              <a:t>Concentration of Toxics</a:t>
            </a:r>
          </a:p>
          <a:p>
            <a:pPr marL="285750" indent="-285750">
              <a:buFont typeface="Arial" panose="020B0604020202020204" pitchFamily="34" charset="0"/>
              <a:buChar char="•"/>
            </a:pPr>
            <a:r>
              <a:rPr lang="en-US" dirty="0"/>
              <a:t>Depletion and Degradation of Natural Resources</a:t>
            </a:r>
          </a:p>
          <a:p>
            <a:pPr marL="285750" indent="-285750">
              <a:buFont typeface="Arial" panose="020B0604020202020204" pitchFamily="34" charset="0"/>
              <a:buChar char="•"/>
            </a:pPr>
            <a:r>
              <a:rPr lang="en-US" dirty="0" smtClean="0"/>
              <a:t>Etc.</a:t>
            </a:r>
            <a:endParaRPr lang="en-US" dirty="0"/>
          </a:p>
        </p:txBody>
      </p:sp>
      <p:sp>
        <p:nvSpPr>
          <p:cNvPr id="7" name="Rectangle 6"/>
          <p:cNvSpPr/>
          <p:nvPr/>
        </p:nvSpPr>
        <p:spPr>
          <a:xfrm>
            <a:off x="3953977" y="3288650"/>
            <a:ext cx="4811389" cy="2862322"/>
          </a:xfrm>
          <a:prstGeom prst="rect">
            <a:avLst/>
          </a:prstGeom>
        </p:spPr>
        <p:txBody>
          <a:bodyPr wrap="square">
            <a:spAutoFit/>
          </a:bodyPr>
          <a:lstStyle/>
          <a:p>
            <a:r>
              <a:rPr lang="en-US" b="1" dirty="0" smtClean="0">
                <a:solidFill>
                  <a:srgbClr val="FF0000"/>
                </a:solidFill>
              </a:rPr>
              <a:t>Group Discussion</a:t>
            </a:r>
          </a:p>
          <a:p>
            <a:pPr marL="285750" indent="-285750">
              <a:buFont typeface="Arial" panose="020B0604020202020204" pitchFamily="34" charset="0"/>
              <a:buChar char="•"/>
            </a:pPr>
            <a:r>
              <a:rPr lang="en-US" dirty="0" smtClean="0">
                <a:solidFill>
                  <a:srgbClr val="FF0000"/>
                </a:solidFill>
              </a:rPr>
              <a:t>Select 1 or 2 sustainability issues from the list.</a:t>
            </a:r>
          </a:p>
          <a:p>
            <a:pPr marL="285750" indent="-285750">
              <a:buFont typeface="Arial" panose="020B0604020202020204" pitchFamily="34" charset="0"/>
              <a:buChar char="•"/>
            </a:pPr>
            <a:r>
              <a:rPr lang="en-US" dirty="0" smtClean="0">
                <a:solidFill>
                  <a:srgbClr val="FF0000"/>
                </a:solidFill>
              </a:rPr>
              <a:t>For each issue:  create a scenario, how the environmental disturbance caused by the issue can affect the economy and how the problem in the economy can impact the society.</a:t>
            </a:r>
          </a:p>
          <a:p>
            <a:pPr marL="285750" indent="-285750">
              <a:buFont typeface="Arial" panose="020B0604020202020204" pitchFamily="34" charset="0"/>
              <a:buChar char="•"/>
            </a:pPr>
            <a:r>
              <a:rPr lang="en-US" dirty="0" smtClean="0">
                <a:solidFill>
                  <a:srgbClr val="FF0000"/>
                </a:solidFill>
              </a:rPr>
              <a:t>Choose the size of the society:  local, regional, national or world wide?</a:t>
            </a:r>
          </a:p>
          <a:p>
            <a:endParaRPr lang="en-US" dirty="0">
              <a:solidFill>
                <a:srgbClr val="FF0000"/>
              </a:solidFill>
            </a:endParaRPr>
          </a:p>
        </p:txBody>
      </p:sp>
    </p:spTree>
    <p:extLst>
      <p:ext uri="{BB962C8B-B14F-4D97-AF65-F5344CB8AC3E}">
        <p14:creationId xmlns:p14="http://schemas.microsoft.com/office/powerpoint/2010/main" val="1500803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6753699-58F0-3044-B3CE-5EC05138CBE9}" type="slidenum">
              <a:rPr lang="en-US" smtClean="0">
                <a:solidFill>
                  <a:prstClr val="black">
                    <a:tint val="75000"/>
                  </a:prstClr>
                </a:solidFill>
              </a:rPr>
              <a:pPr/>
              <a:t>18</a:t>
            </a:fld>
            <a:endParaRPr lang="en-US">
              <a:solidFill>
                <a:prstClr val="black">
                  <a:tint val="75000"/>
                </a:prstClr>
              </a:solidFill>
            </a:endParaRPr>
          </a:p>
        </p:txBody>
      </p:sp>
      <p:sp>
        <p:nvSpPr>
          <p:cNvPr id="7" name="Rectangle 2"/>
          <p:cNvSpPr>
            <a:spLocks noGrp="1" noChangeArrowheads="1"/>
          </p:cNvSpPr>
          <p:nvPr>
            <p:ph type="title"/>
          </p:nvPr>
        </p:nvSpPr>
        <p:spPr>
          <a:xfrm>
            <a:off x="685800" y="2600325"/>
            <a:ext cx="8229600" cy="1143000"/>
          </a:xfrm>
        </p:spPr>
        <p:txBody>
          <a:bodyPr>
            <a:noAutofit/>
          </a:bodyPr>
          <a:lstStyle/>
          <a:p>
            <a:r>
              <a:rPr lang="en-US" sz="3600" b="1" dirty="0">
                <a:solidFill>
                  <a:schemeClr val="accent1"/>
                </a:solidFill>
              </a:rPr>
              <a:t>How should we respond to e</a:t>
            </a:r>
            <a:r>
              <a:rPr lang="en-US" sz="3600" b="1" dirty="0" smtClean="0">
                <a:solidFill>
                  <a:schemeClr val="accent1"/>
                </a:solidFill>
              </a:rPr>
              <a:t>nvironmental/sustainability Issues, such as climate change problems</a:t>
            </a:r>
            <a:r>
              <a:rPr lang="en-US" sz="3600" b="1" dirty="0">
                <a:solidFill>
                  <a:schemeClr val="accent1"/>
                </a:solidFill>
              </a:rPr>
              <a:t>?</a:t>
            </a:r>
            <a:endParaRPr lang="en-US" sz="3600" b="1" dirty="0">
              <a:solidFill>
                <a:srgbClr val="000000"/>
              </a:solidFill>
              <a:ea typeface="Arial" pitchFamily="-111" charset="0"/>
              <a:cs typeface="Arial" pitchFamily="-111" charset="0"/>
            </a:endParaRPr>
          </a:p>
        </p:txBody>
      </p:sp>
    </p:spTree>
    <p:extLst>
      <p:ext uri="{BB962C8B-B14F-4D97-AF65-F5344CB8AC3E}">
        <p14:creationId xmlns:p14="http://schemas.microsoft.com/office/powerpoint/2010/main" val="592023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685800" y="76200"/>
            <a:ext cx="7772400" cy="762000"/>
          </a:xfrm>
        </p:spPr>
        <p:txBody>
          <a:bodyPr/>
          <a:lstStyle/>
          <a:p>
            <a:r>
              <a:rPr lang="en-US" dirty="0"/>
              <a:t>Society’s options</a:t>
            </a:r>
          </a:p>
        </p:txBody>
      </p:sp>
      <p:sp>
        <p:nvSpPr>
          <p:cNvPr id="159747" name="Oval 3"/>
          <p:cNvSpPr>
            <a:spLocks noChangeArrowheads="1"/>
          </p:cNvSpPr>
          <p:nvPr/>
        </p:nvSpPr>
        <p:spPr bwMode="auto">
          <a:xfrm>
            <a:off x="76200" y="838200"/>
            <a:ext cx="3733800" cy="2819400"/>
          </a:xfrm>
          <a:prstGeom prst="ellipse">
            <a:avLst/>
          </a:prstGeom>
          <a:solidFill>
            <a:srgbClr val="FFFF00">
              <a:alpha val="64999"/>
            </a:srgbClr>
          </a:solidFill>
          <a:ln w="25400">
            <a:solidFill>
              <a:srgbClr val="FFFF99"/>
            </a:solidFill>
            <a:round/>
            <a:headEnd/>
            <a:tailEnd/>
          </a:ln>
          <a:effectLst/>
        </p:spPr>
        <p:txBody>
          <a:bodyPr wrap="none" anchor="ctr">
            <a:prstTxWarp prst="textNoShape">
              <a:avLst/>
            </a:prstTxWarp>
          </a:bodyPr>
          <a:lstStyle/>
          <a:p>
            <a:endParaRPr lang="en-US" dirty="0"/>
          </a:p>
        </p:txBody>
      </p:sp>
      <p:sp>
        <p:nvSpPr>
          <p:cNvPr id="159748" name="Rectangle 4"/>
          <p:cNvSpPr>
            <a:spLocks noChangeArrowheads="1"/>
          </p:cNvSpPr>
          <p:nvPr/>
        </p:nvSpPr>
        <p:spPr bwMode="auto">
          <a:xfrm>
            <a:off x="76200" y="990600"/>
            <a:ext cx="3733800" cy="2667000"/>
          </a:xfrm>
          <a:prstGeom prst="rect">
            <a:avLst/>
          </a:prstGeom>
          <a:noFill/>
          <a:ln w="9525">
            <a:noFill/>
            <a:miter lim="800000"/>
            <a:headEnd/>
            <a:tailEnd/>
          </a:ln>
          <a:effectLst/>
        </p:spPr>
        <p:txBody>
          <a:bodyPr>
            <a:prstTxWarp prst="textNoShape">
              <a:avLst/>
            </a:prstTxWarp>
          </a:bodyPr>
          <a:lstStyle/>
          <a:p>
            <a:pPr marL="109538" indent="-109538" defTabSz="141288" eaLnBrk="1" hangingPunct="1">
              <a:spcBef>
                <a:spcPct val="20000"/>
              </a:spcBef>
              <a:tabLst>
                <a:tab pos="461963" algn="l"/>
                <a:tab pos="690563" algn="l"/>
              </a:tabLst>
            </a:pPr>
            <a:r>
              <a:rPr lang="en-US" sz="2400" b="1" dirty="0"/>
              <a:t>			   </a:t>
            </a:r>
            <a:r>
              <a:rPr lang="en-US" sz="2600" b="1" dirty="0"/>
              <a:t>Wait and see</a:t>
            </a:r>
          </a:p>
          <a:p>
            <a:pPr marL="109538" indent="-109538" defTabSz="141288" eaLnBrk="1" hangingPunct="1">
              <a:spcBef>
                <a:spcPct val="20000"/>
              </a:spcBef>
              <a:tabLst>
                <a:tab pos="461963" algn="l"/>
                <a:tab pos="690563" algn="l"/>
              </a:tabLst>
            </a:pPr>
            <a:endParaRPr lang="en-US" sz="1600" dirty="0"/>
          </a:p>
          <a:p>
            <a:pPr marL="109538" indent="-109538" defTabSz="141288" eaLnBrk="1" hangingPunct="1">
              <a:spcBef>
                <a:spcPct val="20000"/>
              </a:spcBef>
              <a:tabLst>
                <a:tab pos="461963" algn="l"/>
                <a:tab pos="690563" algn="l"/>
              </a:tabLst>
            </a:pPr>
            <a:r>
              <a:rPr lang="en-US" sz="1600" dirty="0"/>
              <a:t>	</a:t>
            </a:r>
            <a:r>
              <a:rPr lang="en-US" dirty="0"/>
              <a:t>(+) no wasted effort</a:t>
            </a:r>
          </a:p>
          <a:p>
            <a:pPr marL="109538" indent="-109538" defTabSz="141288" eaLnBrk="1" hangingPunct="1">
              <a:spcBef>
                <a:spcPct val="20000"/>
              </a:spcBef>
              <a:tabLst>
                <a:tab pos="461963" algn="l"/>
                <a:tab pos="690563" algn="l"/>
              </a:tabLst>
            </a:pPr>
            <a:r>
              <a:rPr lang="en-US" dirty="0"/>
              <a:t>	(-) maximizes suffering</a:t>
            </a:r>
          </a:p>
        </p:txBody>
      </p:sp>
      <p:sp>
        <p:nvSpPr>
          <p:cNvPr id="159749" name="Oval 5"/>
          <p:cNvSpPr>
            <a:spLocks noChangeArrowheads="1"/>
          </p:cNvSpPr>
          <p:nvPr/>
        </p:nvSpPr>
        <p:spPr bwMode="auto">
          <a:xfrm>
            <a:off x="3733800" y="1828800"/>
            <a:ext cx="3733800" cy="2819400"/>
          </a:xfrm>
          <a:prstGeom prst="ellipse">
            <a:avLst/>
          </a:prstGeom>
          <a:solidFill>
            <a:srgbClr val="99CC00">
              <a:alpha val="64999"/>
            </a:srgbClr>
          </a:solidFill>
          <a:ln w="25400">
            <a:solidFill>
              <a:srgbClr val="99CC00"/>
            </a:solidFill>
            <a:round/>
            <a:headEnd/>
            <a:tailEnd/>
          </a:ln>
          <a:effectLst/>
        </p:spPr>
        <p:txBody>
          <a:bodyPr wrap="none" anchor="ctr">
            <a:prstTxWarp prst="textNoShape">
              <a:avLst/>
            </a:prstTxWarp>
          </a:bodyPr>
          <a:lstStyle/>
          <a:p>
            <a:endParaRPr lang="en-US" dirty="0"/>
          </a:p>
        </p:txBody>
      </p:sp>
      <p:sp>
        <p:nvSpPr>
          <p:cNvPr id="159750" name="Rectangle 6"/>
          <p:cNvSpPr>
            <a:spLocks noChangeArrowheads="1"/>
          </p:cNvSpPr>
          <p:nvPr/>
        </p:nvSpPr>
        <p:spPr bwMode="auto">
          <a:xfrm>
            <a:off x="3733800" y="1981200"/>
            <a:ext cx="3733800" cy="2667000"/>
          </a:xfrm>
          <a:prstGeom prst="rect">
            <a:avLst/>
          </a:prstGeom>
          <a:noFill/>
          <a:ln w="9525">
            <a:noFill/>
            <a:miter lim="800000"/>
            <a:headEnd/>
            <a:tailEnd/>
          </a:ln>
          <a:effectLst/>
        </p:spPr>
        <p:txBody>
          <a:bodyPr>
            <a:prstTxWarp prst="textNoShape">
              <a:avLst/>
            </a:prstTxWarp>
          </a:bodyPr>
          <a:lstStyle/>
          <a:p>
            <a:pPr marL="109538" indent="-109538" defTabSz="141288" eaLnBrk="1" hangingPunct="1">
              <a:spcBef>
                <a:spcPct val="20000"/>
              </a:spcBef>
              <a:tabLst>
                <a:tab pos="461963" algn="l"/>
                <a:tab pos="1082675" algn="l"/>
              </a:tabLst>
            </a:pPr>
            <a:r>
              <a:rPr lang="en-US" sz="2400" b="1" dirty="0"/>
              <a:t>			</a:t>
            </a:r>
            <a:r>
              <a:rPr lang="en-US" sz="2800" b="1" dirty="0"/>
              <a:t>Mitigate</a:t>
            </a:r>
          </a:p>
          <a:p>
            <a:pPr marL="109538" indent="-109538" defTabSz="141288" eaLnBrk="1" hangingPunct="1">
              <a:spcBef>
                <a:spcPct val="20000"/>
              </a:spcBef>
              <a:tabLst>
                <a:tab pos="461963" algn="l"/>
                <a:tab pos="1082675" algn="l"/>
              </a:tabLst>
            </a:pPr>
            <a:endParaRPr lang="en-US" sz="1600" dirty="0"/>
          </a:p>
          <a:p>
            <a:pPr marL="109538" indent="-109538" defTabSz="141288" eaLnBrk="1" hangingPunct="1">
              <a:spcBef>
                <a:spcPct val="20000"/>
              </a:spcBef>
              <a:tabLst>
                <a:tab pos="461963" algn="l"/>
                <a:tab pos="1082675" algn="l"/>
              </a:tabLst>
            </a:pPr>
            <a:r>
              <a:rPr lang="en-US" sz="1600" dirty="0"/>
              <a:t>	</a:t>
            </a:r>
            <a:r>
              <a:rPr lang="en-US" dirty="0"/>
              <a:t>(+) reduces risk</a:t>
            </a:r>
          </a:p>
          <a:p>
            <a:pPr marL="109538" indent="-109538" defTabSz="141288" eaLnBrk="1" hangingPunct="1">
              <a:spcBef>
                <a:spcPct val="20000"/>
              </a:spcBef>
              <a:tabLst>
                <a:tab pos="461963" algn="l"/>
                <a:tab pos="1082675" algn="l"/>
              </a:tabLst>
            </a:pPr>
            <a:r>
              <a:rPr lang="en-US" dirty="0"/>
              <a:t>	(-) may waste resources</a:t>
            </a:r>
          </a:p>
          <a:p>
            <a:pPr marL="109538" indent="-109538" defTabSz="141288" eaLnBrk="1" hangingPunct="1">
              <a:spcBef>
                <a:spcPct val="20000"/>
              </a:spcBef>
              <a:tabLst>
                <a:tab pos="461963" algn="l"/>
                <a:tab pos="1082675" algn="l"/>
              </a:tabLst>
            </a:pPr>
            <a:r>
              <a:rPr lang="en-US" dirty="0"/>
              <a:t>	(-) some impacts unavoidable</a:t>
            </a:r>
          </a:p>
        </p:txBody>
      </p:sp>
      <p:sp>
        <p:nvSpPr>
          <p:cNvPr id="159751" name="Oval 7"/>
          <p:cNvSpPr>
            <a:spLocks noChangeArrowheads="1"/>
          </p:cNvSpPr>
          <p:nvPr/>
        </p:nvSpPr>
        <p:spPr bwMode="auto">
          <a:xfrm>
            <a:off x="5334000" y="3886200"/>
            <a:ext cx="3733800" cy="2819400"/>
          </a:xfrm>
          <a:prstGeom prst="ellipse">
            <a:avLst/>
          </a:prstGeom>
          <a:solidFill>
            <a:srgbClr val="C0C0C0">
              <a:alpha val="64999"/>
            </a:srgbClr>
          </a:solidFill>
          <a:ln w="25400">
            <a:solidFill>
              <a:srgbClr val="C0C0C0"/>
            </a:solidFill>
            <a:round/>
            <a:headEnd/>
            <a:tailEnd/>
          </a:ln>
          <a:effectLst/>
        </p:spPr>
        <p:txBody>
          <a:bodyPr wrap="none" anchor="ctr">
            <a:prstTxWarp prst="textNoShape">
              <a:avLst/>
            </a:prstTxWarp>
          </a:bodyPr>
          <a:lstStyle/>
          <a:p>
            <a:endParaRPr lang="en-US" dirty="0"/>
          </a:p>
        </p:txBody>
      </p:sp>
      <p:sp>
        <p:nvSpPr>
          <p:cNvPr id="159752" name="Oval 8"/>
          <p:cNvSpPr>
            <a:spLocks noChangeArrowheads="1"/>
          </p:cNvSpPr>
          <p:nvPr/>
        </p:nvSpPr>
        <p:spPr bwMode="auto">
          <a:xfrm>
            <a:off x="2286000" y="3886200"/>
            <a:ext cx="3733800" cy="2819400"/>
          </a:xfrm>
          <a:prstGeom prst="ellipse">
            <a:avLst/>
          </a:prstGeom>
          <a:solidFill>
            <a:srgbClr val="FF0000">
              <a:alpha val="55000"/>
            </a:srgbClr>
          </a:solidFill>
          <a:ln w="25400">
            <a:solidFill>
              <a:srgbClr val="FF0000"/>
            </a:solidFill>
            <a:round/>
            <a:headEnd/>
            <a:tailEnd/>
          </a:ln>
          <a:effectLst/>
        </p:spPr>
        <p:txBody>
          <a:bodyPr wrap="none" anchor="ctr">
            <a:prstTxWarp prst="textNoShape">
              <a:avLst/>
            </a:prstTxWarp>
          </a:bodyPr>
          <a:lstStyle/>
          <a:p>
            <a:endParaRPr lang="en-US" dirty="0"/>
          </a:p>
        </p:txBody>
      </p:sp>
      <p:sp>
        <p:nvSpPr>
          <p:cNvPr id="159753" name="Rectangle 9"/>
          <p:cNvSpPr>
            <a:spLocks noChangeArrowheads="1"/>
          </p:cNvSpPr>
          <p:nvPr/>
        </p:nvSpPr>
        <p:spPr bwMode="auto">
          <a:xfrm>
            <a:off x="2286000" y="4038600"/>
            <a:ext cx="3733800" cy="2667000"/>
          </a:xfrm>
          <a:prstGeom prst="rect">
            <a:avLst/>
          </a:prstGeom>
          <a:noFill/>
          <a:ln w="9525">
            <a:noFill/>
            <a:miter lim="800000"/>
            <a:headEnd/>
            <a:tailEnd/>
          </a:ln>
          <a:effectLst/>
        </p:spPr>
        <p:txBody>
          <a:bodyPr>
            <a:prstTxWarp prst="textNoShape">
              <a:avLst/>
            </a:prstTxWarp>
          </a:bodyPr>
          <a:lstStyle/>
          <a:p>
            <a:pPr marL="109538" indent="-109538" defTabSz="141288" eaLnBrk="1" hangingPunct="1">
              <a:spcBef>
                <a:spcPct val="20000"/>
              </a:spcBef>
              <a:tabLst>
                <a:tab pos="461963" algn="l"/>
                <a:tab pos="1258888" algn="l"/>
              </a:tabLst>
            </a:pPr>
            <a:r>
              <a:rPr lang="en-US" sz="2400" b="1" dirty="0"/>
              <a:t>				</a:t>
            </a:r>
            <a:r>
              <a:rPr lang="en-US" sz="2800" b="1" dirty="0"/>
              <a:t>Adapt</a:t>
            </a:r>
          </a:p>
          <a:p>
            <a:pPr marL="109538" indent="-109538" defTabSz="141288" eaLnBrk="1" hangingPunct="1">
              <a:spcBef>
                <a:spcPct val="20000"/>
              </a:spcBef>
              <a:tabLst>
                <a:tab pos="461963" algn="l"/>
                <a:tab pos="1258888" algn="l"/>
              </a:tabLst>
            </a:pPr>
            <a:endParaRPr lang="en-US" sz="1600" dirty="0"/>
          </a:p>
          <a:p>
            <a:pPr marL="109538" indent="-109538" defTabSz="141288" eaLnBrk="1" hangingPunct="1">
              <a:spcBef>
                <a:spcPct val="20000"/>
              </a:spcBef>
              <a:tabLst>
                <a:tab pos="461963" algn="l"/>
                <a:tab pos="1258888" algn="l"/>
              </a:tabLst>
            </a:pPr>
            <a:r>
              <a:rPr lang="en-US" sz="1600" dirty="0"/>
              <a:t>	</a:t>
            </a:r>
            <a:r>
              <a:rPr lang="en-US" dirty="0"/>
              <a:t>(+) better handling of risks</a:t>
            </a:r>
          </a:p>
          <a:p>
            <a:pPr marL="109538" indent="-109538" defTabSz="141288" eaLnBrk="1" hangingPunct="1">
              <a:spcBef>
                <a:spcPct val="20000"/>
              </a:spcBef>
              <a:tabLst>
                <a:tab pos="461963" algn="l"/>
                <a:tab pos="1258888" algn="l"/>
              </a:tabLst>
            </a:pPr>
            <a:r>
              <a:rPr lang="en-US" dirty="0"/>
              <a:t>	(-) some impacts too severe</a:t>
            </a:r>
          </a:p>
        </p:txBody>
      </p:sp>
      <p:sp>
        <p:nvSpPr>
          <p:cNvPr id="159754" name="Rectangle 10"/>
          <p:cNvSpPr>
            <a:spLocks noChangeArrowheads="1"/>
          </p:cNvSpPr>
          <p:nvPr/>
        </p:nvSpPr>
        <p:spPr bwMode="auto">
          <a:xfrm>
            <a:off x="5334000" y="4038600"/>
            <a:ext cx="3733800" cy="2667000"/>
          </a:xfrm>
          <a:prstGeom prst="rect">
            <a:avLst/>
          </a:prstGeom>
          <a:noFill/>
          <a:ln w="9525">
            <a:noFill/>
            <a:miter lim="800000"/>
            <a:headEnd/>
            <a:tailEnd/>
          </a:ln>
          <a:effectLst/>
        </p:spPr>
        <p:txBody>
          <a:bodyPr>
            <a:prstTxWarp prst="textNoShape">
              <a:avLst/>
            </a:prstTxWarp>
          </a:bodyPr>
          <a:lstStyle/>
          <a:p>
            <a:pPr marL="109538" indent="-109538" defTabSz="141288" eaLnBrk="1" hangingPunct="1">
              <a:spcBef>
                <a:spcPct val="20000"/>
              </a:spcBef>
              <a:tabLst>
                <a:tab pos="344488" algn="l"/>
                <a:tab pos="690563" algn="l"/>
              </a:tabLst>
            </a:pPr>
            <a:r>
              <a:rPr lang="en-US" sz="2400" b="1" dirty="0"/>
              <a:t>			</a:t>
            </a:r>
            <a:r>
              <a:rPr lang="en-US" sz="2800" b="1" dirty="0"/>
              <a:t>Geo-engineer</a:t>
            </a:r>
          </a:p>
          <a:p>
            <a:pPr marL="109538" indent="-109538" defTabSz="141288" eaLnBrk="1" hangingPunct="1">
              <a:spcBef>
                <a:spcPct val="20000"/>
              </a:spcBef>
              <a:tabLst>
                <a:tab pos="344488" algn="l"/>
                <a:tab pos="690563" algn="l"/>
              </a:tabLst>
            </a:pPr>
            <a:endParaRPr lang="en-US" sz="1600" dirty="0"/>
          </a:p>
          <a:p>
            <a:pPr marL="109538" indent="-109538" defTabSz="141288" eaLnBrk="1" hangingPunct="1">
              <a:spcBef>
                <a:spcPct val="20000"/>
              </a:spcBef>
              <a:tabLst>
                <a:tab pos="344488" algn="l"/>
                <a:tab pos="690563" algn="l"/>
              </a:tabLst>
            </a:pPr>
            <a:r>
              <a:rPr lang="en-US" sz="1600" dirty="0"/>
              <a:t>	</a:t>
            </a:r>
            <a:r>
              <a:rPr lang="en-US" dirty="0"/>
              <a:t>(+) potential desperation strategy</a:t>
            </a:r>
          </a:p>
          <a:p>
            <a:pPr marL="109538" indent="-109538" defTabSz="141288" eaLnBrk="1" hangingPunct="1">
              <a:spcBef>
                <a:spcPct val="20000"/>
              </a:spcBef>
              <a:tabLst>
                <a:tab pos="344488" algn="l"/>
                <a:tab pos="690563" algn="l"/>
              </a:tabLst>
            </a:pPr>
            <a:r>
              <a:rPr lang="en-US" dirty="0"/>
              <a:t>	(-) may trigger big side-effects</a:t>
            </a:r>
          </a:p>
          <a:p>
            <a:pPr marL="109538" indent="-109538" defTabSz="141288" eaLnBrk="1" hangingPunct="1">
              <a:spcBef>
                <a:spcPct val="20000"/>
              </a:spcBef>
              <a:tabLst>
                <a:tab pos="344488" algn="l"/>
                <a:tab pos="690563" algn="l"/>
              </a:tabLst>
            </a:pPr>
            <a:r>
              <a:rPr lang="en-US" dirty="0"/>
              <a:t>	(-) some impacts unavoidable</a:t>
            </a:r>
          </a:p>
        </p:txBody>
      </p:sp>
    </p:spTree>
    <p:extLst>
      <p:ext uri="{BB962C8B-B14F-4D97-AF65-F5344CB8AC3E}">
        <p14:creationId xmlns:p14="http://schemas.microsoft.com/office/powerpoint/2010/main" val="607565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556" y="760748"/>
            <a:ext cx="8509000" cy="815304"/>
          </a:xfrm>
        </p:spPr>
        <p:txBody>
          <a:bodyPr/>
          <a:lstStyle/>
          <a:p>
            <a:pPr algn="ctr"/>
            <a:r>
              <a:rPr lang="en-US" sz="3600" b="1" dirty="0" smtClean="0">
                <a:solidFill>
                  <a:schemeClr val="bg1"/>
                </a:solidFill>
              </a:rPr>
              <a:t>What’s different today in education?</a:t>
            </a:r>
            <a:r>
              <a:rPr lang="en-US" sz="3600" b="1" dirty="0" smtClean="0"/>
              <a:t>?</a:t>
            </a:r>
            <a:endParaRPr lang="en-US" sz="3600" b="1" dirty="0"/>
          </a:p>
        </p:txBody>
      </p:sp>
      <p:sp>
        <p:nvSpPr>
          <p:cNvPr id="3" name="Text Placeholder 2"/>
          <p:cNvSpPr>
            <a:spLocks noGrp="1"/>
          </p:cNvSpPr>
          <p:nvPr>
            <p:ph type="body" sz="half" idx="2"/>
          </p:nvPr>
        </p:nvSpPr>
        <p:spPr>
          <a:xfrm>
            <a:off x="3015455" y="1817352"/>
            <a:ext cx="3810000" cy="1461431"/>
          </a:xfrm>
        </p:spPr>
        <p:txBody>
          <a:bodyPr>
            <a:normAutofit lnSpcReduction="10000"/>
          </a:bodyPr>
          <a:lstStyle/>
          <a:p>
            <a:pPr algn="ctr"/>
            <a:r>
              <a:rPr lang="en-US" sz="2400" dirty="0" smtClean="0">
                <a:solidFill>
                  <a:srgbClr val="000000"/>
                </a:solidFill>
              </a:rPr>
              <a:t>Students today need a reason and motivation to buy into an engineering education</a:t>
            </a:r>
            <a:r>
              <a:rPr lang="en-US" dirty="0" smtClean="0">
                <a:solidFill>
                  <a:srgbClr val="000000"/>
                </a:solidFill>
              </a:rPr>
              <a:t>.</a:t>
            </a:r>
            <a:endParaRPr lang="en-US" dirty="0">
              <a:solidFill>
                <a:srgbClr val="000000"/>
              </a:solidFill>
            </a:endParaRPr>
          </a:p>
        </p:txBody>
      </p:sp>
      <p:sp>
        <p:nvSpPr>
          <p:cNvPr id="7" name="Text Placeholder 2"/>
          <p:cNvSpPr txBox="1">
            <a:spLocks/>
          </p:cNvSpPr>
          <p:nvPr/>
        </p:nvSpPr>
        <p:spPr>
          <a:xfrm>
            <a:off x="3111839" y="4490588"/>
            <a:ext cx="4045857" cy="1095780"/>
          </a:xfrm>
          <a:prstGeom prst="rect">
            <a:avLst/>
          </a:prstGeom>
        </p:spPr>
        <p:txBody>
          <a:bodyPr vert="horz" lIns="91440" tIns="45720" rIns="91440" bIns="45720" rtlCol="0">
            <a:noAutofit/>
          </a:bodyPr>
          <a:lstStyle>
            <a:lvl1pPr marL="0" indent="0" algn="l" defTabSz="914400" rtl="0" eaLnBrk="1" latinLnBrk="0" hangingPunct="1">
              <a:spcBef>
                <a:spcPts val="600"/>
              </a:spcBef>
              <a:buClr>
                <a:schemeClr val="accent1"/>
              </a:buClr>
              <a:buSzPct val="90000"/>
              <a:buFont typeface="Wingdings" pitchFamily="2" charset="2"/>
              <a:buNone/>
              <a:defRPr sz="2000" kern="1200">
                <a:solidFill>
                  <a:schemeClr val="tx1">
                    <a:lumMod val="65000"/>
                    <a:lumOff val="35000"/>
                  </a:schemeClr>
                </a:solidFill>
                <a:latin typeface="+mn-lt"/>
                <a:ea typeface="+mn-ea"/>
                <a:cs typeface="+mn-cs"/>
              </a:defRPr>
            </a:lvl1pPr>
            <a:lvl2pPr marL="457200" indent="0" algn="l" defTabSz="914400" rtl="0" eaLnBrk="1" latinLnBrk="0" hangingPunct="1">
              <a:spcBef>
                <a:spcPts val="600"/>
              </a:spcBef>
              <a:buClr>
                <a:schemeClr val="accent1">
                  <a:lumMod val="60000"/>
                  <a:lumOff val="40000"/>
                </a:schemeClr>
              </a:buClr>
              <a:buSzPct val="90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90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90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90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90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90000"/>
              <a:buFont typeface="Wingdings" pitchFamily="2" charset="2"/>
              <a:buNone/>
              <a:defRPr lang="en-US" sz="900" kern="120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90000"/>
              <a:buFont typeface="Wingdings" pitchFamily="2" charset="2"/>
              <a:buNone/>
              <a:defRPr lang="en-US" sz="900" kern="120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90000"/>
              <a:buFont typeface="Wingdings" pitchFamily="2" charset="2"/>
              <a:buNone/>
              <a:defRPr lang="en-US" sz="900" kern="1200">
                <a:solidFill>
                  <a:schemeClr val="tx1">
                    <a:lumMod val="65000"/>
                    <a:lumOff val="35000"/>
                  </a:schemeClr>
                </a:solidFill>
                <a:latin typeface="+mn-lt"/>
                <a:ea typeface="+mn-ea"/>
                <a:cs typeface="+mn-cs"/>
              </a:defRPr>
            </a:lvl9pPr>
          </a:lstStyle>
          <a:p>
            <a:pPr algn="ctr"/>
            <a:r>
              <a:rPr lang="en-US" sz="2400" dirty="0" smtClean="0">
                <a:solidFill>
                  <a:srgbClr val="000000"/>
                </a:solidFill>
              </a:rPr>
              <a:t>Inviting and creative approach is needed early on</a:t>
            </a:r>
            <a:endParaRPr lang="en-US" sz="2400" dirty="0">
              <a:solidFill>
                <a:srgbClr val="000000"/>
              </a:solidFill>
            </a:endParaRPr>
          </a:p>
        </p:txBody>
      </p:sp>
      <p:sp>
        <p:nvSpPr>
          <p:cNvPr id="8" name="Rounded Rectangle 7"/>
          <p:cNvSpPr/>
          <p:nvPr/>
        </p:nvSpPr>
        <p:spPr>
          <a:xfrm>
            <a:off x="2852168" y="1817352"/>
            <a:ext cx="3973287" cy="1588431"/>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3111840" y="4464028"/>
            <a:ext cx="3856188" cy="1095780"/>
          </a:xfrm>
          <a:prstGeom prst="roundRect">
            <a:avLst/>
          </a:prstGeom>
          <a:noFill/>
          <a:ln>
            <a:solidFill>
              <a:srgbClr val="00AF0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hevron 9"/>
          <p:cNvSpPr/>
          <p:nvPr/>
        </p:nvSpPr>
        <p:spPr>
          <a:xfrm rot="5400000">
            <a:off x="4670610" y="3456015"/>
            <a:ext cx="738647" cy="971846"/>
          </a:xfrm>
          <a:prstGeom prst="chevr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11" name="Title 1"/>
          <p:cNvSpPr txBox="1">
            <a:spLocks/>
          </p:cNvSpPr>
          <p:nvPr/>
        </p:nvSpPr>
        <p:spPr>
          <a:xfrm>
            <a:off x="3175000" y="-1807"/>
            <a:ext cx="3694112" cy="905451"/>
          </a:xfrm>
          <a:prstGeom prst="rect">
            <a:avLst/>
          </a:prstGeom>
        </p:spPr>
        <p:txBody>
          <a:bodyPr vert="horz" lIns="91440" tIns="45720" rIns="91440" bIns="45720" rtlCol="0" anchor="b">
            <a:noAutofit/>
          </a:bodyPr>
          <a:lstStyle>
            <a:lvl1pPr algn="l" defTabSz="914400" rtl="0" eaLnBrk="1" latinLnBrk="0" hangingPunct="1">
              <a:spcBef>
                <a:spcPct val="0"/>
              </a:spcBef>
              <a:buNone/>
              <a:defRPr sz="4400" b="0" kern="1200">
                <a:solidFill>
                  <a:schemeClr val="tx1"/>
                </a:solidFill>
                <a:latin typeface="+mj-lt"/>
                <a:ea typeface="+mj-ea"/>
                <a:cs typeface="+mj-cs"/>
              </a:defRPr>
            </a:lvl1pPr>
          </a:lstStyle>
          <a:p>
            <a:r>
              <a:rPr lang="en-US" sz="4000" b="1" dirty="0" smtClean="0"/>
              <a:t>Background</a:t>
            </a:r>
            <a:endParaRPr lang="en-US" sz="4000" b="1" dirty="0"/>
          </a:p>
        </p:txBody>
      </p:sp>
    </p:spTree>
    <p:extLst>
      <p:ext uri="{BB962C8B-B14F-4D97-AF65-F5344CB8AC3E}">
        <p14:creationId xmlns:p14="http://schemas.microsoft.com/office/powerpoint/2010/main" val="36923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7" descr="PEILOGO"/>
          <p:cNvPicPr>
            <a:picLocks noChangeAspect="1" noChangeArrowheads="1"/>
          </p:cNvPicPr>
          <p:nvPr/>
        </p:nvPicPr>
        <p:blipFill>
          <a:blip r:embed="rId3"/>
          <a:srcRect/>
          <a:stretch>
            <a:fillRect/>
          </a:stretch>
        </p:blipFill>
        <p:spPr bwMode="auto">
          <a:xfrm>
            <a:off x="7905750" y="5675313"/>
            <a:ext cx="942975" cy="949325"/>
          </a:xfrm>
          <a:prstGeom prst="rect">
            <a:avLst/>
          </a:prstGeom>
          <a:noFill/>
          <a:ln w="9525">
            <a:noFill/>
            <a:miter lim="800000"/>
            <a:headEnd/>
            <a:tailEnd/>
          </a:ln>
        </p:spPr>
      </p:pic>
      <p:pic>
        <p:nvPicPr>
          <p:cNvPr id="51204" name="Picture 9" descr="cmi-logo-just"/>
          <p:cNvPicPr>
            <a:picLocks noChangeAspect="1" noChangeArrowheads="1"/>
          </p:cNvPicPr>
          <p:nvPr/>
        </p:nvPicPr>
        <p:blipFill>
          <a:blip r:embed="rId4"/>
          <a:srcRect/>
          <a:stretch>
            <a:fillRect/>
          </a:stretch>
        </p:blipFill>
        <p:spPr bwMode="auto">
          <a:xfrm>
            <a:off x="304800" y="5664427"/>
            <a:ext cx="2257425" cy="819150"/>
          </a:xfrm>
          <a:prstGeom prst="rect">
            <a:avLst/>
          </a:prstGeom>
          <a:noFill/>
          <a:ln w="9525">
            <a:noFill/>
            <a:miter lim="800000"/>
            <a:headEnd/>
            <a:tailEnd/>
          </a:ln>
        </p:spPr>
      </p:pic>
      <p:sp>
        <p:nvSpPr>
          <p:cNvPr id="16396" name="Text Box 12"/>
          <p:cNvSpPr txBox="1">
            <a:spLocks noChangeArrowheads="1"/>
          </p:cNvSpPr>
          <p:nvPr/>
        </p:nvSpPr>
        <p:spPr bwMode="auto">
          <a:xfrm>
            <a:off x="1117600" y="990600"/>
            <a:ext cx="5537200" cy="1249363"/>
          </a:xfrm>
          <a:prstGeom prst="rect">
            <a:avLst/>
          </a:prstGeom>
          <a:noFill/>
          <a:ln w="9525">
            <a:noFill/>
            <a:miter lim="800000"/>
            <a:headEnd/>
            <a:tailEnd/>
          </a:ln>
          <a:effectLst>
            <a:outerShdw blurRad="63500" dist="71842" dir="2700000" algn="ctr" rotWithShape="0">
              <a:schemeClr val="bg2">
                <a:alpha val="50000"/>
              </a:schemeClr>
            </a:outerShdw>
          </a:effectLst>
        </p:spPr>
        <p:txBody>
          <a:bodyPr>
            <a:prstTxWarp prst="textNoShape">
              <a:avLst/>
            </a:prstTxWarp>
            <a:spAutoFit/>
          </a:bodyPr>
          <a:lstStyle/>
          <a:p>
            <a:pPr>
              <a:spcBef>
                <a:spcPct val="50000"/>
              </a:spcBef>
              <a:defRPr/>
            </a:pPr>
            <a:r>
              <a:rPr lang="en-US" sz="4000" b="1" dirty="0">
                <a:latin typeface="Arial" charset="0"/>
              </a:rPr>
              <a:t>Stabilization Wedges</a:t>
            </a:r>
          </a:p>
          <a:p>
            <a:pPr>
              <a:spcBef>
                <a:spcPct val="50000"/>
              </a:spcBef>
              <a:defRPr/>
            </a:pPr>
            <a:r>
              <a:rPr lang="en-US" sz="2400" b="1" dirty="0">
                <a:latin typeface="Arial" charset="0"/>
              </a:rPr>
              <a:t>A Concept and Game</a:t>
            </a:r>
          </a:p>
        </p:txBody>
      </p:sp>
      <p:sp>
        <p:nvSpPr>
          <p:cNvPr id="51206" name="Text Box 14"/>
          <p:cNvSpPr txBox="1">
            <a:spLocks noChangeArrowheads="1"/>
          </p:cNvSpPr>
          <p:nvPr/>
        </p:nvSpPr>
        <p:spPr bwMode="auto">
          <a:xfrm>
            <a:off x="1231900" y="3035300"/>
            <a:ext cx="5969000" cy="1603375"/>
          </a:xfrm>
          <a:prstGeom prst="rect">
            <a:avLst/>
          </a:prstGeom>
          <a:noFill/>
          <a:ln w="9525">
            <a:noFill/>
            <a:miter lim="800000"/>
            <a:headEnd/>
            <a:tailEnd/>
          </a:ln>
        </p:spPr>
        <p:txBody>
          <a:bodyPr>
            <a:prstTxWarp prst="textNoShape">
              <a:avLst/>
            </a:prstTxWarp>
            <a:spAutoFit/>
          </a:bodyPr>
          <a:lstStyle/>
          <a:p>
            <a:pPr>
              <a:spcBef>
                <a:spcPct val="50000"/>
              </a:spcBef>
            </a:pPr>
            <a:r>
              <a:rPr lang="en-US" dirty="0"/>
              <a:t>This presentation is based on the “Stabilization Wedges” concept first presented in </a:t>
            </a:r>
          </a:p>
          <a:p>
            <a:pPr>
              <a:spcBef>
                <a:spcPct val="50000"/>
              </a:spcBef>
            </a:pPr>
            <a:r>
              <a:rPr lang="en-US" dirty="0"/>
              <a:t>"Stabilization Wedges: Solving the Climate Problem for the next 50 Years with Current Technologies,” S. Pacala and R. Socolow, Science, August 13, 2004.</a:t>
            </a:r>
          </a:p>
        </p:txBody>
      </p:sp>
    </p:spTree>
    <p:extLst>
      <p:ext uri="{BB962C8B-B14F-4D97-AF65-F5344CB8AC3E}">
        <p14:creationId xmlns:p14="http://schemas.microsoft.com/office/powerpoint/2010/main" val="36040221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419100" y="4711700"/>
            <a:ext cx="482600" cy="336550"/>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1600" b="1" dirty="0"/>
              <a:t>1.6</a:t>
            </a:r>
          </a:p>
        </p:txBody>
      </p:sp>
      <p:sp>
        <p:nvSpPr>
          <p:cNvPr id="61443" name="Rectangle 3"/>
          <p:cNvSpPr>
            <a:spLocks noChangeArrowheads="1"/>
          </p:cNvSpPr>
          <p:nvPr/>
        </p:nvSpPr>
        <p:spPr bwMode="auto">
          <a:xfrm>
            <a:off x="1119188" y="5305425"/>
            <a:ext cx="2705100" cy="438150"/>
          </a:xfrm>
          <a:prstGeom prst="rect">
            <a:avLst/>
          </a:prstGeom>
          <a:solidFill>
            <a:srgbClr val="6699FF"/>
          </a:solidFill>
          <a:ln w="9525">
            <a:noFill/>
            <a:miter lim="800000"/>
            <a:headEnd/>
            <a:tailEnd/>
          </a:ln>
        </p:spPr>
        <p:txBody>
          <a:bodyPr wrap="none" anchor="ctr">
            <a:prstTxWarp prst="textNoShape">
              <a:avLst/>
            </a:prstTxWarp>
          </a:bodyPr>
          <a:lstStyle/>
          <a:p>
            <a:endParaRPr lang="en-US" dirty="0"/>
          </a:p>
        </p:txBody>
      </p:sp>
      <p:sp>
        <p:nvSpPr>
          <p:cNvPr id="61444" name="Rectangle 4"/>
          <p:cNvSpPr>
            <a:spLocks noChangeAspect="1" noChangeArrowheads="1"/>
          </p:cNvSpPr>
          <p:nvPr/>
        </p:nvSpPr>
        <p:spPr bwMode="auto">
          <a:xfrm>
            <a:off x="3736975" y="3638550"/>
            <a:ext cx="2303463" cy="2089150"/>
          </a:xfrm>
          <a:prstGeom prst="rect">
            <a:avLst/>
          </a:prstGeom>
          <a:solidFill>
            <a:srgbClr val="6699FF"/>
          </a:solidFill>
          <a:ln w="9525">
            <a:noFill/>
            <a:miter lim="800000"/>
            <a:headEnd/>
            <a:tailEnd/>
          </a:ln>
        </p:spPr>
        <p:txBody>
          <a:bodyPr wrap="none" anchor="ctr">
            <a:prstTxWarp prst="textNoShape">
              <a:avLst/>
            </a:prstTxWarp>
          </a:bodyPr>
          <a:lstStyle/>
          <a:p>
            <a:endParaRPr lang="en-US" dirty="0"/>
          </a:p>
        </p:txBody>
      </p:sp>
      <p:sp>
        <p:nvSpPr>
          <p:cNvPr id="61445" name="Freeform 5"/>
          <p:cNvSpPr>
            <a:spLocks noChangeAspect="1"/>
          </p:cNvSpPr>
          <p:nvPr/>
        </p:nvSpPr>
        <p:spPr bwMode="auto">
          <a:xfrm>
            <a:off x="1123950" y="3648075"/>
            <a:ext cx="2627313" cy="1676400"/>
          </a:xfrm>
          <a:custGeom>
            <a:avLst/>
            <a:gdLst>
              <a:gd name="T0" fmla="*/ 390525 w 1655"/>
              <a:gd name="T1" fmla="*/ 1495425 h 1056"/>
              <a:gd name="T2" fmla="*/ 466725 w 1655"/>
              <a:gd name="T3" fmla="*/ 1428750 h 1056"/>
              <a:gd name="T4" fmla="*/ 514350 w 1655"/>
              <a:gd name="T5" fmla="*/ 1419225 h 1056"/>
              <a:gd name="T6" fmla="*/ 609600 w 1655"/>
              <a:gd name="T7" fmla="*/ 1343025 h 1056"/>
              <a:gd name="T8" fmla="*/ 747713 w 1655"/>
              <a:gd name="T9" fmla="*/ 1243013 h 1056"/>
              <a:gd name="T10" fmla="*/ 817563 w 1655"/>
              <a:gd name="T11" fmla="*/ 1181100 h 1056"/>
              <a:gd name="T12" fmla="*/ 881063 w 1655"/>
              <a:gd name="T13" fmla="*/ 1095375 h 1056"/>
              <a:gd name="T14" fmla="*/ 976313 w 1655"/>
              <a:gd name="T15" fmla="*/ 995363 h 1056"/>
              <a:gd name="T16" fmla="*/ 1028700 w 1655"/>
              <a:gd name="T17" fmla="*/ 923925 h 1056"/>
              <a:gd name="T18" fmla="*/ 1062038 w 1655"/>
              <a:gd name="T19" fmla="*/ 890588 h 1056"/>
              <a:gd name="T20" fmla="*/ 1095375 w 1655"/>
              <a:gd name="T21" fmla="*/ 904875 h 1056"/>
              <a:gd name="T22" fmla="*/ 1133475 w 1655"/>
              <a:gd name="T23" fmla="*/ 904875 h 1056"/>
              <a:gd name="T24" fmla="*/ 1201738 w 1655"/>
              <a:gd name="T25" fmla="*/ 855663 h 1056"/>
              <a:gd name="T26" fmla="*/ 1223963 w 1655"/>
              <a:gd name="T27" fmla="*/ 795338 h 1056"/>
              <a:gd name="T28" fmla="*/ 1304925 w 1655"/>
              <a:gd name="T29" fmla="*/ 742950 h 1056"/>
              <a:gd name="T30" fmla="*/ 1338263 w 1655"/>
              <a:gd name="T31" fmla="*/ 695325 h 1056"/>
              <a:gd name="T32" fmla="*/ 1403350 w 1655"/>
              <a:gd name="T33" fmla="*/ 741363 h 1056"/>
              <a:gd name="T34" fmla="*/ 1471613 w 1655"/>
              <a:gd name="T35" fmla="*/ 762000 h 1056"/>
              <a:gd name="T36" fmla="*/ 1533525 w 1655"/>
              <a:gd name="T37" fmla="*/ 762000 h 1056"/>
              <a:gd name="T38" fmla="*/ 1614488 w 1655"/>
              <a:gd name="T39" fmla="*/ 681038 h 1056"/>
              <a:gd name="T40" fmla="*/ 1695450 w 1655"/>
              <a:gd name="T41" fmla="*/ 595313 h 1056"/>
              <a:gd name="T42" fmla="*/ 1781175 w 1655"/>
              <a:gd name="T43" fmla="*/ 523875 h 1056"/>
              <a:gd name="T44" fmla="*/ 1866900 w 1655"/>
              <a:gd name="T45" fmla="*/ 471488 h 1056"/>
              <a:gd name="T46" fmla="*/ 1938338 w 1655"/>
              <a:gd name="T47" fmla="*/ 495300 h 1056"/>
              <a:gd name="T48" fmla="*/ 2081213 w 1655"/>
              <a:gd name="T49" fmla="*/ 423863 h 1056"/>
              <a:gd name="T50" fmla="*/ 2109788 w 1655"/>
              <a:gd name="T51" fmla="*/ 347663 h 1056"/>
              <a:gd name="T52" fmla="*/ 2152650 w 1655"/>
              <a:gd name="T53" fmla="*/ 333375 h 1056"/>
              <a:gd name="T54" fmla="*/ 2219325 w 1655"/>
              <a:gd name="T55" fmla="*/ 338138 h 1056"/>
              <a:gd name="T56" fmla="*/ 2300288 w 1655"/>
              <a:gd name="T57" fmla="*/ 309563 h 1056"/>
              <a:gd name="T58" fmla="*/ 2366963 w 1655"/>
              <a:gd name="T59" fmla="*/ 242888 h 1056"/>
              <a:gd name="T60" fmla="*/ 2424113 w 1655"/>
              <a:gd name="T61" fmla="*/ 161925 h 1056"/>
              <a:gd name="T62" fmla="*/ 2471738 w 1655"/>
              <a:gd name="T63" fmla="*/ 66675 h 1056"/>
              <a:gd name="T64" fmla="*/ 2619375 w 1655"/>
              <a:gd name="T65" fmla="*/ 0 h 1056"/>
              <a:gd name="T66" fmla="*/ 2627313 w 1655"/>
              <a:gd name="T67" fmla="*/ 265113 h 1056"/>
              <a:gd name="T68" fmla="*/ 2624138 w 1655"/>
              <a:gd name="T69" fmla="*/ 1676400 h 1056"/>
              <a:gd name="T70" fmla="*/ 2066925 w 1655"/>
              <a:gd name="T71" fmla="*/ 1676400 h 1056"/>
              <a:gd name="T72" fmla="*/ 1695450 w 1655"/>
              <a:gd name="T73" fmla="*/ 1676400 h 1056"/>
              <a:gd name="T74" fmla="*/ 0 w 1655"/>
              <a:gd name="T75" fmla="*/ 1676400 h 1056"/>
              <a:gd name="T76" fmla="*/ 90488 w 1655"/>
              <a:gd name="T77" fmla="*/ 1624013 h 1056"/>
              <a:gd name="T78" fmla="*/ 166688 w 1655"/>
              <a:gd name="T79" fmla="*/ 1604963 h 1056"/>
              <a:gd name="T80" fmla="*/ 223838 w 1655"/>
              <a:gd name="T81" fmla="*/ 1571625 h 1056"/>
              <a:gd name="T82" fmla="*/ 309563 w 1655"/>
              <a:gd name="T83" fmla="*/ 1509713 h 1056"/>
              <a:gd name="T84" fmla="*/ 390525 w 1655"/>
              <a:gd name="T85" fmla="*/ 1495425 h 10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55"/>
              <a:gd name="T130" fmla="*/ 0 h 1056"/>
              <a:gd name="T131" fmla="*/ 1655 w 1655"/>
              <a:gd name="T132" fmla="*/ 1056 h 10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55" h="1056">
                <a:moveTo>
                  <a:pt x="246" y="942"/>
                </a:moveTo>
                <a:lnTo>
                  <a:pt x="294" y="900"/>
                </a:lnTo>
                <a:lnTo>
                  <a:pt x="324" y="894"/>
                </a:lnTo>
                <a:lnTo>
                  <a:pt x="384" y="846"/>
                </a:lnTo>
                <a:lnTo>
                  <a:pt x="471" y="783"/>
                </a:lnTo>
                <a:lnTo>
                  <a:pt x="515" y="744"/>
                </a:lnTo>
                <a:lnTo>
                  <a:pt x="555" y="690"/>
                </a:lnTo>
                <a:lnTo>
                  <a:pt x="615" y="627"/>
                </a:lnTo>
                <a:lnTo>
                  <a:pt x="648" y="582"/>
                </a:lnTo>
                <a:lnTo>
                  <a:pt x="669" y="561"/>
                </a:lnTo>
                <a:lnTo>
                  <a:pt x="690" y="570"/>
                </a:lnTo>
                <a:lnTo>
                  <a:pt x="714" y="570"/>
                </a:lnTo>
                <a:lnTo>
                  <a:pt x="757" y="539"/>
                </a:lnTo>
                <a:lnTo>
                  <a:pt x="771" y="501"/>
                </a:lnTo>
                <a:lnTo>
                  <a:pt x="822" y="468"/>
                </a:lnTo>
                <a:lnTo>
                  <a:pt x="843" y="438"/>
                </a:lnTo>
                <a:lnTo>
                  <a:pt x="884" y="467"/>
                </a:lnTo>
                <a:lnTo>
                  <a:pt x="927" y="480"/>
                </a:lnTo>
                <a:lnTo>
                  <a:pt x="966" y="480"/>
                </a:lnTo>
                <a:lnTo>
                  <a:pt x="1017" y="429"/>
                </a:lnTo>
                <a:lnTo>
                  <a:pt x="1068" y="375"/>
                </a:lnTo>
                <a:lnTo>
                  <a:pt x="1122" y="330"/>
                </a:lnTo>
                <a:lnTo>
                  <a:pt x="1176" y="297"/>
                </a:lnTo>
                <a:lnTo>
                  <a:pt x="1221" y="312"/>
                </a:lnTo>
                <a:lnTo>
                  <a:pt x="1311" y="267"/>
                </a:lnTo>
                <a:lnTo>
                  <a:pt x="1329" y="219"/>
                </a:lnTo>
                <a:lnTo>
                  <a:pt x="1356" y="210"/>
                </a:lnTo>
                <a:lnTo>
                  <a:pt x="1398" y="213"/>
                </a:lnTo>
                <a:lnTo>
                  <a:pt x="1449" y="195"/>
                </a:lnTo>
                <a:lnTo>
                  <a:pt x="1491" y="153"/>
                </a:lnTo>
                <a:lnTo>
                  <a:pt x="1527" y="102"/>
                </a:lnTo>
                <a:lnTo>
                  <a:pt x="1557" y="42"/>
                </a:lnTo>
                <a:lnTo>
                  <a:pt x="1650" y="0"/>
                </a:lnTo>
                <a:lnTo>
                  <a:pt x="1655" y="167"/>
                </a:lnTo>
                <a:lnTo>
                  <a:pt x="1653" y="1056"/>
                </a:lnTo>
                <a:lnTo>
                  <a:pt x="1302" y="1056"/>
                </a:lnTo>
                <a:lnTo>
                  <a:pt x="1068" y="1056"/>
                </a:lnTo>
                <a:lnTo>
                  <a:pt x="0" y="1056"/>
                </a:lnTo>
                <a:lnTo>
                  <a:pt x="57" y="1023"/>
                </a:lnTo>
                <a:lnTo>
                  <a:pt x="105" y="1011"/>
                </a:lnTo>
                <a:lnTo>
                  <a:pt x="141" y="990"/>
                </a:lnTo>
                <a:lnTo>
                  <a:pt x="195" y="951"/>
                </a:lnTo>
                <a:lnTo>
                  <a:pt x="246" y="942"/>
                </a:lnTo>
                <a:close/>
              </a:path>
            </a:pathLst>
          </a:custGeom>
          <a:solidFill>
            <a:srgbClr val="6699FF"/>
          </a:solidFill>
          <a:ln w="9525">
            <a:noFill/>
            <a:round/>
            <a:headEnd/>
            <a:tailEnd/>
          </a:ln>
        </p:spPr>
        <p:txBody>
          <a:bodyPr>
            <a:prstTxWarp prst="textNoShape">
              <a:avLst/>
            </a:prstTxWarp>
          </a:bodyPr>
          <a:lstStyle/>
          <a:p>
            <a:endParaRPr lang="en-US" dirty="0"/>
          </a:p>
        </p:txBody>
      </p:sp>
      <p:sp>
        <p:nvSpPr>
          <p:cNvPr id="61446" name="Line 6"/>
          <p:cNvSpPr>
            <a:spLocks noChangeAspect="1" noChangeShapeType="1"/>
          </p:cNvSpPr>
          <p:nvPr/>
        </p:nvSpPr>
        <p:spPr bwMode="auto">
          <a:xfrm>
            <a:off x="2347913" y="3875088"/>
            <a:ext cx="327025" cy="255587"/>
          </a:xfrm>
          <a:prstGeom prst="line">
            <a:avLst/>
          </a:prstGeom>
          <a:noFill/>
          <a:ln w="9525">
            <a:solidFill>
              <a:schemeClr val="tx1"/>
            </a:solidFill>
            <a:round/>
            <a:headEnd/>
            <a:tailEnd type="triangle" w="med" len="med"/>
          </a:ln>
        </p:spPr>
        <p:txBody>
          <a:bodyPr>
            <a:prstTxWarp prst="textNoShape">
              <a:avLst/>
            </a:prstTxWarp>
          </a:bodyPr>
          <a:lstStyle/>
          <a:p>
            <a:endParaRPr lang="en-US" dirty="0"/>
          </a:p>
        </p:txBody>
      </p:sp>
      <p:sp>
        <p:nvSpPr>
          <p:cNvPr id="61447" name="AutoShape 7"/>
          <p:cNvSpPr>
            <a:spLocks noChangeAspect="1" noChangeArrowheads="1"/>
          </p:cNvSpPr>
          <p:nvPr/>
        </p:nvSpPr>
        <p:spPr bwMode="auto">
          <a:xfrm flipH="1">
            <a:off x="3805238" y="1603375"/>
            <a:ext cx="2230437" cy="2017713"/>
          </a:xfrm>
          <a:prstGeom prst="rtTriangle">
            <a:avLst/>
          </a:prstGeom>
          <a:solidFill>
            <a:srgbClr val="99FF66"/>
          </a:solidFill>
          <a:ln w="9525">
            <a:noFill/>
            <a:miter lim="800000"/>
            <a:headEnd/>
            <a:tailEnd/>
          </a:ln>
        </p:spPr>
        <p:txBody>
          <a:bodyPr wrap="none" anchor="ctr">
            <a:prstTxWarp prst="textNoShape">
              <a:avLst/>
            </a:prstTxWarp>
          </a:bodyPr>
          <a:lstStyle/>
          <a:p>
            <a:pPr algn="ctr" eaLnBrk="1" hangingPunct="1"/>
            <a:endParaRPr lang="en-US" dirty="0"/>
          </a:p>
        </p:txBody>
      </p:sp>
      <p:sp>
        <p:nvSpPr>
          <p:cNvPr id="61448" name="Line 8"/>
          <p:cNvSpPr>
            <a:spLocks noChangeAspect="1" noChangeShapeType="1"/>
          </p:cNvSpPr>
          <p:nvPr/>
        </p:nvSpPr>
        <p:spPr bwMode="auto">
          <a:xfrm>
            <a:off x="3762375" y="3652838"/>
            <a:ext cx="2276475" cy="0"/>
          </a:xfrm>
          <a:prstGeom prst="line">
            <a:avLst/>
          </a:prstGeom>
          <a:noFill/>
          <a:ln w="57150">
            <a:solidFill>
              <a:srgbClr val="FF9966"/>
            </a:solidFill>
            <a:round/>
            <a:headEnd/>
            <a:tailEnd/>
          </a:ln>
        </p:spPr>
        <p:txBody>
          <a:bodyPr>
            <a:prstTxWarp prst="textNoShape">
              <a:avLst/>
            </a:prstTxWarp>
          </a:bodyPr>
          <a:lstStyle/>
          <a:p>
            <a:endParaRPr lang="en-US" dirty="0"/>
          </a:p>
        </p:txBody>
      </p:sp>
      <p:sp>
        <p:nvSpPr>
          <p:cNvPr id="61449" name="Text Box 9"/>
          <p:cNvSpPr txBox="1">
            <a:spLocks noChangeAspect="1" noChangeArrowheads="1"/>
          </p:cNvSpPr>
          <p:nvPr/>
        </p:nvSpPr>
        <p:spPr bwMode="auto">
          <a:xfrm>
            <a:off x="6589713" y="3057525"/>
            <a:ext cx="1373187" cy="274638"/>
          </a:xfrm>
          <a:prstGeom prst="rect">
            <a:avLst/>
          </a:prstGeom>
          <a:noFill/>
          <a:ln w="9525">
            <a:noFill/>
            <a:miter lim="800000"/>
            <a:headEnd/>
            <a:tailEnd/>
          </a:ln>
        </p:spPr>
        <p:txBody>
          <a:bodyPr>
            <a:prstTxWarp prst="textNoShape">
              <a:avLst/>
            </a:prstTxWarp>
            <a:spAutoFit/>
          </a:bodyPr>
          <a:lstStyle/>
          <a:p>
            <a:pPr eaLnBrk="1" hangingPunct="1"/>
            <a:r>
              <a:rPr lang="en-US" sz="1200" b="1" dirty="0"/>
              <a:t>Interim Goal</a:t>
            </a:r>
          </a:p>
        </p:txBody>
      </p:sp>
      <p:sp>
        <p:nvSpPr>
          <p:cNvPr id="61450" name="Line 10"/>
          <p:cNvSpPr>
            <a:spLocks noChangeAspect="1" noChangeShapeType="1"/>
          </p:cNvSpPr>
          <p:nvPr/>
        </p:nvSpPr>
        <p:spPr bwMode="auto">
          <a:xfrm flipH="1">
            <a:off x="6215063" y="3254375"/>
            <a:ext cx="384175" cy="217488"/>
          </a:xfrm>
          <a:prstGeom prst="line">
            <a:avLst/>
          </a:prstGeom>
          <a:noFill/>
          <a:ln w="9525">
            <a:solidFill>
              <a:schemeClr val="tx1"/>
            </a:solidFill>
            <a:round/>
            <a:headEnd/>
            <a:tailEnd type="triangle" w="med" len="med"/>
          </a:ln>
        </p:spPr>
        <p:txBody>
          <a:bodyPr>
            <a:prstTxWarp prst="textNoShape">
              <a:avLst/>
            </a:prstTxWarp>
          </a:bodyPr>
          <a:lstStyle/>
          <a:p>
            <a:endParaRPr lang="en-US" dirty="0"/>
          </a:p>
        </p:txBody>
      </p:sp>
      <p:sp>
        <p:nvSpPr>
          <p:cNvPr id="61451" name="Text Box 11"/>
          <p:cNvSpPr txBox="1">
            <a:spLocks noChangeAspect="1" noChangeArrowheads="1"/>
          </p:cNvSpPr>
          <p:nvPr/>
        </p:nvSpPr>
        <p:spPr bwMode="auto">
          <a:xfrm>
            <a:off x="1201738" y="1316038"/>
            <a:ext cx="1974850" cy="825500"/>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1600" b="1" dirty="0"/>
              <a:t>Billions of Tons  Carbon Emitted per Year</a:t>
            </a:r>
          </a:p>
        </p:txBody>
      </p:sp>
      <p:sp>
        <p:nvSpPr>
          <p:cNvPr id="61452" name="Rectangle 12"/>
          <p:cNvSpPr>
            <a:spLocks noChangeAspect="1" noChangeArrowheads="1"/>
          </p:cNvSpPr>
          <p:nvPr/>
        </p:nvSpPr>
        <p:spPr bwMode="auto">
          <a:xfrm rot="-2547904">
            <a:off x="3322638" y="1471613"/>
            <a:ext cx="4598987" cy="366712"/>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1600" b="1" dirty="0"/>
              <a:t>Current path = “ramp</a:t>
            </a:r>
            <a:r>
              <a:rPr lang="en-US" b="1" dirty="0"/>
              <a:t>”</a:t>
            </a:r>
          </a:p>
        </p:txBody>
      </p:sp>
      <p:sp>
        <p:nvSpPr>
          <p:cNvPr id="61453" name="Rectangle 13"/>
          <p:cNvSpPr>
            <a:spLocks noChangeAspect="1" noChangeArrowheads="1"/>
          </p:cNvSpPr>
          <p:nvPr/>
        </p:nvSpPr>
        <p:spPr bwMode="auto">
          <a:xfrm>
            <a:off x="1085850" y="3495675"/>
            <a:ext cx="1571625" cy="458788"/>
          </a:xfrm>
          <a:prstGeom prst="rect">
            <a:avLst/>
          </a:prstGeom>
          <a:noFill/>
          <a:ln w="9525">
            <a:noFill/>
            <a:miter lim="800000"/>
            <a:headEnd/>
            <a:tailEnd/>
          </a:ln>
        </p:spPr>
        <p:txBody>
          <a:bodyPr wrap="none" anchor="ctr">
            <a:prstTxWarp prst="textNoShape">
              <a:avLst/>
            </a:prstTxWarp>
          </a:bodyPr>
          <a:lstStyle/>
          <a:p>
            <a:pPr algn="ctr" eaLnBrk="1" hangingPunct="1"/>
            <a:r>
              <a:rPr lang="en-US" sz="1200" b="1" dirty="0"/>
              <a:t>Historical</a:t>
            </a:r>
          </a:p>
          <a:p>
            <a:pPr algn="ctr" eaLnBrk="1" hangingPunct="1"/>
            <a:r>
              <a:rPr lang="en-US" sz="1200" b="1" dirty="0"/>
              <a:t> emissions</a:t>
            </a:r>
          </a:p>
        </p:txBody>
      </p:sp>
      <p:sp>
        <p:nvSpPr>
          <p:cNvPr id="61454" name="Text Box 14"/>
          <p:cNvSpPr txBox="1">
            <a:spLocks noChangeAspect="1" noChangeArrowheads="1"/>
          </p:cNvSpPr>
          <p:nvPr/>
        </p:nvSpPr>
        <p:spPr bwMode="auto">
          <a:xfrm>
            <a:off x="3932238" y="3698875"/>
            <a:ext cx="1677987" cy="336550"/>
          </a:xfrm>
          <a:prstGeom prst="rect">
            <a:avLst/>
          </a:prstGeom>
          <a:noFill/>
          <a:ln w="9525">
            <a:noFill/>
            <a:miter lim="800000"/>
            <a:headEnd/>
            <a:tailEnd/>
          </a:ln>
        </p:spPr>
        <p:txBody>
          <a:bodyPr>
            <a:prstTxWarp prst="textNoShape">
              <a:avLst/>
            </a:prstTxWarp>
            <a:spAutoFit/>
          </a:bodyPr>
          <a:lstStyle/>
          <a:p>
            <a:pPr eaLnBrk="1" hangingPunct="1"/>
            <a:r>
              <a:rPr lang="en-US" sz="1600" b="1" dirty="0">
                <a:solidFill>
                  <a:schemeClr val="bg1"/>
                </a:solidFill>
              </a:rPr>
              <a:t>Flat path</a:t>
            </a:r>
          </a:p>
        </p:txBody>
      </p:sp>
      <p:sp>
        <p:nvSpPr>
          <p:cNvPr id="61455" name="Text Box 15"/>
          <p:cNvSpPr txBox="1">
            <a:spLocks noChangeAspect="1" noChangeArrowheads="1"/>
          </p:cNvSpPr>
          <p:nvPr/>
        </p:nvSpPr>
        <p:spPr bwMode="auto">
          <a:xfrm>
            <a:off x="4495800" y="2840038"/>
            <a:ext cx="1651000" cy="581025"/>
          </a:xfrm>
          <a:prstGeom prst="rect">
            <a:avLst/>
          </a:prstGeom>
          <a:noFill/>
          <a:ln w="9525">
            <a:noFill/>
            <a:miter lim="800000"/>
            <a:headEnd/>
            <a:tailEnd/>
          </a:ln>
        </p:spPr>
        <p:txBody>
          <a:bodyPr>
            <a:prstTxWarp prst="textNoShape">
              <a:avLst/>
            </a:prstTxWarp>
            <a:spAutoFit/>
          </a:bodyPr>
          <a:lstStyle/>
          <a:p>
            <a:pPr algn="ctr" eaLnBrk="1" hangingPunct="1">
              <a:spcBef>
                <a:spcPct val="50000"/>
              </a:spcBef>
            </a:pPr>
            <a:r>
              <a:rPr lang="en-US" sz="1600" b="1" dirty="0">
                <a:solidFill>
                  <a:schemeClr val="bg1"/>
                </a:solidFill>
              </a:rPr>
              <a:t>Stabilization Triangle</a:t>
            </a:r>
          </a:p>
        </p:txBody>
      </p:sp>
      <p:sp>
        <p:nvSpPr>
          <p:cNvPr id="61456" name="Line 16"/>
          <p:cNvSpPr>
            <a:spLocks noChangeShapeType="1"/>
          </p:cNvSpPr>
          <p:nvPr/>
        </p:nvSpPr>
        <p:spPr bwMode="auto">
          <a:xfrm flipV="1">
            <a:off x="3746500" y="266700"/>
            <a:ext cx="3759200" cy="3378200"/>
          </a:xfrm>
          <a:prstGeom prst="line">
            <a:avLst/>
          </a:prstGeom>
          <a:noFill/>
          <a:ln w="38100">
            <a:solidFill>
              <a:schemeClr val="tx1"/>
            </a:solidFill>
            <a:prstDash val="dash"/>
            <a:round/>
            <a:headEnd/>
            <a:tailEnd type="triangle" w="med" len="med"/>
          </a:ln>
        </p:spPr>
        <p:txBody>
          <a:bodyPr>
            <a:prstTxWarp prst="textNoShape">
              <a:avLst/>
            </a:prstTxWarp>
          </a:bodyPr>
          <a:lstStyle/>
          <a:p>
            <a:endParaRPr lang="en-US" dirty="0"/>
          </a:p>
        </p:txBody>
      </p:sp>
      <p:sp>
        <p:nvSpPr>
          <p:cNvPr id="61457" name="Line 17"/>
          <p:cNvSpPr>
            <a:spLocks noChangeShapeType="1"/>
          </p:cNvSpPr>
          <p:nvPr/>
        </p:nvSpPr>
        <p:spPr bwMode="auto">
          <a:xfrm>
            <a:off x="1052513" y="5740400"/>
            <a:ext cx="66675" cy="1588"/>
          </a:xfrm>
          <a:prstGeom prst="line">
            <a:avLst/>
          </a:prstGeom>
          <a:noFill/>
          <a:ln w="28575">
            <a:solidFill>
              <a:srgbClr val="000000"/>
            </a:solidFill>
            <a:round/>
            <a:headEnd/>
            <a:tailEnd/>
          </a:ln>
        </p:spPr>
        <p:txBody>
          <a:bodyPr>
            <a:prstTxWarp prst="textNoShape">
              <a:avLst/>
            </a:prstTxWarp>
          </a:bodyPr>
          <a:lstStyle/>
          <a:p>
            <a:endParaRPr lang="en-US" dirty="0"/>
          </a:p>
        </p:txBody>
      </p:sp>
      <p:sp>
        <p:nvSpPr>
          <p:cNvPr id="61458" name="Line 18"/>
          <p:cNvSpPr>
            <a:spLocks noChangeShapeType="1"/>
          </p:cNvSpPr>
          <p:nvPr/>
        </p:nvSpPr>
        <p:spPr bwMode="auto">
          <a:xfrm>
            <a:off x="1052513" y="3676650"/>
            <a:ext cx="66675" cy="1588"/>
          </a:xfrm>
          <a:prstGeom prst="line">
            <a:avLst/>
          </a:prstGeom>
          <a:noFill/>
          <a:ln w="28575">
            <a:solidFill>
              <a:srgbClr val="000000"/>
            </a:solidFill>
            <a:round/>
            <a:headEnd/>
            <a:tailEnd/>
          </a:ln>
        </p:spPr>
        <p:txBody>
          <a:bodyPr>
            <a:prstTxWarp prst="textNoShape">
              <a:avLst/>
            </a:prstTxWarp>
          </a:bodyPr>
          <a:lstStyle/>
          <a:p>
            <a:endParaRPr lang="en-US" dirty="0"/>
          </a:p>
        </p:txBody>
      </p:sp>
      <p:sp>
        <p:nvSpPr>
          <p:cNvPr id="61459" name="Line 19"/>
          <p:cNvSpPr>
            <a:spLocks noChangeShapeType="1"/>
          </p:cNvSpPr>
          <p:nvPr/>
        </p:nvSpPr>
        <p:spPr bwMode="auto">
          <a:xfrm>
            <a:off x="1052513" y="1603375"/>
            <a:ext cx="66675" cy="1588"/>
          </a:xfrm>
          <a:prstGeom prst="line">
            <a:avLst/>
          </a:prstGeom>
          <a:noFill/>
          <a:ln w="28575">
            <a:solidFill>
              <a:srgbClr val="000000"/>
            </a:solidFill>
            <a:round/>
            <a:headEnd/>
            <a:tailEnd/>
          </a:ln>
        </p:spPr>
        <p:txBody>
          <a:bodyPr>
            <a:prstTxWarp prst="textNoShape">
              <a:avLst/>
            </a:prstTxWarp>
          </a:bodyPr>
          <a:lstStyle/>
          <a:p>
            <a:endParaRPr lang="en-US" dirty="0"/>
          </a:p>
        </p:txBody>
      </p:sp>
      <p:sp>
        <p:nvSpPr>
          <p:cNvPr id="61460" name="Line 20"/>
          <p:cNvSpPr>
            <a:spLocks noChangeShapeType="1"/>
          </p:cNvSpPr>
          <p:nvPr/>
        </p:nvSpPr>
        <p:spPr bwMode="auto">
          <a:xfrm>
            <a:off x="1119188" y="5740400"/>
            <a:ext cx="7362825" cy="1588"/>
          </a:xfrm>
          <a:prstGeom prst="line">
            <a:avLst/>
          </a:prstGeom>
          <a:noFill/>
          <a:ln w="38100">
            <a:solidFill>
              <a:srgbClr val="000000"/>
            </a:solidFill>
            <a:round/>
            <a:headEnd/>
            <a:tailEnd type="triangle" w="med" len="med"/>
          </a:ln>
        </p:spPr>
        <p:txBody>
          <a:bodyPr>
            <a:prstTxWarp prst="textNoShape">
              <a:avLst/>
            </a:prstTxWarp>
          </a:bodyPr>
          <a:lstStyle/>
          <a:p>
            <a:endParaRPr lang="en-US" dirty="0"/>
          </a:p>
        </p:txBody>
      </p:sp>
      <p:sp>
        <p:nvSpPr>
          <p:cNvPr id="61461" name="Line 21"/>
          <p:cNvSpPr>
            <a:spLocks noChangeShapeType="1"/>
          </p:cNvSpPr>
          <p:nvPr/>
        </p:nvSpPr>
        <p:spPr bwMode="auto">
          <a:xfrm flipV="1">
            <a:off x="1119188" y="5740400"/>
            <a:ext cx="1587" cy="66675"/>
          </a:xfrm>
          <a:prstGeom prst="line">
            <a:avLst/>
          </a:prstGeom>
          <a:noFill/>
          <a:ln w="28575">
            <a:solidFill>
              <a:srgbClr val="000000"/>
            </a:solidFill>
            <a:round/>
            <a:headEnd/>
            <a:tailEnd/>
          </a:ln>
        </p:spPr>
        <p:txBody>
          <a:bodyPr>
            <a:prstTxWarp prst="textNoShape">
              <a:avLst/>
            </a:prstTxWarp>
          </a:bodyPr>
          <a:lstStyle/>
          <a:p>
            <a:endParaRPr lang="en-US" dirty="0"/>
          </a:p>
        </p:txBody>
      </p:sp>
      <p:sp>
        <p:nvSpPr>
          <p:cNvPr id="61462" name="Line 22"/>
          <p:cNvSpPr>
            <a:spLocks noChangeShapeType="1"/>
          </p:cNvSpPr>
          <p:nvPr/>
        </p:nvSpPr>
        <p:spPr bwMode="auto">
          <a:xfrm flipV="1">
            <a:off x="3421063" y="5740400"/>
            <a:ext cx="1587" cy="66675"/>
          </a:xfrm>
          <a:prstGeom prst="line">
            <a:avLst/>
          </a:prstGeom>
          <a:noFill/>
          <a:ln w="28575">
            <a:solidFill>
              <a:srgbClr val="000000"/>
            </a:solidFill>
            <a:round/>
            <a:headEnd/>
            <a:tailEnd/>
          </a:ln>
        </p:spPr>
        <p:txBody>
          <a:bodyPr>
            <a:prstTxWarp prst="textNoShape">
              <a:avLst/>
            </a:prstTxWarp>
          </a:bodyPr>
          <a:lstStyle/>
          <a:p>
            <a:endParaRPr lang="en-US" dirty="0"/>
          </a:p>
        </p:txBody>
      </p:sp>
      <p:sp>
        <p:nvSpPr>
          <p:cNvPr id="61463" name="Line 23"/>
          <p:cNvSpPr>
            <a:spLocks noChangeShapeType="1"/>
          </p:cNvSpPr>
          <p:nvPr/>
        </p:nvSpPr>
        <p:spPr bwMode="auto">
          <a:xfrm flipV="1">
            <a:off x="5722938" y="5740400"/>
            <a:ext cx="1587" cy="66675"/>
          </a:xfrm>
          <a:prstGeom prst="line">
            <a:avLst/>
          </a:prstGeom>
          <a:noFill/>
          <a:ln w="28575">
            <a:solidFill>
              <a:srgbClr val="000000"/>
            </a:solidFill>
            <a:round/>
            <a:headEnd/>
            <a:tailEnd/>
          </a:ln>
        </p:spPr>
        <p:txBody>
          <a:bodyPr>
            <a:prstTxWarp prst="textNoShape">
              <a:avLst/>
            </a:prstTxWarp>
          </a:bodyPr>
          <a:lstStyle/>
          <a:p>
            <a:endParaRPr lang="en-US" dirty="0"/>
          </a:p>
        </p:txBody>
      </p:sp>
      <p:sp>
        <p:nvSpPr>
          <p:cNvPr id="61464" name="Line 24"/>
          <p:cNvSpPr>
            <a:spLocks noChangeShapeType="1"/>
          </p:cNvSpPr>
          <p:nvPr/>
        </p:nvSpPr>
        <p:spPr bwMode="auto">
          <a:xfrm flipV="1">
            <a:off x="8016875" y="5740400"/>
            <a:ext cx="1588" cy="66675"/>
          </a:xfrm>
          <a:prstGeom prst="line">
            <a:avLst/>
          </a:prstGeom>
          <a:noFill/>
          <a:ln w="28575">
            <a:solidFill>
              <a:srgbClr val="000000"/>
            </a:solidFill>
            <a:round/>
            <a:headEnd/>
            <a:tailEnd/>
          </a:ln>
        </p:spPr>
        <p:txBody>
          <a:bodyPr>
            <a:prstTxWarp prst="textNoShape">
              <a:avLst/>
            </a:prstTxWarp>
          </a:bodyPr>
          <a:lstStyle/>
          <a:p>
            <a:endParaRPr lang="en-US" dirty="0"/>
          </a:p>
        </p:txBody>
      </p:sp>
      <p:sp>
        <p:nvSpPr>
          <p:cNvPr id="61465" name="Freeform 25"/>
          <p:cNvSpPr>
            <a:spLocks/>
          </p:cNvSpPr>
          <p:nvPr/>
        </p:nvSpPr>
        <p:spPr bwMode="auto">
          <a:xfrm>
            <a:off x="1119188" y="5283200"/>
            <a:ext cx="47625" cy="38100"/>
          </a:xfrm>
          <a:custGeom>
            <a:avLst/>
            <a:gdLst>
              <a:gd name="T0" fmla="*/ 0 w 30"/>
              <a:gd name="T1" fmla="*/ 38100 h 24"/>
              <a:gd name="T2" fmla="*/ 19050 w 30"/>
              <a:gd name="T3" fmla="*/ 19050 h 24"/>
              <a:gd name="T4" fmla="*/ 47625 w 30"/>
              <a:gd name="T5" fmla="*/ 0 h 24"/>
              <a:gd name="T6" fmla="*/ 0 60000 65536"/>
              <a:gd name="T7" fmla="*/ 0 60000 65536"/>
              <a:gd name="T8" fmla="*/ 0 60000 65536"/>
              <a:gd name="T9" fmla="*/ 0 w 30"/>
              <a:gd name="T10" fmla="*/ 0 h 24"/>
              <a:gd name="T11" fmla="*/ 30 w 30"/>
              <a:gd name="T12" fmla="*/ 24 h 24"/>
            </a:gdLst>
            <a:ahLst/>
            <a:cxnLst>
              <a:cxn ang="T6">
                <a:pos x="T0" y="T1"/>
              </a:cxn>
              <a:cxn ang="T7">
                <a:pos x="T2" y="T3"/>
              </a:cxn>
              <a:cxn ang="T8">
                <a:pos x="T4" y="T5"/>
              </a:cxn>
            </a:cxnLst>
            <a:rect l="T9" t="T10" r="T11" b="T12"/>
            <a:pathLst>
              <a:path w="30" h="24">
                <a:moveTo>
                  <a:pt x="0" y="24"/>
                </a:moveTo>
                <a:lnTo>
                  <a:pt x="12" y="12"/>
                </a:lnTo>
                <a:lnTo>
                  <a:pt x="30" y="0"/>
                </a:lnTo>
              </a:path>
            </a:pathLst>
          </a:custGeom>
          <a:noFill/>
          <a:ln w="28575">
            <a:solidFill>
              <a:srgbClr val="FF9966"/>
            </a:solidFill>
            <a:round/>
            <a:headEnd/>
            <a:tailEnd/>
          </a:ln>
        </p:spPr>
        <p:txBody>
          <a:bodyPr>
            <a:prstTxWarp prst="textNoShape">
              <a:avLst/>
            </a:prstTxWarp>
          </a:bodyPr>
          <a:lstStyle/>
          <a:p>
            <a:endParaRPr lang="en-US" dirty="0"/>
          </a:p>
        </p:txBody>
      </p:sp>
      <p:sp>
        <p:nvSpPr>
          <p:cNvPr id="61466" name="Freeform 26"/>
          <p:cNvSpPr>
            <a:spLocks/>
          </p:cNvSpPr>
          <p:nvPr/>
        </p:nvSpPr>
        <p:spPr bwMode="auto">
          <a:xfrm>
            <a:off x="1166813" y="5273675"/>
            <a:ext cx="47625" cy="9525"/>
          </a:xfrm>
          <a:custGeom>
            <a:avLst/>
            <a:gdLst>
              <a:gd name="T0" fmla="*/ 0 w 30"/>
              <a:gd name="T1" fmla="*/ 9525 h 6"/>
              <a:gd name="T2" fmla="*/ 19050 w 30"/>
              <a:gd name="T3" fmla="*/ 0 h 6"/>
              <a:gd name="T4" fmla="*/ 47625 w 30"/>
              <a:gd name="T5" fmla="*/ 0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6"/>
                </a:moveTo>
                <a:lnTo>
                  <a:pt x="12" y="0"/>
                </a:lnTo>
                <a:lnTo>
                  <a:pt x="30" y="0"/>
                </a:lnTo>
              </a:path>
            </a:pathLst>
          </a:custGeom>
          <a:noFill/>
          <a:ln w="28575">
            <a:solidFill>
              <a:srgbClr val="FF9966"/>
            </a:solidFill>
            <a:round/>
            <a:headEnd/>
            <a:tailEnd/>
          </a:ln>
        </p:spPr>
        <p:txBody>
          <a:bodyPr>
            <a:prstTxWarp prst="textNoShape">
              <a:avLst/>
            </a:prstTxWarp>
          </a:bodyPr>
          <a:lstStyle/>
          <a:p>
            <a:endParaRPr lang="en-US" dirty="0"/>
          </a:p>
        </p:txBody>
      </p:sp>
      <p:sp>
        <p:nvSpPr>
          <p:cNvPr id="61467" name="Line 27"/>
          <p:cNvSpPr>
            <a:spLocks noChangeShapeType="1"/>
          </p:cNvSpPr>
          <p:nvPr/>
        </p:nvSpPr>
        <p:spPr bwMode="auto">
          <a:xfrm flipV="1">
            <a:off x="1214438" y="5264150"/>
            <a:ext cx="47625" cy="9525"/>
          </a:xfrm>
          <a:prstGeom prst="line">
            <a:avLst/>
          </a:prstGeom>
          <a:noFill/>
          <a:ln w="28575">
            <a:solidFill>
              <a:srgbClr val="FF9966"/>
            </a:solidFill>
            <a:round/>
            <a:headEnd/>
            <a:tailEnd/>
          </a:ln>
        </p:spPr>
        <p:txBody>
          <a:bodyPr>
            <a:prstTxWarp prst="textNoShape">
              <a:avLst/>
            </a:prstTxWarp>
          </a:bodyPr>
          <a:lstStyle/>
          <a:p>
            <a:endParaRPr lang="en-US" dirty="0"/>
          </a:p>
        </p:txBody>
      </p:sp>
      <p:sp>
        <p:nvSpPr>
          <p:cNvPr id="61468" name="Freeform 28"/>
          <p:cNvSpPr>
            <a:spLocks/>
          </p:cNvSpPr>
          <p:nvPr/>
        </p:nvSpPr>
        <p:spPr bwMode="auto">
          <a:xfrm>
            <a:off x="1262063" y="5254625"/>
            <a:ext cx="38100" cy="9525"/>
          </a:xfrm>
          <a:custGeom>
            <a:avLst/>
            <a:gdLst>
              <a:gd name="T0" fmla="*/ 0 w 24"/>
              <a:gd name="T1" fmla="*/ 9525 h 6"/>
              <a:gd name="T2" fmla="*/ 19050 w 24"/>
              <a:gd name="T3" fmla="*/ 9525 h 6"/>
              <a:gd name="T4" fmla="*/ 38100 w 24"/>
              <a:gd name="T5" fmla="*/ 0 h 6"/>
              <a:gd name="T6" fmla="*/ 0 60000 65536"/>
              <a:gd name="T7" fmla="*/ 0 60000 65536"/>
              <a:gd name="T8" fmla="*/ 0 60000 65536"/>
              <a:gd name="T9" fmla="*/ 0 w 24"/>
              <a:gd name="T10" fmla="*/ 0 h 6"/>
              <a:gd name="T11" fmla="*/ 24 w 24"/>
              <a:gd name="T12" fmla="*/ 6 h 6"/>
            </a:gdLst>
            <a:ahLst/>
            <a:cxnLst>
              <a:cxn ang="T6">
                <a:pos x="T0" y="T1"/>
              </a:cxn>
              <a:cxn ang="T7">
                <a:pos x="T2" y="T3"/>
              </a:cxn>
              <a:cxn ang="T8">
                <a:pos x="T4" y="T5"/>
              </a:cxn>
            </a:cxnLst>
            <a:rect l="T9" t="T10" r="T11" b="T12"/>
            <a:pathLst>
              <a:path w="24" h="6">
                <a:moveTo>
                  <a:pt x="0" y="6"/>
                </a:moveTo>
                <a:lnTo>
                  <a:pt x="12" y="6"/>
                </a:lnTo>
                <a:lnTo>
                  <a:pt x="24" y="0"/>
                </a:lnTo>
              </a:path>
            </a:pathLst>
          </a:custGeom>
          <a:noFill/>
          <a:ln w="28575">
            <a:solidFill>
              <a:srgbClr val="FF9966"/>
            </a:solidFill>
            <a:round/>
            <a:headEnd/>
            <a:tailEnd/>
          </a:ln>
        </p:spPr>
        <p:txBody>
          <a:bodyPr>
            <a:prstTxWarp prst="textNoShape">
              <a:avLst/>
            </a:prstTxWarp>
          </a:bodyPr>
          <a:lstStyle/>
          <a:p>
            <a:endParaRPr lang="en-US" dirty="0"/>
          </a:p>
        </p:txBody>
      </p:sp>
      <p:sp>
        <p:nvSpPr>
          <p:cNvPr id="61469" name="Freeform 29"/>
          <p:cNvSpPr>
            <a:spLocks/>
          </p:cNvSpPr>
          <p:nvPr/>
        </p:nvSpPr>
        <p:spPr bwMode="auto">
          <a:xfrm>
            <a:off x="1300163" y="5207000"/>
            <a:ext cx="46037" cy="47625"/>
          </a:xfrm>
          <a:custGeom>
            <a:avLst/>
            <a:gdLst>
              <a:gd name="T0" fmla="*/ 0 w 29"/>
              <a:gd name="T1" fmla="*/ 47625 h 30"/>
              <a:gd name="T2" fmla="*/ 19050 w 29"/>
              <a:gd name="T3" fmla="*/ 28575 h 30"/>
              <a:gd name="T4" fmla="*/ 46037 w 29"/>
              <a:gd name="T5" fmla="*/ 0 h 30"/>
              <a:gd name="T6" fmla="*/ 0 60000 65536"/>
              <a:gd name="T7" fmla="*/ 0 60000 65536"/>
              <a:gd name="T8" fmla="*/ 0 60000 65536"/>
              <a:gd name="T9" fmla="*/ 0 w 29"/>
              <a:gd name="T10" fmla="*/ 0 h 30"/>
              <a:gd name="T11" fmla="*/ 29 w 29"/>
              <a:gd name="T12" fmla="*/ 30 h 30"/>
            </a:gdLst>
            <a:ahLst/>
            <a:cxnLst>
              <a:cxn ang="T6">
                <a:pos x="T0" y="T1"/>
              </a:cxn>
              <a:cxn ang="T7">
                <a:pos x="T2" y="T3"/>
              </a:cxn>
              <a:cxn ang="T8">
                <a:pos x="T4" y="T5"/>
              </a:cxn>
            </a:cxnLst>
            <a:rect l="T9" t="T10" r="T11" b="T12"/>
            <a:pathLst>
              <a:path w="29" h="30">
                <a:moveTo>
                  <a:pt x="0" y="30"/>
                </a:moveTo>
                <a:lnTo>
                  <a:pt x="12" y="18"/>
                </a:lnTo>
                <a:lnTo>
                  <a:pt x="29" y="0"/>
                </a:lnTo>
              </a:path>
            </a:pathLst>
          </a:custGeom>
          <a:noFill/>
          <a:ln w="28575">
            <a:solidFill>
              <a:srgbClr val="FF9966"/>
            </a:solidFill>
            <a:round/>
            <a:headEnd/>
            <a:tailEnd/>
          </a:ln>
        </p:spPr>
        <p:txBody>
          <a:bodyPr>
            <a:prstTxWarp prst="textNoShape">
              <a:avLst/>
            </a:prstTxWarp>
          </a:bodyPr>
          <a:lstStyle/>
          <a:p>
            <a:endParaRPr lang="en-US" dirty="0"/>
          </a:p>
        </p:txBody>
      </p:sp>
      <p:sp>
        <p:nvSpPr>
          <p:cNvPr id="61470" name="Freeform 30"/>
          <p:cNvSpPr>
            <a:spLocks/>
          </p:cNvSpPr>
          <p:nvPr/>
        </p:nvSpPr>
        <p:spPr bwMode="auto">
          <a:xfrm>
            <a:off x="1346200" y="5178425"/>
            <a:ext cx="47625" cy="28575"/>
          </a:xfrm>
          <a:custGeom>
            <a:avLst/>
            <a:gdLst>
              <a:gd name="T0" fmla="*/ 0 w 30"/>
              <a:gd name="T1" fmla="*/ 28575 h 18"/>
              <a:gd name="T2" fmla="*/ 19050 w 30"/>
              <a:gd name="T3" fmla="*/ 9525 h 18"/>
              <a:gd name="T4" fmla="*/ 47625 w 30"/>
              <a:gd name="T5" fmla="*/ 0 h 18"/>
              <a:gd name="T6" fmla="*/ 0 60000 65536"/>
              <a:gd name="T7" fmla="*/ 0 60000 65536"/>
              <a:gd name="T8" fmla="*/ 0 60000 65536"/>
              <a:gd name="T9" fmla="*/ 0 w 30"/>
              <a:gd name="T10" fmla="*/ 0 h 18"/>
              <a:gd name="T11" fmla="*/ 30 w 30"/>
              <a:gd name="T12" fmla="*/ 18 h 18"/>
            </a:gdLst>
            <a:ahLst/>
            <a:cxnLst>
              <a:cxn ang="T6">
                <a:pos x="T0" y="T1"/>
              </a:cxn>
              <a:cxn ang="T7">
                <a:pos x="T2" y="T3"/>
              </a:cxn>
              <a:cxn ang="T8">
                <a:pos x="T4" y="T5"/>
              </a:cxn>
            </a:cxnLst>
            <a:rect l="T9" t="T10" r="T11" b="T12"/>
            <a:pathLst>
              <a:path w="30" h="18">
                <a:moveTo>
                  <a:pt x="0" y="18"/>
                </a:moveTo>
                <a:lnTo>
                  <a:pt x="12" y="6"/>
                </a:lnTo>
                <a:lnTo>
                  <a:pt x="30" y="0"/>
                </a:lnTo>
              </a:path>
            </a:pathLst>
          </a:custGeom>
          <a:noFill/>
          <a:ln w="28575">
            <a:solidFill>
              <a:srgbClr val="FF9966"/>
            </a:solidFill>
            <a:round/>
            <a:headEnd/>
            <a:tailEnd/>
          </a:ln>
        </p:spPr>
        <p:txBody>
          <a:bodyPr>
            <a:prstTxWarp prst="textNoShape">
              <a:avLst/>
            </a:prstTxWarp>
          </a:bodyPr>
          <a:lstStyle/>
          <a:p>
            <a:endParaRPr lang="en-US" dirty="0"/>
          </a:p>
        </p:txBody>
      </p:sp>
      <p:sp>
        <p:nvSpPr>
          <p:cNvPr id="61471" name="Freeform 31"/>
          <p:cNvSpPr>
            <a:spLocks/>
          </p:cNvSpPr>
          <p:nvPr/>
        </p:nvSpPr>
        <p:spPr bwMode="auto">
          <a:xfrm>
            <a:off x="1393825" y="5149850"/>
            <a:ext cx="47625" cy="28575"/>
          </a:xfrm>
          <a:custGeom>
            <a:avLst/>
            <a:gdLst>
              <a:gd name="T0" fmla="*/ 0 w 30"/>
              <a:gd name="T1" fmla="*/ 28575 h 18"/>
              <a:gd name="T2" fmla="*/ 19050 w 30"/>
              <a:gd name="T3" fmla="*/ 9525 h 18"/>
              <a:gd name="T4" fmla="*/ 47625 w 30"/>
              <a:gd name="T5" fmla="*/ 0 h 18"/>
              <a:gd name="T6" fmla="*/ 0 60000 65536"/>
              <a:gd name="T7" fmla="*/ 0 60000 65536"/>
              <a:gd name="T8" fmla="*/ 0 60000 65536"/>
              <a:gd name="T9" fmla="*/ 0 w 30"/>
              <a:gd name="T10" fmla="*/ 0 h 18"/>
              <a:gd name="T11" fmla="*/ 30 w 30"/>
              <a:gd name="T12" fmla="*/ 18 h 18"/>
            </a:gdLst>
            <a:ahLst/>
            <a:cxnLst>
              <a:cxn ang="T6">
                <a:pos x="T0" y="T1"/>
              </a:cxn>
              <a:cxn ang="T7">
                <a:pos x="T2" y="T3"/>
              </a:cxn>
              <a:cxn ang="T8">
                <a:pos x="T4" y="T5"/>
              </a:cxn>
            </a:cxnLst>
            <a:rect l="T9" t="T10" r="T11" b="T12"/>
            <a:pathLst>
              <a:path w="30" h="18">
                <a:moveTo>
                  <a:pt x="0" y="18"/>
                </a:moveTo>
                <a:lnTo>
                  <a:pt x="12" y="6"/>
                </a:lnTo>
                <a:lnTo>
                  <a:pt x="30" y="0"/>
                </a:lnTo>
              </a:path>
            </a:pathLst>
          </a:custGeom>
          <a:noFill/>
          <a:ln w="28575">
            <a:solidFill>
              <a:srgbClr val="FF9966"/>
            </a:solidFill>
            <a:round/>
            <a:headEnd/>
            <a:tailEnd/>
          </a:ln>
        </p:spPr>
        <p:txBody>
          <a:bodyPr>
            <a:prstTxWarp prst="textNoShape">
              <a:avLst/>
            </a:prstTxWarp>
          </a:bodyPr>
          <a:lstStyle/>
          <a:p>
            <a:endParaRPr lang="en-US" dirty="0"/>
          </a:p>
        </p:txBody>
      </p:sp>
      <p:sp>
        <p:nvSpPr>
          <p:cNvPr id="61472" name="Freeform 32"/>
          <p:cNvSpPr>
            <a:spLocks/>
          </p:cNvSpPr>
          <p:nvPr/>
        </p:nvSpPr>
        <p:spPr bwMode="auto">
          <a:xfrm>
            <a:off x="1441450" y="5140325"/>
            <a:ext cx="47625" cy="9525"/>
          </a:xfrm>
          <a:custGeom>
            <a:avLst/>
            <a:gdLst>
              <a:gd name="T0" fmla="*/ 0 w 30"/>
              <a:gd name="T1" fmla="*/ 9525 h 6"/>
              <a:gd name="T2" fmla="*/ 19050 w 30"/>
              <a:gd name="T3" fmla="*/ 9525 h 6"/>
              <a:gd name="T4" fmla="*/ 47625 w 30"/>
              <a:gd name="T5" fmla="*/ 0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6"/>
                </a:moveTo>
                <a:lnTo>
                  <a:pt x="12" y="6"/>
                </a:lnTo>
                <a:lnTo>
                  <a:pt x="30" y="0"/>
                </a:lnTo>
              </a:path>
            </a:pathLst>
          </a:custGeom>
          <a:noFill/>
          <a:ln w="28575">
            <a:solidFill>
              <a:srgbClr val="FF6600"/>
            </a:solidFill>
            <a:round/>
            <a:headEnd/>
            <a:tailEnd/>
          </a:ln>
        </p:spPr>
        <p:txBody>
          <a:bodyPr>
            <a:prstTxWarp prst="textNoShape">
              <a:avLst/>
            </a:prstTxWarp>
          </a:bodyPr>
          <a:lstStyle/>
          <a:p>
            <a:endParaRPr lang="en-US" dirty="0"/>
          </a:p>
        </p:txBody>
      </p:sp>
      <p:sp>
        <p:nvSpPr>
          <p:cNvPr id="61473" name="Freeform 33"/>
          <p:cNvSpPr>
            <a:spLocks/>
          </p:cNvSpPr>
          <p:nvPr/>
        </p:nvSpPr>
        <p:spPr bwMode="auto">
          <a:xfrm>
            <a:off x="1489075" y="5103813"/>
            <a:ext cx="47625" cy="36512"/>
          </a:xfrm>
          <a:custGeom>
            <a:avLst/>
            <a:gdLst>
              <a:gd name="T0" fmla="*/ 0 w 30"/>
              <a:gd name="T1" fmla="*/ 36512 h 23"/>
              <a:gd name="T2" fmla="*/ 28575 w 30"/>
              <a:gd name="T3" fmla="*/ 17462 h 23"/>
              <a:gd name="T4" fmla="*/ 47625 w 30"/>
              <a:gd name="T5" fmla="*/ 0 h 23"/>
              <a:gd name="T6" fmla="*/ 0 60000 65536"/>
              <a:gd name="T7" fmla="*/ 0 60000 65536"/>
              <a:gd name="T8" fmla="*/ 0 60000 65536"/>
              <a:gd name="T9" fmla="*/ 0 w 30"/>
              <a:gd name="T10" fmla="*/ 0 h 23"/>
              <a:gd name="T11" fmla="*/ 30 w 30"/>
              <a:gd name="T12" fmla="*/ 23 h 23"/>
            </a:gdLst>
            <a:ahLst/>
            <a:cxnLst>
              <a:cxn ang="T6">
                <a:pos x="T0" y="T1"/>
              </a:cxn>
              <a:cxn ang="T7">
                <a:pos x="T2" y="T3"/>
              </a:cxn>
              <a:cxn ang="T8">
                <a:pos x="T4" y="T5"/>
              </a:cxn>
            </a:cxnLst>
            <a:rect l="T9" t="T10" r="T11" b="T12"/>
            <a:pathLst>
              <a:path w="30" h="23">
                <a:moveTo>
                  <a:pt x="0" y="23"/>
                </a:moveTo>
                <a:lnTo>
                  <a:pt x="18" y="11"/>
                </a:lnTo>
                <a:lnTo>
                  <a:pt x="30" y="0"/>
                </a:lnTo>
              </a:path>
            </a:pathLst>
          </a:custGeom>
          <a:noFill/>
          <a:ln w="28575">
            <a:solidFill>
              <a:srgbClr val="FF6600"/>
            </a:solidFill>
            <a:round/>
            <a:headEnd/>
            <a:tailEnd/>
          </a:ln>
        </p:spPr>
        <p:txBody>
          <a:bodyPr>
            <a:prstTxWarp prst="textNoShape">
              <a:avLst/>
            </a:prstTxWarp>
          </a:bodyPr>
          <a:lstStyle/>
          <a:p>
            <a:endParaRPr lang="en-US" dirty="0"/>
          </a:p>
        </p:txBody>
      </p:sp>
      <p:sp>
        <p:nvSpPr>
          <p:cNvPr id="61474" name="Freeform 34"/>
          <p:cNvSpPr>
            <a:spLocks/>
          </p:cNvSpPr>
          <p:nvPr/>
        </p:nvSpPr>
        <p:spPr bwMode="auto">
          <a:xfrm>
            <a:off x="1536700" y="5075238"/>
            <a:ext cx="38100" cy="28575"/>
          </a:xfrm>
          <a:custGeom>
            <a:avLst/>
            <a:gdLst>
              <a:gd name="T0" fmla="*/ 0 w 24"/>
              <a:gd name="T1" fmla="*/ 28575 h 18"/>
              <a:gd name="T2" fmla="*/ 19050 w 24"/>
              <a:gd name="T3" fmla="*/ 9525 h 18"/>
              <a:gd name="T4" fmla="*/ 38100 w 24"/>
              <a:gd name="T5" fmla="*/ 0 h 18"/>
              <a:gd name="T6" fmla="*/ 0 60000 65536"/>
              <a:gd name="T7" fmla="*/ 0 60000 65536"/>
              <a:gd name="T8" fmla="*/ 0 60000 65536"/>
              <a:gd name="T9" fmla="*/ 0 w 24"/>
              <a:gd name="T10" fmla="*/ 0 h 18"/>
              <a:gd name="T11" fmla="*/ 24 w 24"/>
              <a:gd name="T12" fmla="*/ 18 h 18"/>
            </a:gdLst>
            <a:ahLst/>
            <a:cxnLst>
              <a:cxn ang="T6">
                <a:pos x="T0" y="T1"/>
              </a:cxn>
              <a:cxn ang="T7">
                <a:pos x="T2" y="T3"/>
              </a:cxn>
              <a:cxn ang="T8">
                <a:pos x="T4" y="T5"/>
              </a:cxn>
            </a:cxnLst>
            <a:rect l="T9" t="T10" r="T11" b="T12"/>
            <a:pathLst>
              <a:path w="24" h="18">
                <a:moveTo>
                  <a:pt x="0" y="18"/>
                </a:moveTo>
                <a:lnTo>
                  <a:pt x="12" y="6"/>
                </a:lnTo>
                <a:lnTo>
                  <a:pt x="24" y="0"/>
                </a:lnTo>
              </a:path>
            </a:pathLst>
          </a:custGeom>
          <a:noFill/>
          <a:ln w="28575">
            <a:solidFill>
              <a:srgbClr val="FF6600"/>
            </a:solidFill>
            <a:round/>
            <a:headEnd/>
            <a:tailEnd/>
          </a:ln>
        </p:spPr>
        <p:txBody>
          <a:bodyPr>
            <a:prstTxWarp prst="textNoShape">
              <a:avLst/>
            </a:prstTxWarp>
          </a:bodyPr>
          <a:lstStyle/>
          <a:p>
            <a:endParaRPr lang="en-US" dirty="0"/>
          </a:p>
        </p:txBody>
      </p:sp>
      <p:sp>
        <p:nvSpPr>
          <p:cNvPr id="61475" name="Freeform 35"/>
          <p:cNvSpPr>
            <a:spLocks/>
          </p:cNvSpPr>
          <p:nvPr/>
        </p:nvSpPr>
        <p:spPr bwMode="auto">
          <a:xfrm>
            <a:off x="1574800" y="5065713"/>
            <a:ext cx="47625" cy="9525"/>
          </a:xfrm>
          <a:custGeom>
            <a:avLst/>
            <a:gdLst>
              <a:gd name="T0" fmla="*/ 0 w 30"/>
              <a:gd name="T1" fmla="*/ 9525 h 6"/>
              <a:gd name="T2" fmla="*/ 19050 w 30"/>
              <a:gd name="T3" fmla="*/ 0 h 6"/>
              <a:gd name="T4" fmla="*/ 47625 w 30"/>
              <a:gd name="T5" fmla="*/ 0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6"/>
                </a:moveTo>
                <a:lnTo>
                  <a:pt x="12" y="0"/>
                </a:lnTo>
                <a:lnTo>
                  <a:pt x="30" y="0"/>
                </a:lnTo>
              </a:path>
            </a:pathLst>
          </a:custGeom>
          <a:noFill/>
          <a:ln w="28575">
            <a:solidFill>
              <a:srgbClr val="FF6600"/>
            </a:solidFill>
            <a:round/>
            <a:headEnd/>
            <a:tailEnd/>
          </a:ln>
        </p:spPr>
        <p:txBody>
          <a:bodyPr>
            <a:prstTxWarp prst="textNoShape">
              <a:avLst/>
            </a:prstTxWarp>
          </a:bodyPr>
          <a:lstStyle/>
          <a:p>
            <a:endParaRPr lang="en-US" dirty="0"/>
          </a:p>
        </p:txBody>
      </p:sp>
      <p:sp>
        <p:nvSpPr>
          <p:cNvPr id="61476" name="Line 36"/>
          <p:cNvSpPr>
            <a:spLocks noChangeShapeType="1"/>
          </p:cNvSpPr>
          <p:nvPr/>
        </p:nvSpPr>
        <p:spPr bwMode="auto">
          <a:xfrm flipV="1">
            <a:off x="1622425" y="5046663"/>
            <a:ext cx="47625" cy="19050"/>
          </a:xfrm>
          <a:prstGeom prst="line">
            <a:avLst/>
          </a:prstGeom>
          <a:noFill/>
          <a:ln w="28575">
            <a:solidFill>
              <a:srgbClr val="FF6600"/>
            </a:solidFill>
            <a:round/>
            <a:headEnd/>
            <a:tailEnd/>
          </a:ln>
        </p:spPr>
        <p:txBody>
          <a:bodyPr>
            <a:prstTxWarp prst="textNoShape">
              <a:avLst/>
            </a:prstTxWarp>
          </a:bodyPr>
          <a:lstStyle/>
          <a:p>
            <a:endParaRPr lang="en-US" dirty="0"/>
          </a:p>
        </p:txBody>
      </p:sp>
      <p:sp>
        <p:nvSpPr>
          <p:cNvPr id="61477" name="Line 37"/>
          <p:cNvSpPr>
            <a:spLocks noChangeShapeType="1"/>
          </p:cNvSpPr>
          <p:nvPr/>
        </p:nvSpPr>
        <p:spPr bwMode="auto">
          <a:xfrm flipV="1">
            <a:off x="1670050" y="5008563"/>
            <a:ext cx="47625" cy="38100"/>
          </a:xfrm>
          <a:prstGeom prst="line">
            <a:avLst/>
          </a:prstGeom>
          <a:noFill/>
          <a:ln w="28575">
            <a:solidFill>
              <a:srgbClr val="FF6600"/>
            </a:solidFill>
            <a:round/>
            <a:headEnd/>
            <a:tailEnd/>
          </a:ln>
        </p:spPr>
        <p:txBody>
          <a:bodyPr>
            <a:prstTxWarp prst="textNoShape">
              <a:avLst/>
            </a:prstTxWarp>
          </a:bodyPr>
          <a:lstStyle/>
          <a:p>
            <a:endParaRPr lang="en-US" dirty="0"/>
          </a:p>
        </p:txBody>
      </p:sp>
      <p:sp>
        <p:nvSpPr>
          <p:cNvPr id="61478" name="Line 38"/>
          <p:cNvSpPr>
            <a:spLocks noChangeShapeType="1"/>
          </p:cNvSpPr>
          <p:nvPr/>
        </p:nvSpPr>
        <p:spPr bwMode="auto">
          <a:xfrm flipV="1">
            <a:off x="1717675" y="4960938"/>
            <a:ext cx="47625" cy="47625"/>
          </a:xfrm>
          <a:prstGeom prst="line">
            <a:avLst/>
          </a:prstGeom>
          <a:noFill/>
          <a:ln w="28575">
            <a:solidFill>
              <a:srgbClr val="FF6600"/>
            </a:solidFill>
            <a:round/>
            <a:headEnd/>
            <a:tailEnd/>
          </a:ln>
        </p:spPr>
        <p:txBody>
          <a:bodyPr>
            <a:prstTxWarp prst="textNoShape">
              <a:avLst/>
            </a:prstTxWarp>
          </a:bodyPr>
          <a:lstStyle/>
          <a:p>
            <a:endParaRPr lang="en-US" dirty="0"/>
          </a:p>
        </p:txBody>
      </p:sp>
      <p:sp>
        <p:nvSpPr>
          <p:cNvPr id="61479" name="Line 39"/>
          <p:cNvSpPr>
            <a:spLocks noChangeShapeType="1"/>
          </p:cNvSpPr>
          <p:nvPr/>
        </p:nvSpPr>
        <p:spPr bwMode="auto">
          <a:xfrm flipV="1">
            <a:off x="1765300" y="4922838"/>
            <a:ext cx="47625" cy="38100"/>
          </a:xfrm>
          <a:prstGeom prst="line">
            <a:avLst/>
          </a:prstGeom>
          <a:noFill/>
          <a:ln w="28575">
            <a:solidFill>
              <a:srgbClr val="FF6600"/>
            </a:solidFill>
            <a:round/>
            <a:headEnd/>
            <a:tailEnd/>
          </a:ln>
        </p:spPr>
        <p:txBody>
          <a:bodyPr>
            <a:prstTxWarp prst="textNoShape">
              <a:avLst/>
            </a:prstTxWarp>
          </a:bodyPr>
          <a:lstStyle/>
          <a:p>
            <a:endParaRPr lang="en-US" dirty="0"/>
          </a:p>
        </p:txBody>
      </p:sp>
      <p:sp>
        <p:nvSpPr>
          <p:cNvPr id="61480" name="Line 40"/>
          <p:cNvSpPr>
            <a:spLocks noChangeShapeType="1"/>
          </p:cNvSpPr>
          <p:nvPr/>
        </p:nvSpPr>
        <p:spPr bwMode="auto">
          <a:xfrm flipV="1">
            <a:off x="1812925" y="4884738"/>
            <a:ext cx="38100" cy="38100"/>
          </a:xfrm>
          <a:prstGeom prst="line">
            <a:avLst/>
          </a:prstGeom>
          <a:noFill/>
          <a:ln w="28575">
            <a:solidFill>
              <a:srgbClr val="FF6600"/>
            </a:solidFill>
            <a:round/>
            <a:headEnd/>
            <a:tailEnd/>
          </a:ln>
        </p:spPr>
        <p:txBody>
          <a:bodyPr>
            <a:prstTxWarp prst="textNoShape">
              <a:avLst/>
            </a:prstTxWarp>
          </a:bodyPr>
          <a:lstStyle/>
          <a:p>
            <a:endParaRPr lang="en-US" dirty="0"/>
          </a:p>
        </p:txBody>
      </p:sp>
      <p:sp>
        <p:nvSpPr>
          <p:cNvPr id="61481" name="Freeform 41"/>
          <p:cNvSpPr>
            <a:spLocks/>
          </p:cNvSpPr>
          <p:nvPr/>
        </p:nvSpPr>
        <p:spPr bwMode="auto">
          <a:xfrm>
            <a:off x="1851025" y="4856163"/>
            <a:ext cx="47625" cy="28575"/>
          </a:xfrm>
          <a:custGeom>
            <a:avLst/>
            <a:gdLst>
              <a:gd name="T0" fmla="*/ 0 w 30"/>
              <a:gd name="T1" fmla="*/ 28575 h 18"/>
              <a:gd name="T2" fmla="*/ 19050 w 30"/>
              <a:gd name="T3" fmla="*/ 19050 h 18"/>
              <a:gd name="T4" fmla="*/ 47625 w 30"/>
              <a:gd name="T5" fmla="*/ 0 h 18"/>
              <a:gd name="T6" fmla="*/ 0 60000 65536"/>
              <a:gd name="T7" fmla="*/ 0 60000 65536"/>
              <a:gd name="T8" fmla="*/ 0 60000 65536"/>
              <a:gd name="T9" fmla="*/ 0 w 30"/>
              <a:gd name="T10" fmla="*/ 0 h 18"/>
              <a:gd name="T11" fmla="*/ 30 w 30"/>
              <a:gd name="T12" fmla="*/ 18 h 18"/>
            </a:gdLst>
            <a:ahLst/>
            <a:cxnLst>
              <a:cxn ang="T6">
                <a:pos x="T0" y="T1"/>
              </a:cxn>
              <a:cxn ang="T7">
                <a:pos x="T2" y="T3"/>
              </a:cxn>
              <a:cxn ang="T8">
                <a:pos x="T4" y="T5"/>
              </a:cxn>
            </a:cxnLst>
            <a:rect l="T9" t="T10" r="T11" b="T12"/>
            <a:pathLst>
              <a:path w="30" h="18">
                <a:moveTo>
                  <a:pt x="0" y="18"/>
                </a:moveTo>
                <a:lnTo>
                  <a:pt x="12" y="12"/>
                </a:lnTo>
                <a:lnTo>
                  <a:pt x="30" y="0"/>
                </a:lnTo>
              </a:path>
            </a:pathLst>
          </a:custGeom>
          <a:noFill/>
          <a:ln w="28575">
            <a:solidFill>
              <a:srgbClr val="FF6600"/>
            </a:solidFill>
            <a:round/>
            <a:headEnd/>
            <a:tailEnd/>
          </a:ln>
        </p:spPr>
        <p:txBody>
          <a:bodyPr>
            <a:prstTxWarp prst="textNoShape">
              <a:avLst/>
            </a:prstTxWarp>
          </a:bodyPr>
          <a:lstStyle/>
          <a:p>
            <a:endParaRPr lang="en-US" dirty="0"/>
          </a:p>
        </p:txBody>
      </p:sp>
      <p:sp>
        <p:nvSpPr>
          <p:cNvPr id="61482" name="Freeform 42"/>
          <p:cNvSpPr>
            <a:spLocks/>
          </p:cNvSpPr>
          <p:nvPr/>
        </p:nvSpPr>
        <p:spPr bwMode="auto">
          <a:xfrm>
            <a:off x="1898650" y="4808538"/>
            <a:ext cx="47625" cy="47625"/>
          </a:xfrm>
          <a:custGeom>
            <a:avLst/>
            <a:gdLst>
              <a:gd name="T0" fmla="*/ 0 w 30"/>
              <a:gd name="T1" fmla="*/ 47625 h 30"/>
              <a:gd name="T2" fmla="*/ 19050 w 30"/>
              <a:gd name="T3" fmla="*/ 28575 h 30"/>
              <a:gd name="T4" fmla="*/ 47625 w 30"/>
              <a:gd name="T5" fmla="*/ 0 h 30"/>
              <a:gd name="T6" fmla="*/ 0 60000 65536"/>
              <a:gd name="T7" fmla="*/ 0 60000 65536"/>
              <a:gd name="T8" fmla="*/ 0 60000 65536"/>
              <a:gd name="T9" fmla="*/ 0 w 30"/>
              <a:gd name="T10" fmla="*/ 0 h 30"/>
              <a:gd name="T11" fmla="*/ 30 w 30"/>
              <a:gd name="T12" fmla="*/ 30 h 30"/>
            </a:gdLst>
            <a:ahLst/>
            <a:cxnLst>
              <a:cxn ang="T6">
                <a:pos x="T0" y="T1"/>
              </a:cxn>
              <a:cxn ang="T7">
                <a:pos x="T2" y="T3"/>
              </a:cxn>
              <a:cxn ang="T8">
                <a:pos x="T4" y="T5"/>
              </a:cxn>
            </a:cxnLst>
            <a:rect l="T9" t="T10" r="T11" b="T12"/>
            <a:pathLst>
              <a:path w="30" h="30">
                <a:moveTo>
                  <a:pt x="0" y="30"/>
                </a:moveTo>
                <a:lnTo>
                  <a:pt x="12" y="18"/>
                </a:lnTo>
                <a:lnTo>
                  <a:pt x="30" y="0"/>
                </a:lnTo>
              </a:path>
            </a:pathLst>
          </a:custGeom>
          <a:noFill/>
          <a:ln w="28575">
            <a:solidFill>
              <a:srgbClr val="FF6600"/>
            </a:solidFill>
            <a:round/>
            <a:headEnd/>
            <a:tailEnd/>
          </a:ln>
        </p:spPr>
        <p:txBody>
          <a:bodyPr>
            <a:prstTxWarp prst="textNoShape">
              <a:avLst/>
            </a:prstTxWarp>
          </a:bodyPr>
          <a:lstStyle/>
          <a:p>
            <a:endParaRPr lang="en-US" dirty="0"/>
          </a:p>
        </p:txBody>
      </p:sp>
      <p:sp>
        <p:nvSpPr>
          <p:cNvPr id="61483" name="Freeform 43"/>
          <p:cNvSpPr>
            <a:spLocks/>
          </p:cNvSpPr>
          <p:nvPr/>
        </p:nvSpPr>
        <p:spPr bwMode="auto">
          <a:xfrm>
            <a:off x="1946275" y="4760913"/>
            <a:ext cx="47625" cy="47625"/>
          </a:xfrm>
          <a:custGeom>
            <a:avLst/>
            <a:gdLst>
              <a:gd name="T0" fmla="*/ 0 w 30"/>
              <a:gd name="T1" fmla="*/ 47625 h 30"/>
              <a:gd name="T2" fmla="*/ 19050 w 30"/>
              <a:gd name="T3" fmla="*/ 28575 h 30"/>
              <a:gd name="T4" fmla="*/ 47625 w 30"/>
              <a:gd name="T5" fmla="*/ 0 h 30"/>
              <a:gd name="T6" fmla="*/ 0 60000 65536"/>
              <a:gd name="T7" fmla="*/ 0 60000 65536"/>
              <a:gd name="T8" fmla="*/ 0 60000 65536"/>
              <a:gd name="T9" fmla="*/ 0 w 30"/>
              <a:gd name="T10" fmla="*/ 0 h 30"/>
              <a:gd name="T11" fmla="*/ 30 w 30"/>
              <a:gd name="T12" fmla="*/ 30 h 30"/>
            </a:gdLst>
            <a:ahLst/>
            <a:cxnLst>
              <a:cxn ang="T6">
                <a:pos x="T0" y="T1"/>
              </a:cxn>
              <a:cxn ang="T7">
                <a:pos x="T2" y="T3"/>
              </a:cxn>
              <a:cxn ang="T8">
                <a:pos x="T4" y="T5"/>
              </a:cxn>
            </a:cxnLst>
            <a:rect l="T9" t="T10" r="T11" b="T12"/>
            <a:pathLst>
              <a:path w="30" h="30">
                <a:moveTo>
                  <a:pt x="0" y="30"/>
                </a:moveTo>
                <a:lnTo>
                  <a:pt x="12" y="18"/>
                </a:lnTo>
                <a:lnTo>
                  <a:pt x="30" y="0"/>
                </a:lnTo>
              </a:path>
            </a:pathLst>
          </a:custGeom>
          <a:noFill/>
          <a:ln w="28575">
            <a:solidFill>
              <a:srgbClr val="FF6600"/>
            </a:solidFill>
            <a:round/>
            <a:headEnd/>
            <a:tailEnd/>
          </a:ln>
        </p:spPr>
        <p:txBody>
          <a:bodyPr>
            <a:prstTxWarp prst="textNoShape">
              <a:avLst/>
            </a:prstTxWarp>
          </a:bodyPr>
          <a:lstStyle/>
          <a:p>
            <a:endParaRPr lang="en-US" dirty="0"/>
          </a:p>
        </p:txBody>
      </p:sp>
      <p:sp>
        <p:nvSpPr>
          <p:cNvPr id="61484" name="Freeform 44"/>
          <p:cNvSpPr>
            <a:spLocks/>
          </p:cNvSpPr>
          <p:nvPr/>
        </p:nvSpPr>
        <p:spPr bwMode="auto">
          <a:xfrm>
            <a:off x="1993900" y="4684713"/>
            <a:ext cx="47625" cy="76200"/>
          </a:xfrm>
          <a:custGeom>
            <a:avLst/>
            <a:gdLst>
              <a:gd name="T0" fmla="*/ 0 w 30"/>
              <a:gd name="T1" fmla="*/ 76200 h 48"/>
              <a:gd name="T2" fmla="*/ 19050 w 30"/>
              <a:gd name="T3" fmla="*/ 38100 h 48"/>
              <a:gd name="T4" fmla="*/ 47625 w 30"/>
              <a:gd name="T5" fmla="*/ 0 h 48"/>
              <a:gd name="T6" fmla="*/ 0 60000 65536"/>
              <a:gd name="T7" fmla="*/ 0 60000 65536"/>
              <a:gd name="T8" fmla="*/ 0 60000 65536"/>
              <a:gd name="T9" fmla="*/ 0 w 30"/>
              <a:gd name="T10" fmla="*/ 0 h 48"/>
              <a:gd name="T11" fmla="*/ 30 w 30"/>
              <a:gd name="T12" fmla="*/ 48 h 48"/>
            </a:gdLst>
            <a:ahLst/>
            <a:cxnLst>
              <a:cxn ang="T6">
                <a:pos x="T0" y="T1"/>
              </a:cxn>
              <a:cxn ang="T7">
                <a:pos x="T2" y="T3"/>
              </a:cxn>
              <a:cxn ang="T8">
                <a:pos x="T4" y="T5"/>
              </a:cxn>
            </a:cxnLst>
            <a:rect l="T9" t="T10" r="T11" b="T12"/>
            <a:pathLst>
              <a:path w="30" h="48">
                <a:moveTo>
                  <a:pt x="0" y="48"/>
                </a:moveTo>
                <a:lnTo>
                  <a:pt x="12" y="24"/>
                </a:lnTo>
                <a:lnTo>
                  <a:pt x="30" y="0"/>
                </a:lnTo>
              </a:path>
            </a:pathLst>
          </a:custGeom>
          <a:noFill/>
          <a:ln w="28575">
            <a:solidFill>
              <a:srgbClr val="FF6600"/>
            </a:solidFill>
            <a:round/>
            <a:headEnd/>
            <a:tailEnd/>
          </a:ln>
        </p:spPr>
        <p:txBody>
          <a:bodyPr>
            <a:prstTxWarp prst="textNoShape">
              <a:avLst/>
            </a:prstTxWarp>
          </a:bodyPr>
          <a:lstStyle/>
          <a:p>
            <a:endParaRPr lang="en-US" dirty="0"/>
          </a:p>
        </p:txBody>
      </p:sp>
      <p:sp>
        <p:nvSpPr>
          <p:cNvPr id="61485" name="Freeform 45"/>
          <p:cNvSpPr>
            <a:spLocks/>
          </p:cNvSpPr>
          <p:nvPr/>
        </p:nvSpPr>
        <p:spPr bwMode="auto">
          <a:xfrm>
            <a:off x="2041525" y="4646613"/>
            <a:ext cx="47625" cy="38100"/>
          </a:xfrm>
          <a:custGeom>
            <a:avLst/>
            <a:gdLst>
              <a:gd name="T0" fmla="*/ 0 w 30"/>
              <a:gd name="T1" fmla="*/ 38100 h 24"/>
              <a:gd name="T2" fmla="*/ 28575 w 30"/>
              <a:gd name="T3" fmla="*/ 19050 h 24"/>
              <a:gd name="T4" fmla="*/ 47625 w 30"/>
              <a:gd name="T5" fmla="*/ 0 h 24"/>
              <a:gd name="T6" fmla="*/ 0 60000 65536"/>
              <a:gd name="T7" fmla="*/ 0 60000 65536"/>
              <a:gd name="T8" fmla="*/ 0 60000 65536"/>
              <a:gd name="T9" fmla="*/ 0 w 30"/>
              <a:gd name="T10" fmla="*/ 0 h 24"/>
              <a:gd name="T11" fmla="*/ 30 w 30"/>
              <a:gd name="T12" fmla="*/ 24 h 24"/>
            </a:gdLst>
            <a:ahLst/>
            <a:cxnLst>
              <a:cxn ang="T6">
                <a:pos x="T0" y="T1"/>
              </a:cxn>
              <a:cxn ang="T7">
                <a:pos x="T2" y="T3"/>
              </a:cxn>
              <a:cxn ang="T8">
                <a:pos x="T4" y="T5"/>
              </a:cxn>
            </a:cxnLst>
            <a:rect l="T9" t="T10" r="T11" b="T12"/>
            <a:pathLst>
              <a:path w="30" h="24">
                <a:moveTo>
                  <a:pt x="0" y="24"/>
                </a:moveTo>
                <a:lnTo>
                  <a:pt x="18" y="12"/>
                </a:lnTo>
                <a:lnTo>
                  <a:pt x="30" y="0"/>
                </a:lnTo>
              </a:path>
            </a:pathLst>
          </a:custGeom>
          <a:noFill/>
          <a:ln w="28575">
            <a:solidFill>
              <a:srgbClr val="FF6600"/>
            </a:solidFill>
            <a:round/>
            <a:headEnd/>
            <a:tailEnd/>
          </a:ln>
        </p:spPr>
        <p:txBody>
          <a:bodyPr>
            <a:prstTxWarp prst="textNoShape">
              <a:avLst/>
            </a:prstTxWarp>
          </a:bodyPr>
          <a:lstStyle/>
          <a:p>
            <a:endParaRPr lang="en-US" dirty="0"/>
          </a:p>
        </p:txBody>
      </p:sp>
      <p:sp>
        <p:nvSpPr>
          <p:cNvPr id="61486" name="Line 46"/>
          <p:cNvSpPr>
            <a:spLocks noChangeShapeType="1"/>
          </p:cNvSpPr>
          <p:nvPr/>
        </p:nvSpPr>
        <p:spPr bwMode="auto">
          <a:xfrm flipV="1">
            <a:off x="2089150" y="4598988"/>
            <a:ext cx="38100" cy="47625"/>
          </a:xfrm>
          <a:prstGeom prst="line">
            <a:avLst/>
          </a:prstGeom>
          <a:noFill/>
          <a:ln w="28575">
            <a:solidFill>
              <a:srgbClr val="FF6600"/>
            </a:solidFill>
            <a:round/>
            <a:headEnd/>
            <a:tailEnd/>
          </a:ln>
        </p:spPr>
        <p:txBody>
          <a:bodyPr>
            <a:prstTxWarp prst="textNoShape">
              <a:avLst/>
            </a:prstTxWarp>
          </a:bodyPr>
          <a:lstStyle/>
          <a:p>
            <a:endParaRPr lang="en-US" dirty="0"/>
          </a:p>
        </p:txBody>
      </p:sp>
      <p:sp>
        <p:nvSpPr>
          <p:cNvPr id="61487" name="Freeform 47"/>
          <p:cNvSpPr>
            <a:spLocks/>
          </p:cNvSpPr>
          <p:nvPr/>
        </p:nvSpPr>
        <p:spPr bwMode="auto">
          <a:xfrm>
            <a:off x="2127250" y="4541838"/>
            <a:ext cx="47625" cy="57150"/>
          </a:xfrm>
          <a:custGeom>
            <a:avLst/>
            <a:gdLst>
              <a:gd name="T0" fmla="*/ 0 w 30"/>
              <a:gd name="T1" fmla="*/ 57150 h 36"/>
              <a:gd name="T2" fmla="*/ 19050 w 30"/>
              <a:gd name="T3" fmla="*/ 28575 h 36"/>
              <a:gd name="T4" fmla="*/ 38100 w 30"/>
              <a:gd name="T5" fmla="*/ 9525 h 36"/>
              <a:gd name="T6" fmla="*/ 47625 w 30"/>
              <a:gd name="T7" fmla="*/ 0 h 36"/>
              <a:gd name="T8" fmla="*/ 0 60000 65536"/>
              <a:gd name="T9" fmla="*/ 0 60000 65536"/>
              <a:gd name="T10" fmla="*/ 0 60000 65536"/>
              <a:gd name="T11" fmla="*/ 0 60000 65536"/>
              <a:gd name="T12" fmla="*/ 0 w 30"/>
              <a:gd name="T13" fmla="*/ 0 h 36"/>
              <a:gd name="T14" fmla="*/ 30 w 30"/>
              <a:gd name="T15" fmla="*/ 36 h 36"/>
            </a:gdLst>
            <a:ahLst/>
            <a:cxnLst>
              <a:cxn ang="T8">
                <a:pos x="T0" y="T1"/>
              </a:cxn>
              <a:cxn ang="T9">
                <a:pos x="T2" y="T3"/>
              </a:cxn>
              <a:cxn ang="T10">
                <a:pos x="T4" y="T5"/>
              </a:cxn>
              <a:cxn ang="T11">
                <a:pos x="T6" y="T7"/>
              </a:cxn>
            </a:cxnLst>
            <a:rect l="T12" t="T13" r="T14" b="T15"/>
            <a:pathLst>
              <a:path w="30" h="36">
                <a:moveTo>
                  <a:pt x="0" y="36"/>
                </a:moveTo>
                <a:lnTo>
                  <a:pt x="12" y="18"/>
                </a:lnTo>
                <a:lnTo>
                  <a:pt x="24" y="6"/>
                </a:lnTo>
                <a:lnTo>
                  <a:pt x="30" y="0"/>
                </a:lnTo>
              </a:path>
            </a:pathLst>
          </a:custGeom>
          <a:noFill/>
          <a:ln w="28575">
            <a:solidFill>
              <a:srgbClr val="FF6600"/>
            </a:solidFill>
            <a:round/>
            <a:headEnd/>
            <a:tailEnd/>
          </a:ln>
        </p:spPr>
        <p:txBody>
          <a:bodyPr>
            <a:prstTxWarp prst="textNoShape">
              <a:avLst/>
            </a:prstTxWarp>
          </a:bodyPr>
          <a:lstStyle/>
          <a:p>
            <a:endParaRPr lang="en-US" dirty="0"/>
          </a:p>
        </p:txBody>
      </p:sp>
      <p:sp>
        <p:nvSpPr>
          <p:cNvPr id="61488" name="Freeform 48"/>
          <p:cNvSpPr>
            <a:spLocks/>
          </p:cNvSpPr>
          <p:nvPr/>
        </p:nvSpPr>
        <p:spPr bwMode="auto">
          <a:xfrm>
            <a:off x="2174875" y="4541838"/>
            <a:ext cx="47625" cy="1587"/>
          </a:xfrm>
          <a:custGeom>
            <a:avLst/>
            <a:gdLst>
              <a:gd name="T0" fmla="*/ 0 w 30"/>
              <a:gd name="T1" fmla="*/ 0 h 1587"/>
              <a:gd name="T2" fmla="*/ 19050 w 30"/>
              <a:gd name="T3" fmla="*/ 0 h 1587"/>
              <a:gd name="T4" fmla="*/ 47625 w 30"/>
              <a:gd name="T5" fmla="*/ 0 h 1587"/>
              <a:gd name="T6" fmla="*/ 0 60000 65536"/>
              <a:gd name="T7" fmla="*/ 0 60000 65536"/>
              <a:gd name="T8" fmla="*/ 0 60000 65536"/>
              <a:gd name="T9" fmla="*/ 0 w 30"/>
              <a:gd name="T10" fmla="*/ 0 h 1587"/>
              <a:gd name="T11" fmla="*/ 30 w 30"/>
              <a:gd name="T12" fmla="*/ 1587 h 1587"/>
            </a:gdLst>
            <a:ahLst/>
            <a:cxnLst>
              <a:cxn ang="T6">
                <a:pos x="T0" y="T1"/>
              </a:cxn>
              <a:cxn ang="T7">
                <a:pos x="T2" y="T3"/>
              </a:cxn>
              <a:cxn ang="T8">
                <a:pos x="T4" y="T5"/>
              </a:cxn>
            </a:cxnLst>
            <a:rect l="T9" t="T10" r="T11" b="T12"/>
            <a:pathLst>
              <a:path w="30" h="1587">
                <a:moveTo>
                  <a:pt x="0" y="0"/>
                </a:moveTo>
                <a:lnTo>
                  <a:pt x="12" y="0"/>
                </a:lnTo>
                <a:lnTo>
                  <a:pt x="30" y="0"/>
                </a:lnTo>
              </a:path>
            </a:pathLst>
          </a:custGeom>
          <a:noFill/>
          <a:ln w="28575">
            <a:solidFill>
              <a:srgbClr val="FF6600"/>
            </a:solidFill>
            <a:round/>
            <a:headEnd/>
            <a:tailEnd/>
          </a:ln>
        </p:spPr>
        <p:txBody>
          <a:bodyPr>
            <a:prstTxWarp prst="textNoShape">
              <a:avLst/>
            </a:prstTxWarp>
          </a:bodyPr>
          <a:lstStyle/>
          <a:p>
            <a:endParaRPr lang="en-US" dirty="0"/>
          </a:p>
        </p:txBody>
      </p:sp>
      <p:sp>
        <p:nvSpPr>
          <p:cNvPr id="61489" name="Freeform 49"/>
          <p:cNvSpPr>
            <a:spLocks/>
          </p:cNvSpPr>
          <p:nvPr/>
        </p:nvSpPr>
        <p:spPr bwMode="auto">
          <a:xfrm>
            <a:off x="2222500" y="4541838"/>
            <a:ext cx="47625" cy="9525"/>
          </a:xfrm>
          <a:custGeom>
            <a:avLst/>
            <a:gdLst>
              <a:gd name="T0" fmla="*/ 0 w 30"/>
              <a:gd name="T1" fmla="*/ 0 h 6"/>
              <a:gd name="T2" fmla="*/ 19050 w 30"/>
              <a:gd name="T3" fmla="*/ 9525 h 6"/>
              <a:gd name="T4" fmla="*/ 38100 w 30"/>
              <a:gd name="T5" fmla="*/ 9525 h 6"/>
              <a:gd name="T6" fmla="*/ 47625 w 30"/>
              <a:gd name="T7" fmla="*/ 9525 h 6"/>
              <a:gd name="T8" fmla="*/ 0 60000 65536"/>
              <a:gd name="T9" fmla="*/ 0 60000 65536"/>
              <a:gd name="T10" fmla="*/ 0 60000 65536"/>
              <a:gd name="T11" fmla="*/ 0 60000 65536"/>
              <a:gd name="T12" fmla="*/ 0 w 30"/>
              <a:gd name="T13" fmla="*/ 0 h 6"/>
              <a:gd name="T14" fmla="*/ 30 w 30"/>
              <a:gd name="T15" fmla="*/ 6 h 6"/>
            </a:gdLst>
            <a:ahLst/>
            <a:cxnLst>
              <a:cxn ang="T8">
                <a:pos x="T0" y="T1"/>
              </a:cxn>
              <a:cxn ang="T9">
                <a:pos x="T2" y="T3"/>
              </a:cxn>
              <a:cxn ang="T10">
                <a:pos x="T4" y="T5"/>
              </a:cxn>
              <a:cxn ang="T11">
                <a:pos x="T6" y="T7"/>
              </a:cxn>
            </a:cxnLst>
            <a:rect l="T12" t="T13" r="T14" b="T15"/>
            <a:pathLst>
              <a:path w="30" h="6">
                <a:moveTo>
                  <a:pt x="0" y="0"/>
                </a:moveTo>
                <a:lnTo>
                  <a:pt x="12" y="6"/>
                </a:lnTo>
                <a:lnTo>
                  <a:pt x="24" y="6"/>
                </a:lnTo>
                <a:lnTo>
                  <a:pt x="30" y="6"/>
                </a:lnTo>
              </a:path>
            </a:pathLst>
          </a:custGeom>
          <a:noFill/>
          <a:ln w="28575">
            <a:solidFill>
              <a:srgbClr val="FF6600"/>
            </a:solidFill>
            <a:round/>
            <a:headEnd/>
            <a:tailEnd/>
          </a:ln>
        </p:spPr>
        <p:txBody>
          <a:bodyPr>
            <a:prstTxWarp prst="textNoShape">
              <a:avLst/>
            </a:prstTxWarp>
          </a:bodyPr>
          <a:lstStyle/>
          <a:p>
            <a:endParaRPr lang="en-US" dirty="0"/>
          </a:p>
        </p:txBody>
      </p:sp>
      <p:sp>
        <p:nvSpPr>
          <p:cNvPr id="61490" name="Freeform 50"/>
          <p:cNvSpPr>
            <a:spLocks/>
          </p:cNvSpPr>
          <p:nvPr/>
        </p:nvSpPr>
        <p:spPr bwMode="auto">
          <a:xfrm>
            <a:off x="2270125" y="4475163"/>
            <a:ext cx="47625" cy="76200"/>
          </a:xfrm>
          <a:custGeom>
            <a:avLst/>
            <a:gdLst>
              <a:gd name="T0" fmla="*/ 0 w 30"/>
              <a:gd name="T1" fmla="*/ 76200 h 48"/>
              <a:gd name="T2" fmla="*/ 9525 w 30"/>
              <a:gd name="T3" fmla="*/ 66675 h 48"/>
              <a:gd name="T4" fmla="*/ 19050 w 30"/>
              <a:gd name="T5" fmla="*/ 38100 h 48"/>
              <a:gd name="T6" fmla="*/ 38100 w 30"/>
              <a:gd name="T7" fmla="*/ 19050 h 48"/>
              <a:gd name="T8" fmla="*/ 47625 w 30"/>
              <a:gd name="T9" fmla="*/ 0 h 48"/>
              <a:gd name="T10" fmla="*/ 0 60000 65536"/>
              <a:gd name="T11" fmla="*/ 0 60000 65536"/>
              <a:gd name="T12" fmla="*/ 0 60000 65536"/>
              <a:gd name="T13" fmla="*/ 0 60000 65536"/>
              <a:gd name="T14" fmla="*/ 0 60000 65536"/>
              <a:gd name="T15" fmla="*/ 0 w 30"/>
              <a:gd name="T16" fmla="*/ 0 h 48"/>
              <a:gd name="T17" fmla="*/ 30 w 30"/>
              <a:gd name="T18" fmla="*/ 48 h 48"/>
            </a:gdLst>
            <a:ahLst/>
            <a:cxnLst>
              <a:cxn ang="T10">
                <a:pos x="T0" y="T1"/>
              </a:cxn>
              <a:cxn ang="T11">
                <a:pos x="T2" y="T3"/>
              </a:cxn>
              <a:cxn ang="T12">
                <a:pos x="T4" y="T5"/>
              </a:cxn>
              <a:cxn ang="T13">
                <a:pos x="T6" y="T7"/>
              </a:cxn>
              <a:cxn ang="T14">
                <a:pos x="T8" y="T9"/>
              </a:cxn>
            </a:cxnLst>
            <a:rect l="T15" t="T16" r="T17" b="T18"/>
            <a:pathLst>
              <a:path w="30" h="48">
                <a:moveTo>
                  <a:pt x="0" y="48"/>
                </a:moveTo>
                <a:lnTo>
                  <a:pt x="6" y="42"/>
                </a:lnTo>
                <a:lnTo>
                  <a:pt x="12" y="24"/>
                </a:lnTo>
                <a:lnTo>
                  <a:pt x="24" y="12"/>
                </a:lnTo>
                <a:lnTo>
                  <a:pt x="30" y="0"/>
                </a:lnTo>
              </a:path>
            </a:pathLst>
          </a:custGeom>
          <a:noFill/>
          <a:ln w="28575">
            <a:solidFill>
              <a:srgbClr val="FF6600"/>
            </a:solidFill>
            <a:round/>
            <a:headEnd/>
            <a:tailEnd/>
          </a:ln>
        </p:spPr>
        <p:txBody>
          <a:bodyPr>
            <a:prstTxWarp prst="textNoShape">
              <a:avLst/>
            </a:prstTxWarp>
          </a:bodyPr>
          <a:lstStyle/>
          <a:p>
            <a:endParaRPr lang="en-US" dirty="0"/>
          </a:p>
        </p:txBody>
      </p:sp>
      <p:sp>
        <p:nvSpPr>
          <p:cNvPr id="61491" name="Freeform 51"/>
          <p:cNvSpPr>
            <a:spLocks/>
          </p:cNvSpPr>
          <p:nvPr/>
        </p:nvSpPr>
        <p:spPr bwMode="auto">
          <a:xfrm>
            <a:off x="2317750" y="4437063"/>
            <a:ext cx="47625" cy="38100"/>
          </a:xfrm>
          <a:custGeom>
            <a:avLst/>
            <a:gdLst>
              <a:gd name="T0" fmla="*/ 0 w 30"/>
              <a:gd name="T1" fmla="*/ 38100 h 24"/>
              <a:gd name="T2" fmla="*/ 28575 w 30"/>
              <a:gd name="T3" fmla="*/ 19050 h 24"/>
              <a:gd name="T4" fmla="*/ 47625 w 30"/>
              <a:gd name="T5" fmla="*/ 0 h 24"/>
              <a:gd name="T6" fmla="*/ 0 60000 65536"/>
              <a:gd name="T7" fmla="*/ 0 60000 65536"/>
              <a:gd name="T8" fmla="*/ 0 60000 65536"/>
              <a:gd name="T9" fmla="*/ 0 w 30"/>
              <a:gd name="T10" fmla="*/ 0 h 24"/>
              <a:gd name="T11" fmla="*/ 30 w 30"/>
              <a:gd name="T12" fmla="*/ 24 h 24"/>
            </a:gdLst>
            <a:ahLst/>
            <a:cxnLst>
              <a:cxn ang="T6">
                <a:pos x="T0" y="T1"/>
              </a:cxn>
              <a:cxn ang="T7">
                <a:pos x="T2" y="T3"/>
              </a:cxn>
              <a:cxn ang="T8">
                <a:pos x="T4" y="T5"/>
              </a:cxn>
            </a:cxnLst>
            <a:rect l="T9" t="T10" r="T11" b="T12"/>
            <a:pathLst>
              <a:path w="30" h="24">
                <a:moveTo>
                  <a:pt x="0" y="24"/>
                </a:moveTo>
                <a:lnTo>
                  <a:pt x="18" y="12"/>
                </a:lnTo>
                <a:lnTo>
                  <a:pt x="30" y="0"/>
                </a:lnTo>
              </a:path>
            </a:pathLst>
          </a:custGeom>
          <a:noFill/>
          <a:ln w="28575">
            <a:solidFill>
              <a:srgbClr val="FF6600"/>
            </a:solidFill>
            <a:round/>
            <a:headEnd/>
            <a:tailEnd/>
          </a:ln>
        </p:spPr>
        <p:txBody>
          <a:bodyPr>
            <a:prstTxWarp prst="textNoShape">
              <a:avLst/>
            </a:prstTxWarp>
          </a:bodyPr>
          <a:lstStyle/>
          <a:p>
            <a:endParaRPr lang="en-US" dirty="0"/>
          </a:p>
        </p:txBody>
      </p:sp>
      <p:sp>
        <p:nvSpPr>
          <p:cNvPr id="61492" name="Freeform 52"/>
          <p:cNvSpPr>
            <a:spLocks/>
          </p:cNvSpPr>
          <p:nvPr/>
        </p:nvSpPr>
        <p:spPr bwMode="auto">
          <a:xfrm>
            <a:off x="2365375" y="4418013"/>
            <a:ext cx="38100" cy="19050"/>
          </a:xfrm>
          <a:custGeom>
            <a:avLst/>
            <a:gdLst>
              <a:gd name="T0" fmla="*/ 0 w 24"/>
              <a:gd name="T1" fmla="*/ 19050 h 12"/>
              <a:gd name="T2" fmla="*/ 19050 w 24"/>
              <a:gd name="T3" fmla="*/ 9525 h 12"/>
              <a:gd name="T4" fmla="*/ 28575 w 24"/>
              <a:gd name="T5" fmla="*/ 9525 h 12"/>
              <a:gd name="T6" fmla="*/ 38100 w 24"/>
              <a:gd name="T7" fmla="*/ 0 h 12"/>
              <a:gd name="T8" fmla="*/ 0 60000 65536"/>
              <a:gd name="T9" fmla="*/ 0 60000 65536"/>
              <a:gd name="T10" fmla="*/ 0 60000 65536"/>
              <a:gd name="T11" fmla="*/ 0 60000 65536"/>
              <a:gd name="T12" fmla="*/ 0 w 24"/>
              <a:gd name="T13" fmla="*/ 0 h 12"/>
              <a:gd name="T14" fmla="*/ 24 w 24"/>
              <a:gd name="T15" fmla="*/ 12 h 12"/>
            </a:gdLst>
            <a:ahLst/>
            <a:cxnLst>
              <a:cxn ang="T8">
                <a:pos x="T0" y="T1"/>
              </a:cxn>
              <a:cxn ang="T9">
                <a:pos x="T2" y="T3"/>
              </a:cxn>
              <a:cxn ang="T10">
                <a:pos x="T4" y="T5"/>
              </a:cxn>
              <a:cxn ang="T11">
                <a:pos x="T6" y="T7"/>
              </a:cxn>
            </a:cxnLst>
            <a:rect l="T12" t="T13" r="T14" b="T15"/>
            <a:pathLst>
              <a:path w="24" h="12">
                <a:moveTo>
                  <a:pt x="0" y="12"/>
                </a:moveTo>
                <a:lnTo>
                  <a:pt x="12" y="6"/>
                </a:lnTo>
                <a:lnTo>
                  <a:pt x="18" y="6"/>
                </a:lnTo>
                <a:lnTo>
                  <a:pt x="24" y="0"/>
                </a:lnTo>
              </a:path>
            </a:pathLst>
          </a:custGeom>
          <a:noFill/>
          <a:ln w="28575">
            <a:solidFill>
              <a:srgbClr val="FF6600"/>
            </a:solidFill>
            <a:round/>
            <a:headEnd/>
            <a:tailEnd/>
          </a:ln>
        </p:spPr>
        <p:txBody>
          <a:bodyPr>
            <a:prstTxWarp prst="textNoShape">
              <a:avLst/>
            </a:prstTxWarp>
          </a:bodyPr>
          <a:lstStyle/>
          <a:p>
            <a:endParaRPr lang="en-US" dirty="0"/>
          </a:p>
        </p:txBody>
      </p:sp>
      <p:sp>
        <p:nvSpPr>
          <p:cNvPr id="61493" name="Freeform 53"/>
          <p:cNvSpPr>
            <a:spLocks/>
          </p:cNvSpPr>
          <p:nvPr/>
        </p:nvSpPr>
        <p:spPr bwMode="auto">
          <a:xfrm>
            <a:off x="2403475" y="4341813"/>
            <a:ext cx="47625" cy="76200"/>
          </a:xfrm>
          <a:custGeom>
            <a:avLst/>
            <a:gdLst>
              <a:gd name="T0" fmla="*/ 0 w 30"/>
              <a:gd name="T1" fmla="*/ 76200 h 48"/>
              <a:gd name="T2" fmla="*/ 9525 w 30"/>
              <a:gd name="T3" fmla="*/ 57150 h 48"/>
              <a:gd name="T4" fmla="*/ 19050 w 30"/>
              <a:gd name="T5" fmla="*/ 38100 h 48"/>
              <a:gd name="T6" fmla="*/ 38100 w 30"/>
              <a:gd name="T7" fmla="*/ 9525 h 48"/>
              <a:gd name="T8" fmla="*/ 47625 w 30"/>
              <a:gd name="T9" fmla="*/ 0 h 48"/>
              <a:gd name="T10" fmla="*/ 0 60000 65536"/>
              <a:gd name="T11" fmla="*/ 0 60000 65536"/>
              <a:gd name="T12" fmla="*/ 0 60000 65536"/>
              <a:gd name="T13" fmla="*/ 0 60000 65536"/>
              <a:gd name="T14" fmla="*/ 0 60000 65536"/>
              <a:gd name="T15" fmla="*/ 0 w 30"/>
              <a:gd name="T16" fmla="*/ 0 h 48"/>
              <a:gd name="T17" fmla="*/ 30 w 30"/>
              <a:gd name="T18" fmla="*/ 48 h 48"/>
            </a:gdLst>
            <a:ahLst/>
            <a:cxnLst>
              <a:cxn ang="T10">
                <a:pos x="T0" y="T1"/>
              </a:cxn>
              <a:cxn ang="T11">
                <a:pos x="T2" y="T3"/>
              </a:cxn>
              <a:cxn ang="T12">
                <a:pos x="T4" y="T5"/>
              </a:cxn>
              <a:cxn ang="T13">
                <a:pos x="T6" y="T7"/>
              </a:cxn>
              <a:cxn ang="T14">
                <a:pos x="T8" y="T9"/>
              </a:cxn>
            </a:cxnLst>
            <a:rect l="T15" t="T16" r="T17" b="T18"/>
            <a:pathLst>
              <a:path w="30" h="48">
                <a:moveTo>
                  <a:pt x="0" y="48"/>
                </a:moveTo>
                <a:lnTo>
                  <a:pt x="6" y="36"/>
                </a:lnTo>
                <a:lnTo>
                  <a:pt x="12" y="24"/>
                </a:lnTo>
                <a:lnTo>
                  <a:pt x="24" y="6"/>
                </a:lnTo>
                <a:lnTo>
                  <a:pt x="30" y="0"/>
                </a:lnTo>
              </a:path>
            </a:pathLst>
          </a:custGeom>
          <a:noFill/>
          <a:ln w="28575">
            <a:solidFill>
              <a:srgbClr val="FF6600"/>
            </a:solidFill>
            <a:round/>
            <a:headEnd/>
            <a:tailEnd/>
          </a:ln>
        </p:spPr>
        <p:txBody>
          <a:bodyPr>
            <a:prstTxWarp prst="textNoShape">
              <a:avLst/>
            </a:prstTxWarp>
          </a:bodyPr>
          <a:lstStyle/>
          <a:p>
            <a:endParaRPr lang="en-US" dirty="0"/>
          </a:p>
        </p:txBody>
      </p:sp>
      <p:sp>
        <p:nvSpPr>
          <p:cNvPr id="61494" name="Freeform 54"/>
          <p:cNvSpPr>
            <a:spLocks/>
          </p:cNvSpPr>
          <p:nvPr/>
        </p:nvSpPr>
        <p:spPr bwMode="auto">
          <a:xfrm>
            <a:off x="2451100" y="4341813"/>
            <a:ext cx="47625" cy="19050"/>
          </a:xfrm>
          <a:custGeom>
            <a:avLst/>
            <a:gdLst>
              <a:gd name="T0" fmla="*/ 0 w 30"/>
              <a:gd name="T1" fmla="*/ 0 h 12"/>
              <a:gd name="T2" fmla="*/ 9525 w 30"/>
              <a:gd name="T3" fmla="*/ 0 h 12"/>
              <a:gd name="T4" fmla="*/ 19050 w 30"/>
              <a:gd name="T5" fmla="*/ 0 h 12"/>
              <a:gd name="T6" fmla="*/ 47625 w 30"/>
              <a:gd name="T7" fmla="*/ 19050 h 12"/>
              <a:gd name="T8" fmla="*/ 0 60000 65536"/>
              <a:gd name="T9" fmla="*/ 0 60000 65536"/>
              <a:gd name="T10" fmla="*/ 0 60000 65536"/>
              <a:gd name="T11" fmla="*/ 0 60000 65536"/>
              <a:gd name="T12" fmla="*/ 0 w 30"/>
              <a:gd name="T13" fmla="*/ 0 h 12"/>
              <a:gd name="T14" fmla="*/ 30 w 30"/>
              <a:gd name="T15" fmla="*/ 12 h 12"/>
            </a:gdLst>
            <a:ahLst/>
            <a:cxnLst>
              <a:cxn ang="T8">
                <a:pos x="T0" y="T1"/>
              </a:cxn>
              <a:cxn ang="T9">
                <a:pos x="T2" y="T3"/>
              </a:cxn>
              <a:cxn ang="T10">
                <a:pos x="T4" y="T5"/>
              </a:cxn>
              <a:cxn ang="T11">
                <a:pos x="T6" y="T7"/>
              </a:cxn>
            </a:cxnLst>
            <a:rect l="T12" t="T13" r="T14" b="T15"/>
            <a:pathLst>
              <a:path w="30" h="12">
                <a:moveTo>
                  <a:pt x="0" y="0"/>
                </a:moveTo>
                <a:lnTo>
                  <a:pt x="6" y="0"/>
                </a:lnTo>
                <a:lnTo>
                  <a:pt x="12" y="0"/>
                </a:lnTo>
                <a:lnTo>
                  <a:pt x="30" y="12"/>
                </a:lnTo>
              </a:path>
            </a:pathLst>
          </a:custGeom>
          <a:noFill/>
          <a:ln w="28575">
            <a:solidFill>
              <a:srgbClr val="FF6600"/>
            </a:solidFill>
            <a:round/>
            <a:headEnd/>
            <a:tailEnd/>
          </a:ln>
        </p:spPr>
        <p:txBody>
          <a:bodyPr>
            <a:prstTxWarp prst="textNoShape">
              <a:avLst/>
            </a:prstTxWarp>
          </a:bodyPr>
          <a:lstStyle/>
          <a:p>
            <a:endParaRPr lang="en-US" dirty="0"/>
          </a:p>
        </p:txBody>
      </p:sp>
      <p:sp>
        <p:nvSpPr>
          <p:cNvPr id="61495" name="Freeform 55"/>
          <p:cNvSpPr>
            <a:spLocks/>
          </p:cNvSpPr>
          <p:nvPr/>
        </p:nvSpPr>
        <p:spPr bwMode="auto">
          <a:xfrm>
            <a:off x="2498725" y="4360863"/>
            <a:ext cx="47625" cy="38100"/>
          </a:xfrm>
          <a:custGeom>
            <a:avLst/>
            <a:gdLst>
              <a:gd name="T0" fmla="*/ 0 w 30"/>
              <a:gd name="T1" fmla="*/ 0 h 24"/>
              <a:gd name="T2" fmla="*/ 19050 w 30"/>
              <a:gd name="T3" fmla="*/ 19050 h 24"/>
              <a:gd name="T4" fmla="*/ 47625 w 30"/>
              <a:gd name="T5" fmla="*/ 38100 h 24"/>
              <a:gd name="T6" fmla="*/ 0 60000 65536"/>
              <a:gd name="T7" fmla="*/ 0 60000 65536"/>
              <a:gd name="T8" fmla="*/ 0 60000 65536"/>
              <a:gd name="T9" fmla="*/ 0 w 30"/>
              <a:gd name="T10" fmla="*/ 0 h 24"/>
              <a:gd name="T11" fmla="*/ 30 w 30"/>
              <a:gd name="T12" fmla="*/ 24 h 24"/>
            </a:gdLst>
            <a:ahLst/>
            <a:cxnLst>
              <a:cxn ang="T6">
                <a:pos x="T0" y="T1"/>
              </a:cxn>
              <a:cxn ang="T7">
                <a:pos x="T2" y="T3"/>
              </a:cxn>
              <a:cxn ang="T8">
                <a:pos x="T4" y="T5"/>
              </a:cxn>
            </a:cxnLst>
            <a:rect l="T9" t="T10" r="T11" b="T12"/>
            <a:pathLst>
              <a:path w="30" h="24">
                <a:moveTo>
                  <a:pt x="0" y="0"/>
                </a:moveTo>
                <a:lnTo>
                  <a:pt x="12" y="12"/>
                </a:lnTo>
                <a:lnTo>
                  <a:pt x="30" y="24"/>
                </a:lnTo>
              </a:path>
            </a:pathLst>
          </a:custGeom>
          <a:noFill/>
          <a:ln w="28575">
            <a:solidFill>
              <a:srgbClr val="FF6600"/>
            </a:solidFill>
            <a:round/>
            <a:headEnd/>
            <a:tailEnd/>
          </a:ln>
        </p:spPr>
        <p:txBody>
          <a:bodyPr>
            <a:prstTxWarp prst="textNoShape">
              <a:avLst/>
            </a:prstTxWarp>
          </a:bodyPr>
          <a:lstStyle/>
          <a:p>
            <a:endParaRPr lang="en-US" dirty="0"/>
          </a:p>
        </p:txBody>
      </p:sp>
      <p:sp>
        <p:nvSpPr>
          <p:cNvPr id="61496" name="Freeform 56"/>
          <p:cNvSpPr>
            <a:spLocks/>
          </p:cNvSpPr>
          <p:nvPr/>
        </p:nvSpPr>
        <p:spPr bwMode="auto">
          <a:xfrm>
            <a:off x="2546350" y="4398963"/>
            <a:ext cx="47625" cy="9525"/>
          </a:xfrm>
          <a:custGeom>
            <a:avLst/>
            <a:gdLst>
              <a:gd name="T0" fmla="*/ 0 w 30"/>
              <a:gd name="T1" fmla="*/ 0 h 6"/>
              <a:gd name="T2" fmla="*/ 19050 w 30"/>
              <a:gd name="T3" fmla="*/ 9525 h 6"/>
              <a:gd name="T4" fmla="*/ 47625 w 30"/>
              <a:gd name="T5" fmla="*/ 9525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0"/>
                </a:moveTo>
                <a:lnTo>
                  <a:pt x="12" y="6"/>
                </a:lnTo>
                <a:lnTo>
                  <a:pt x="30" y="6"/>
                </a:lnTo>
              </a:path>
            </a:pathLst>
          </a:custGeom>
          <a:noFill/>
          <a:ln w="28575">
            <a:solidFill>
              <a:srgbClr val="FF6600"/>
            </a:solidFill>
            <a:round/>
            <a:headEnd/>
            <a:tailEnd/>
          </a:ln>
        </p:spPr>
        <p:txBody>
          <a:bodyPr>
            <a:prstTxWarp prst="textNoShape">
              <a:avLst/>
            </a:prstTxWarp>
          </a:bodyPr>
          <a:lstStyle/>
          <a:p>
            <a:endParaRPr lang="en-US" dirty="0"/>
          </a:p>
        </p:txBody>
      </p:sp>
      <p:sp>
        <p:nvSpPr>
          <p:cNvPr id="61497" name="Freeform 57"/>
          <p:cNvSpPr>
            <a:spLocks/>
          </p:cNvSpPr>
          <p:nvPr/>
        </p:nvSpPr>
        <p:spPr bwMode="auto">
          <a:xfrm>
            <a:off x="2593975" y="4408488"/>
            <a:ext cx="47625" cy="9525"/>
          </a:xfrm>
          <a:custGeom>
            <a:avLst/>
            <a:gdLst>
              <a:gd name="T0" fmla="*/ 0 w 30"/>
              <a:gd name="T1" fmla="*/ 0 h 6"/>
              <a:gd name="T2" fmla="*/ 28575 w 30"/>
              <a:gd name="T3" fmla="*/ 9525 h 6"/>
              <a:gd name="T4" fmla="*/ 47625 w 30"/>
              <a:gd name="T5" fmla="*/ 9525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0"/>
                </a:moveTo>
                <a:lnTo>
                  <a:pt x="18" y="6"/>
                </a:lnTo>
                <a:lnTo>
                  <a:pt x="30" y="6"/>
                </a:lnTo>
              </a:path>
            </a:pathLst>
          </a:custGeom>
          <a:noFill/>
          <a:ln w="28575">
            <a:solidFill>
              <a:srgbClr val="FF6600"/>
            </a:solidFill>
            <a:round/>
            <a:headEnd/>
            <a:tailEnd/>
          </a:ln>
        </p:spPr>
        <p:txBody>
          <a:bodyPr>
            <a:prstTxWarp prst="textNoShape">
              <a:avLst/>
            </a:prstTxWarp>
          </a:bodyPr>
          <a:lstStyle/>
          <a:p>
            <a:endParaRPr lang="en-US" dirty="0"/>
          </a:p>
        </p:txBody>
      </p:sp>
      <p:sp>
        <p:nvSpPr>
          <p:cNvPr id="61498" name="Freeform 58"/>
          <p:cNvSpPr>
            <a:spLocks/>
          </p:cNvSpPr>
          <p:nvPr/>
        </p:nvSpPr>
        <p:spPr bwMode="auto">
          <a:xfrm>
            <a:off x="2641600" y="4370388"/>
            <a:ext cx="38100" cy="47625"/>
          </a:xfrm>
          <a:custGeom>
            <a:avLst/>
            <a:gdLst>
              <a:gd name="T0" fmla="*/ 0 w 24"/>
              <a:gd name="T1" fmla="*/ 47625 h 30"/>
              <a:gd name="T2" fmla="*/ 9525 w 24"/>
              <a:gd name="T3" fmla="*/ 38100 h 30"/>
              <a:gd name="T4" fmla="*/ 19050 w 24"/>
              <a:gd name="T5" fmla="*/ 28575 h 30"/>
              <a:gd name="T6" fmla="*/ 38100 w 24"/>
              <a:gd name="T7" fmla="*/ 0 h 30"/>
              <a:gd name="T8" fmla="*/ 0 60000 65536"/>
              <a:gd name="T9" fmla="*/ 0 60000 65536"/>
              <a:gd name="T10" fmla="*/ 0 60000 65536"/>
              <a:gd name="T11" fmla="*/ 0 60000 65536"/>
              <a:gd name="T12" fmla="*/ 0 w 24"/>
              <a:gd name="T13" fmla="*/ 0 h 30"/>
              <a:gd name="T14" fmla="*/ 24 w 24"/>
              <a:gd name="T15" fmla="*/ 30 h 30"/>
            </a:gdLst>
            <a:ahLst/>
            <a:cxnLst>
              <a:cxn ang="T8">
                <a:pos x="T0" y="T1"/>
              </a:cxn>
              <a:cxn ang="T9">
                <a:pos x="T2" y="T3"/>
              </a:cxn>
              <a:cxn ang="T10">
                <a:pos x="T4" y="T5"/>
              </a:cxn>
              <a:cxn ang="T11">
                <a:pos x="T6" y="T7"/>
              </a:cxn>
            </a:cxnLst>
            <a:rect l="T12" t="T13" r="T14" b="T15"/>
            <a:pathLst>
              <a:path w="24" h="30">
                <a:moveTo>
                  <a:pt x="0" y="30"/>
                </a:moveTo>
                <a:lnTo>
                  <a:pt x="6" y="24"/>
                </a:lnTo>
                <a:lnTo>
                  <a:pt x="12" y="18"/>
                </a:lnTo>
                <a:lnTo>
                  <a:pt x="24" y="0"/>
                </a:lnTo>
              </a:path>
            </a:pathLst>
          </a:custGeom>
          <a:noFill/>
          <a:ln w="28575">
            <a:solidFill>
              <a:srgbClr val="FF6600"/>
            </a:solidFill>
            <a:round/>
            <a:headEnd/>
            <a:tailEnd/>
          </a:ln>
        </p:spPr>
        <p:txBody>
          <a:bodyPr>
            <a:prstTxWarp prst="textNoShape">
              <a:avLst/>
            </a:prstTxWarp>
          </a:bodyPr>
          <a:lstStyle/>
          <a:p>
            <a:endParaRPr lang="en-US" dirty="0"/>
          </a:p>
        </p:txBody>
      </p:sp>
      <p:sp>
        <p:nvSpPr>
          <p:cNvPr id="61499" name="Line 59"/>
          <p:cNvSpPr>
            <a:spLocks noChangeShapeType="1"/>
          </p:cNvSpPr>
          <p:nvPr/>
        </p:nvSpPr>
        <p:spPr bwMode="auto">
          <a:xfrm flipV="1">
            <a:off x="2679700" y="4322763"/>
            <a:ext cx="47625" cy="47625"/>
          </a:xfrm>
          <a:prstGeom prst="line">
            <a:avLst/>
          </a:prstGeom>
          <a:noFill/>
          <a:ln w="28575">
            <a:solidFill>
              <a:srgbClr val="FF6600"/>
            </a:solidFill>
            <a:round/>
            <a:headEnd/>
            <a:tailEnd/>
          </a:ln>
        </p:spPr>
        <p:txBody>
          <a:bodyPr>
            <a:prstTxWarp prst="textNoShape">
              <a:avLst/>
            </a:prstTxWarp>
          </a:bodyPr>
          <a:lstStyle/>
          <a:p>
            <a:endParaRPr lang="en-US" dirty="0"/>
          </a:p>
        </p:txBody>
      </p:sp>
      <p:sp>
        <p:nvSpPr>
          <p:cNvPr id="61500" name="Line 60"/>
          <p:cNvSpPr>
            <a:spLocks noChangeShapeType="1"/>
          </p:cNvSpPr>
          <p:nvPr/>
        </p:nvSpPr>
        <p:spPr bwMode="auto">
          <a:xfrm flipV="1">
            <a:off x="2727325" y="4284663"/>
            <a:ext cx="47625" cy="38100"/>
          </a:xfrm>
          <a:prstGeom prst="line">
            <a:avLst/>
          </a:prstGeom>
          <a:noFill/>
          <a:ln w="28575">
            <a:solidFill>
              <a:srgbClr val="FF6600"/>
            </a:solidFill>
            <a:round/>
            <a:headEnd/>
            <a:tailEnd/>
          </a:ln>
        </p:spPr>
        <p:txBody>
          <a:bodyPr>
            <a:prstTxWarp prst="textNoShape">
              <a:avLst/>
            </a:prstTxWarp>
          </a:bodyPr>
          <a:lstStyle/>
          <a:p>
            <a:endParaRPr lang="en-US" dirty="0"/>
          </a:p>
        </p:txBody>
      </p:sp>
      <p:sp>
        <p:nvSpPr>
          <p:cNvPr id="61501" name="Freeform 61"/>
          <p:cNvSpPr>
            <a:spLocks/>
          </p:cNvSpPr>
          <p:nvPr/>
        </p:nvSpPr>
        <p:spPr bwMode="auto">
          <a:xfrm>
            <a:off x="2774950" y="4246563"/>
            <a:ext cx="46038" cy="38100"/>
          </a:xfrm>
          <a:custGeom>
            <a:avLst/>
            <a:gdLst>
              <a:gd name="T0" fmla="*/ 0 w 29"/>
              <a:gd name="T1" fmla="*/ 38100 h 24"/>
              <a:gd name="T2" fmla="*/ 17463 w 29"/>
              <a:gd name="T3" fmla="*/ 19050 h 24"/>
              <a:gd name="T4" fmla="*/ 46038 w 29"/>
              <a:gd name="T5" fmla="*/ 0 h 24"/>
              <a:gd name="T6" fmla="*/ 0 60000 65536"/>
              <a:gd name="T7" fmla="*/ 0 60000 65536"/>
              <a:gd name="T8" fmla="*/ 0 60000 65536"/>
              <a:gd name="T9" fmla="*/ 0 w 29"/>
              <a:gd name="T10" fmla="*/ 0 h 24"/>
              <a:gd name="T11" fmla="*/ 29 w 29"/>
              <a:gd name="T12" fmla="*/ 24 h 24"/>
            </a:gdLst>
            <a:ahLst/>
            <a:cxnLst>
              <a:cxn ang="T6">
                <a:pos x="T0" y="T1"/>
              </a:cxn>
              <a:cxn ang="T7">
                <a:pos x="T2" y="T3"/>
              </a:cxn>
              <a:cxn ang="T8">
                <a:pos x="T4" y="T5"/>
              </a:cxn>
            </a:cxnLst>
            <a:rect l="T9" t="T10" r="T11" b="T12"/>
            <a:pathLst>
              <a:path w="29" h="24">
                <a:moveTo>
                  <a:pt x="0" y="24"/>
                </a:moveTo>
                <a:lnTo>
                  <a:pt x="11" y="12"/>
                </a:lnTo>
                <a:lnTo>
                  <a:pt x="29" y="0"/>
                </a:lnTo>
              </a:path>
            </a:pathLst>
          </a:custGeom>
          <a:noFill/>
          <a:ln w="28575">
            <a:solidFill>
              <a:srgbClr val="FF6600"/>
            </a:solidFill>
            <a:round/>
            <a:headEnd/>
            <a:tailEnd/>
          </a:ln>
        </p:spPr>
        <p:txBody>
          <a:bodyPr>
            <a:prstTxWarp prst="textNoShape">
              <a:avLst/>
            </a:prstTxWarp>
          </a:bodyPr>
          <a:lstStyle/>
          <a:p>
            <a:endParaRPr lang="en-US" dirty="0"/>
          </a:p>
        </p:txBody>
      </p:sp>
      <p:sp>
        <p:nvSpPr>
          <p:cNvPr id="61502" name="Freeform 62"/>
          <p:cNvSpPr>
            <a:spLocks/>
          </p:cNvSpPr>
          <p:nvPr/>
        </p:nvSpPr>
        <p:spPr bwMode="auto">
          <a:xfrm>
            <a:off x="2820988" y="4189413"/>
            <a:ext cx="47625" cy="57150"/>
          </a:xfrm>
          <a:custGeom>
            <a:avLst/>
            <a:gdLst>
              <a:gd name="T0" fmla="*/ 0 w 30"/>
              <a:gd name="T1" fmla="*/ 57150 h 36"/>
              <a:gd name="T2" fmla="*/ 19050 w 30"/>
              <a:gd name="T3" fmla="*/ 28575 h 36"/>
              <a:gd name="T4" fmla="*/ 47625 w 30"/>
              <a:gd name="T5" fmla="*/ 0 h 36"/>
              <a:gd name="T6" fmla="*/ 0 60000 65536"/>
              <a:gd name="T7" fmla="*/ 0 60000 65536"/>
              <a:gd name="T8" fmla="*/ 0 60000 65536"/>
              <a:gd name="T9" fmla="*/ 0 w 30"/>
              <a:gd name="T10" fmla="*/ 0 h 36"/>
              <a:gd name="T11" fmla="*/ 30 w 30"/>
              <a:gd name="T12" fmla="*/ 36 h 36"/>
            </a:gdLst>
            <a:ahLst/>
            <a:cxnLst>
              <a:cxn ang="T6">
                <a:pos x="T0" y="T1"/>
              </a:cxn>
              <a:cxn ang="T7">
                <a:pos x="T2" y="T3"/>
              </a:cxn>
              <a:cxn ang="T8">
                <a:pos x="T4" y="T5"/>
              </a:cxn>
            </a:cxnLst>
            <a:rect l="T9" t="T10" r="T11" b="T12"/>
            <a:pathLst>
              <a:path w="30" h="36">
                <a:moveTo>
                  <a:pt x="0" y="36"/>
                </a:moveTo>
                <a:lnTo>
                  <a:pt x="12" y="18"/>
                </a:lnTo>
                <a:lnTo>
                  <a:pt x="30" y="0"/>
                </a:lnTo>
              </a:path>
            </a:pathLst>
          </a:custGeom>
          <a:noFill/>
          <a:ln w="28575">
            <a:solidFill>
              <a:srgbClr val="FF6600"/>
            </a:solidFill>
            <a:round/>
            <a:headEnd/>
            <a:tailEnd/>
          </a:ln>
        </p:spPr>
        <p:txBody>
          <a:bodyPr>
            <a:prstTxWarp prst="textNoShape">
              <a:avLst/>
            </a:prstTxWarp>
          </a:bodyPr>
          <a:lstStyle/>
          <a:p>
            <a:endParaRPr lang="en-US" dirty="0"/>
          </a:p>
        </p:txBody>
      </p:sp>
      <p:sp>
        <p:nvSpPr>
          <p:cNvPr id="61503" name="Freeform 63"/>
          <p:cNvSpPr>
            <a:spLocks/>
          </p:cNvSpPr>
          <p:nvPr/>
        </p:nvSpPr>
        <p:spPr bwMode="auto">
          <a:xfrm>
            <a:off x="2868613" y="4160838"/>
            <a:ext cx="47625" cy="28575"/>
          </a:xfrm>
          <a:custGeom>
            <a:avLst/>
            <a:gdLst>
              <a:gd name="T0" fmla="*/ 0 w 30"/>
              <a:gd name="T1" fmla="*/ 28575 h 18"/>
              <a:gd name="T2" fmla="*/ 28575 w 30"/>
              <a:gd name="T3" fmla="*/ 9525 h 18"/>
              <a:gd name="T4" fmla="*/ 47625 w 30"/>
              <a:gd name="T5" fmla="*/ 0 h 18"/>
              <a:gd name="T6" fmla="*/ 0 60000 65536"/>
              <a:gd name="T7" fmla="*/ 0 60000 65536"/>
              <a:gd name="T8" fmla="*/ 0 60000 65536"/>
              <a:gd name="T9" fmla="*/ 0 w 30"/>
              <a:gd name="T10" fmla="*/ 0 h 18"/>
              <a:gd name="T11" fmla="*/ 30 w 30"/>
              <a:gd name="T12" fmla="*/ 18 h 18"/>
            </a:gdLst>
            <a:ahLst/>
            <a:cxnLst>
              <a:cxn ang="T6">
                <a:pos x="T0" y="T1"/>
              </a:cxn>
              <a:cxn ang="T7">
                <a:pos x="T2" y="T3"/>
              </a:cxn>
              <a:cxn ang="T8">
                <a:pos x="T4" y="T5"/>
              </a:cxn>
            </a:cxnLst>
            <a:rect l="T9" t="T10" r="T11" b="T12"/>
            <a:pathLst>
              <a:path w="30" h="18">
                <a:moveTo>
                  <a:pt x="0" y="18"/>
                </a:moveTo>
                <a:lnTo>
                  <a:pt x="18" y="6"/>
                </a:lnTo>
                <a:lnTo>
                  <a:pt x="30" y="0"/>
                </a:lnTo>
              </a:path>
            </a:pathLst>
          </a:custGeom>
          <a:noFill/>
          <a:ln w="28575">
            <a:solidFill>
              <a:srgbClr val="FF6600"/>
            </a:solidFill>
            <a:round/>
            <a:headEnd/>
            <a:tailEnd/>
          </a:ln>
        </p:spPr>
        <p:txBody>
          <a:bodyPr>
            <a:prstTxWarp prst="textNoShape">
              <a:avLst/>
            </a:prstTxWarp>
          </a:bodyPr>
          <a:lstStyle/>
          <a:p>
            <a:endParaRPr lang="en-US" dirty="0"/>
          </a:p>
        </p:txBody>
      </p:sp>
      <p:sp>
        <p:nvSpPr>
          <p:cNvPr id="61504" name="Freeform 64"/>
          <p:cNvSpPr>
            <a:spLocks/>
          </p:cNvSpPr>
          <p:nvPr/>
        </p:nvSpPr>
        <p:spPr bwMode="auto">
          <a:xfrm>
            <a:off x="2916238" y="4141788"/>
            <a:ext cx="38100" cy="19050"/>
          </a:xfrm>
          <a:custGeom>
            <a:avLst/>
            <a:gdLst>
              <a:gd name="T0" fmla="*/ 0 w 24"/>
              <a:gd name="T1" fmla="*/ 19050 h 12"/>
              <a:gd name="T2" fmla="*/ 19050 w 24"/>
              <a:gd name="T3" fmla="*/ 9525 h 12"/>
              <a:gd name="T4" fmla="*/ 38100 w 24"/>
              <a:gd name="T5" fmla="*/ 0 h 12"/>
              <a:gd name="T6" fmla="*/ 0 60000 65536"/>
              <a:gd name="T7" fmla="*/ 0 60000 65536"/>
              <a:gd name="T8" fmla="*/ 0 60000 65536"/>
              <a:gd name="T9" fmla="*/ 0 w 24"/>
              <a:gd name="T10" fmla="*/ 0 h 12"/>
              <a:gd name="T11" fmla="*/ 24 w 24"/>
              <a:gd name="T12" fmla="*/ 12 h 12"/>
            </a:gdLst>
            <a:ahLst/>
            <a:cxnLst>
              <a:cxn ang="T6">
                <a:pos x="T0" y="T1"/>
              </a:cxn>
              <a:cxn ang="T7">
                <a:pos x="T2" y="T3"/>
              </a:cxn>
              <a:cxn ang="T8">
                <a:pos x="T4" y="T5"/>
              </a:cxn>
            </a:cxnLst>
            <a:rect l="T9" t="T10" r="T11" b="T12"/>
            <a:pathLst>
              <a:path w="24" h="12">
                <a:moveTo>
                  <a:pt x="0" y="12"/>
                </a:moveTo>
                <a:lnTo>
                  <a:pt x="12" y="6"/>
                </a:lnTo>
                <a:lnTo>
                  <a:pt x="24" y="0"/>
                </a:lnTo>
              </a:path>
            </a:pathLst>
          </a:custGeom>
          <a:noFill/>
          <a:ln w="28575">
            <a:solidFill>
              <a:srgbClr val="FF6600"/>
            </a:solidFill>
            <a:round/>
            <a:headEnd/>
            <a:tailEnd/>
          </a:ln>
        </p:spPr>
        <p:txBody>
          <a:bodyPr>
            <a:prstTxWarp prst="textNoShape">
              <a:avLst/>
            </a:prstTxWarp>
          </a:bodyPr>
          <a:lstStyle/>
          <a:p>
            <a:endParaRPr lang="en-US" dirty="0"/>
          </a:p>
        </p:txBody>
      </p:sp>
      <p:sp>
        <p:nvSpPr>
          <p:cNvPr id="61505" name="Freeform 65"/>
          <p:cNvSpPr>
            <a:spLocks/>
          </p:cNvSpPr>
          <p:nvPr/>
        </p:nvSpPr>
        <p:spPr bwMode="auto">
          <a:xfrm>
            <a:off x="2954338" y="4105275"/>
            <a:ext cx="47625" cy="36513"/>
          </a:xfrm>
          <a:custGeom>
            <a:avLst/>
            <a:gdLst>
              <a:gd name="T0" fmla="*/ 0 w 30"/>
              <a:gd name="T1" fmla="*/ 36513 h 23"/>
              <a:gd name="T2" fmla="*/ 19050 w 30"/>
              <a:gd name="T3" fmla="*/ 17463 h 23"/>
              <a:gd name="T4" fmla="*/ 38100 w 30"/>
              <a:gd name="T5" fmla="*/ 0 h 23"/>
              <a:gd name="T6" fmla="*/ 47625 w 30"/>
              <a:gd name="T7" fmla="*/ 0 h 23"/>
              <a:gd name="T8" fmla="*/ 0 60000 65536"/>
              <a:gd name="T9" fmla="*/ 0 60000 65536"/>
              <a:gd name="T10" fmla="*/ 0 60000 65536"/>
              <a:gd name="T11" fmla="*/ 0 60000 65536"/>
              <a:gd name="T12" fmla="*/ 0 w 30"/>
              <a:gd name="T13" fmla="*/ 0 h 23"/>
              <a:gd name="T14" fmla="*/ 30 w 30"/>
              <a:gd name="T15" fmla="*/ 23 h 23"/>
            </a:gdLst>
            <a:ahLst/>
            <a:cxnLst>
              <a:cxn ang="T8">
                <a:pos x="T0" y="T1"/>
              </a:cxn>
              <a:cxn ang="T9">
                <a:pos x="T2" y="T3"/>
              </a:cxn>
              <a:cxn ang="T10">
                <a:pos x="T4" y="T5"/>
              </a:cxn>
              <a:cxn ang="T11">
                <a:pos x="T6" y="T7"/>
              </a:cxn>
            </a:cxnLst>
            <a:rect l="T12" t="T13" r="T14" b="T15"/>
            <a:pathLst>
              <a:path w="30" h="23">
                <a:moveTo>
                  <a:pt x="0" y="23"/>
                </a:moveTo>
                <a:lnTo>
                  <a:pt x="12" y="11"/>
                </a:lnTo>
                <a:lnTo>
                  <a:pt x="24" y="0"/>
                </a:lnTo>
                <a:lnTo>
                  <a:pt x="30" y="0"/>
                </a:lnTo>
              </a:path>
            </a:pathLst>
          </a:custGeom>
          <a:noFill/>
          <a:ln w="28575">
            <a:solidFill>
              <a:srgbClr val="FF6600"/>
            </a:solidFill>
            <a:round/>
            <a:headEnd/>
            <a:tailEnd/>
          </a:ln>
        </p:spPr>
        <p:txBody>
          <a:bodyPr>
            <a:prstTxWarp prst="textNoShape">
              <a:avLst/>
            </a:prstTxWarp>
          </a:bodyPr>
          <a:lstStyle/>
          <a:p>
            <a:endParaRPr lang="en-US" dirty="0"/>
          </a:p>
        </p:txBody>
      </p:sp>
      <p:sp>
        <p:nvSpPr>
          <p:cNvPr id="61506" name="Freeform 66"/>
          <p:cNvSpPr>
            <a:spLocks/>
          </p:cNvSpPr>
          <p:nvPr/>
        </p:nvSpPr>
        <p:spPr bwMode="auto">
          <a:xfrm>
            <a:off x="3001963" y="4105275"/>
            <a:ext cx="47625" cy="36513"/>
          </a:xfrm>
          <a:custGeom>
            <a:avLst/>
            <a:gdLst>
              <a:gd name="T0" fmla="*/ 0 w 30"/>
              <a:gd name="T1" fmla="*/ 0 h 23"/>
              <a:gd name="T2" fmla="*/ 9525 w 30"/>
              <a:gd name="T3" fmla="*/ 9525 h 23"/>
              <a:gd name="T4" fmla="*/ 19050 w 30"/>
              <a:gd name="T5" fmla="*/ 17463 h 23"/>
              <a:gd name="T6" fmla="*/ 38100 w 30"/>
              <a:gd name="T7" fmla="*/ 26988 h 23"/>
              <a:gd name="T8" fmla="*/ 47625 w 30"/>
              <a:gd name="T9" fmla="*/ 36513 h 23"/>
              <a:gd name="T10" fmla="*/ 0 60000 65536"/>
              <a:gd name="T11" fmla="*/ 0 60000 65536"/>
              <a:gd name="T12" fmla="*/ 0 60000 65536"/>
              <a:gd name="T13" fmla="*/ 0 60000 65536"/>
              <a:gd name="T14" fmla="*/ 0 60000 65536"/>
              <a:gd name="T15" fmla="*/ 0 w 30"/>
              <a:gd name="T16" fmla="*/ 0 h 23"/>
              <a:gd name="T17" fmla="*/ 30 w 30"/>
              <a:gd name="T18" fmla="*/ 23 h 23"/>
            </a:gdLst>
            <a:ahLst/>
            <a:cxnLst>
              <a:cxn ang="T10">
                <a:pos x="T0" y="T1"/>
              </a:cxn>
              <a:cxn ang="T11">
                <a:pos x="T2" y="T3"/>
              </a:cxn>
              <a:cxn ang="T12">
                <a:pos x="T4" y="T5"/>
              </a:cxn>
              <a:cxn ang="T13">
                <a:pos x="T6" y="T7"/>
              </a:cxn>
              <a:cxn ang="T14">
                <a:pos x="T8" y="T9"/>
              </a:cxn>
            </a:cxnLst>
            <a:rect l="T15" t="T16" r="T17" b="T18"/>
            <a:pathLst>
              <a:path w="30" h="23">
                <a:moveTo>
                  <a:pt x="0" y="0"/>
                </a:moveTo>
                <a:lnTo>
                  <a:pt x="6" y="6"/>
                </a:lnTo>
                <a:lnTo>
                  <a:pt x="12" y="11"/>
                </a:lnTo>
                <a:lnTo>
                  <a:pt x="24" y="17"/>
                </a:lnTo>
                <a:lnTo>
                  <a:pt x="30" y="23"/>
                </a:lnTo>
              </a:path>
            </a:pathLst>
          </a:custGeom>
          <a:noFill/>
          <a:ln w="28575">
            <a:solidFill>
              <a:srgbClr val="FF6600"/>
            </a:solidFill>
            <a:round/>
            <a:headEnd/>
            <a:tailEnd/>
          </a:ln>
        </p:spPr>
        <p:txBody>
          <a:bodyPr>
            <a:prstTxWarp prst="textNoShape">
              <a:avLst/>
            </a:prstTxWarp>
          </a:bodyPr>
          <a:lstStyle/>
          <a:p>
            <a:endParaRPr lang="en-US" dirty="0"/>
          </a:p>
        </p:txBody>
      </p:sp>
      <p:sp>
        <p:nvSpPr>
          <p:cNvPr id="61507" name="Freeform 67"/>
          <p:cNvSpPr>
            <a:spLocks/>
          </p:cNvSpPr>
          <p:nvPr/>
        </p:nvSpPr>
        <p:spPr bwMode="auto">
          <a:xfrm>
            <a:off x="3049588" y="4132263"/>
            <a:ext cx="47625" cy="9525"/>
          </a:xfrm>
          <a:custGeom>
            <a:avLst/>
            <a:gdLst>
              <a:gd name="T0" fmla="*/ 0 w 30"/>
              <a:gd name="T1" fmla="*/ 9525 h 6"/>
              <a:gd name="T2" fmla="*/ 19050 w 30"/>
              <a:gd name="T3" fmla="*/ 9525 h 6"/>
              <a:gd name="T4" fmla="*/ 47625 w 30"/>
              <a:gd name="T5" fmla="*/ 0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6"/>
                </a:moveTo>
                <a:lnTo>
                  <a:pt x="12" y="6"/>
                </a:lnTo>
                <a:lnTo>
                  <a:pt x="30" y="0"/>
                </a:lnTo>
              </a:path>
            </a:pathLst>
          </a:custGeom>
          <a:noFill/>
          <a:ln w="28575">
            <a:solidFill>
              <a:srgbClr val="FF6600"/>
            </a:solidFill>
            <a:round/>
            <a:headEnd/>
            <a:tailEnd/>
          </a:ln>
        </p:spPr>
        <p:txBody>
          <a:bodyPr>
            <a:prstTxWarp prst="textNoShape">
              <a:avLst/>
            </a:prstTxWarp>
          </a:bodyPr>
          <a:lstStyle/>
          <a:p>
            <a:endParaRPr lang="en-US" dirty="0"/>
          </a:p>
        </p:txBody>
      </p:sp>
      <p:sp>
        <p:nvSpPr>
          <p:cNvPr id="61508" name="Freeform 68"/>
          <p:cNvSpPr>
            <a:spLocks/>
          </p:cNvSpPr>
          <p:nvPr/>
        </p:nvSpPr>
        <p:spPr bwMode="auto">
          <a:xfrm>
            <a:off x="3097213" y="4105275"/>
            <a:ext cx="47625" cy="26988"/>
          </a:xfrm>
          <a:custGeom>
            <a:avLst/>
            <a:gdLst>
              <a:gd name="T0" fmla="*/ 0 w 30"/>
              <a:gd name="T1" fmla="*/ 26988 h 17"/>
              <a:gd name="T2" fmla="*/ 19050 w 30"/>
              <a:gd name="T3" fmla="*/ 17463 h 17"/>
              <a:gd name="T4" fmla="*/ 47625 w 30"/>
              <a:gd name="T5" fmla="*/ 0 h 17"/>
              <a:gd name="T6" fmla="*/ 0 60000 65536"/>
              <a:gd name="T7" fmla="*/ 0 60000 65536"/>
              <a:gd name="T8" fmla="*/ 0 60000 65536"/>
              <a:gd name="T9" fmla="*/ 0 w 30"/>
              <a:gd name="T10" fmla="*/ 0 h 17"/>
              <a:gd name="T11" fmla="*/ 30 w 30"/>
              <a:gd name="T12" fmla="*/ 17 h 17"/>
            </a:gdLst>
            <a:ahLst/>
            <a:cxnLst>
              <a:cxn ang="T6">
                <a:pos x="T0" y="T1"/>
              </a:cxn>
              <a:cxn ang="T7">
                <a:pos x="T2" y="T3"/>
              </a:cxn>
              <a:cxn ang="T8">
                <a:pos x="T4" y="T5"/>
              </a:cxn>
            </a:cxnLst>
            <a:rect l="T9" t="T10" r="T11" b="T12"/>
            <a:pathLst>
              <a:path w="30" h="17">
                <a:moveTo>
                  <a:pt x="0" y="17"/>
                </a:moveTo>
                <a:lnTo>
                  <a:pt x="12" y="11"/>
                </a:lnTo>
                <a:lnTo>
                  <a:pt x="30" y="0"/>
                </a:lnTo>
              </a:path>
            </a:pathLst>
          </a:custGeom>
          <a:noFill/>
          <a:ln w="28575">
            <a:solidFill>
              <a:srgbClr val="FF6600"/>
            </a:solidFill>
            <a:round/>
            <a:headEnd/>
            <a:tailEnd/>
          </a:ln>
        </p:spPr>
        <p:txBody>
          <a:bodyPr>
            <a:prstTxWarp prst="textNoShape">
              <a:avLst/>
            </a:prstTxWarp>
          </a:bodyPr>
          <a:lstStyle/>
          <a:p>
            <a:endParaRPr lang="en-US" dirty="0"/>
          </a:p>
        </p:txBody>
      </p:sp>
      <p:sp>
        <p:nvSpPr>
          <p:cNvPr id="61509" name="Line 69"/>
          <p:cNvSpPr>
            <a:spLocks noChangeShapeType="1"/>
          </p:cNvSpPr>
          <p:nvPr/>
        </p:nvSpPr>
        <p:spPr bwMode="auto">
          <a:xfrm flipV="1">
            <a:off x="3144838" y="4067175"/>
            <a:ext cx="47625" cy="38100"/>
          </a:xfrm>
          <a:prstGeom prst="line">
            <a:avLst/>
          </a:prstGeom>
          <a:noFill/>
          <a:ln w="28575">
            <a:solidFill>
              <a:srgbClr val="FF6600"/>
            </a:solidFill>
            <a:round/>
            <a:headEnd/>
            <a:tailEnd/>
          </a:ln>
        </p:spPr>
        <p:txBody>
          <a:bodyPr>
            <a:prstTxWarp prst="textNoShape">
              <a:avLst/>
            </a:prstTxWarp>
          </a:bodyPr>
          <a:lstStyle/>
          <a:p>
            <a:endParaRPr lang="en-US" dirty="0"/>
          </a:p>
        </p:txBody>
      </p:sp>
      <p:sp>
        <p:nvSpPr>
          <p:cNvPr id="61510" name="Line 70"/>
          <p:cNvSpPr>
            <a:spLocks noChangeShapeType="1"/>
          </p:cNvSpPr>
          <p:nvPr/>
        </p:nvSpPr>
        <p:spPr bwMode="auto">
          <a:xfrm flipV="1">
            <a:off x="3192463" y="4019550"/>
            <a:ext cx="38100" cy="47625"/>
          </a:xfrm>
          <a:prstGeom prst="line">
            <a:avLst/>
          </a:prstGeom>
          <a:noFill/>
          <a:ln w="28575">
            <a:solidFill>
              <a:srgbClr val="FF6600"/>
            </a:solidFill>
            <a:round/>
            <a:headEnd/>
            <a:tailEnd/>
          </a:ln>
        </p:spPr>
        <p:txBody>
          <a:bodyPr>
            <a:prstTxWarp prst="textNoShape">
              <a:avLst/>
            </a:prstTxWarp>
          </a:bodyPr>
          <a:lstStyle/>
          <a:p>
            <a:endParaRPr lang="en-US" dirty="0"/>
          </a:p>
        </p:txBody>
      </p:sp>
      <p:sp>
        <p:nvSpPr>
          <p:cNvPr id="61511" name="Freeform 71"/>
          <p:cNvSpPr>
            <a:spLocks/>
          </p:cNvSpPr>
          <p:nvPr/>
        </p:nvSpPr>
        <p:spPr bwMode="auto">
          <a:xfrm>
            <a:off x="3230563" y="3971925"/>
            <a:ext cx="47625" cy="47625"/>
          </a:xfrm>
          <a:custGeom>
            <a:avLst/>
            <a:gdLst>
              <a:gd name="T0" fmla="*/ 0 w 30"/>
              <a:gd name="T1" fmla="*/ 47625 h 30"/>
              <a:gd name="T2" fmla="*/ 19050 w 30"/>
              <a:gd name="T3" fmla="*/ 19050 h 30"/>
              <a:gd name="T4" fmla="*/ 38100 w 30"/>
              <a:gd name="T5" fmla="*/ 9525 h 30"/>
              <a:gd name="T6" fmla="*/ 47625 w 30"/>
              <a:gd name="T7" fmla="*/ 0 h 30"/>
              <a:gd name="T8" fmla="*/ 0 60000 65536"/>
              <a:gd name="T9" fmla="*/ 0 60000 65536"/>
              <a:gd name="T10" fmla="*/ 0 60000 65536"/>
              <a:gd name="T11" fmla="*/ 0 60000 65536"/>
              <a:gd name="T12" fmla="*/ 0 w 30"/>
              <a:gd name="T13" fmla="*/ 0 h 30"/>
              <a:gd name="T14" fmla="*/ 30 w 30"/>
              <a:gd name="T15" fmla="*/ 30 h 30"/>
            </a:gdLst>
            <a:ahLst/>
            <a:cxnLst>
              <a:cxn ang="T8">
                <a:pos x="T0" y="T1"/>
              </a:cxn>
              <a:cxn ang="T9">
                <a:pos x="T2" y="T3"/>
              </a:cxn>
              <a:cxn ang="T10">
                <a:pos x="T4" y="T5"/>
              </a:cxn>
              <a:cxn ang="T11">
                <a:pos x="T6" y="T7"/>
              </a:cxn>
            </a:cxnLst>
            <a:rect l="T12" t="T13" r="T14" b="T15"/>
            <a:pathLst>
              <a:path w="30" h="30">
                <a:moveTo>
                  <a:pt x="0" y="30"/>
                </a:moveTo>
                <a:lnTo>
                  <a:pt x="12" y="12"/>
                </a:lnTo>
                <a:lnTo>
                  <a:pt x="24" y="6"/>
                </a:lnTo>
                <a:lnTo>
                  <a:pt x="30" y="0"/>
                </a:lnTo>
              </a:path>
            </a:pathLst>
          </a:custGeom>
          <a:noFill/>
          <a:ln w="28575">
            <a:solidFill>
              <a:srgbClr val="FF6600"/>
            </a:solidFill>
            <a:round/>
            <a:headEnd/>
            <a:tailEnd/>
          </a:ln>
        </p:spPr>
        <p:txBody>
          <a:bodyPr>
            <a:prstTxWarp prst="textNoShape">
              <a:avLst/>
            </a:prstTxWarp>
          </a:bodyPr>
          <a:lstStyle/>
          <a:p>
            <a:endParaRPr lang="en-US" dirty="0"/>
          </a:p>
        </p:txBody>
      </p:sp>
      <p:sp>
        <p:nvSpPr>
          <p:cNvPr id="61512" name="Freeform 72"/>
          <p:cNvSpPr>
            <a:spLocks/>
          </p:cNvSpPr>
          <p:nvPr/>
        </p:nvSpPr>
        <p:spPr bwMode="auto">
          <a:xfrm>
            <a:off x="3278188" y="3971925"/>
            <a:ext cx="47625" cy="9525"/>
          </a:xfrm>
          <a:custGeom>
            <a:avLst/>
            <a:gdLst>
              <a:gd name="T0" fmla="*/ 0 w 30"/>
              <a:gd name="T1" fmla="*/ 0 h 6"/>
              <a:gd name="T2" fmla="*/ 9525 w 30"/>
              <a:gd name="T3" fmla="*/ 0 h 6"/>
              <a:gd name="T4" fmla="*/ 19050 w 30"/>
              <a:gd name="T5" fmla="*/ 0 h 6"/>
              <a:gd name="T6" fmla="*/ 47625 w 30"/>
              <a:gd name="T7" fmla="*/ 9525 h 6"/>
              <a:gd name="T8" fmla="*/ 0 60000 65536"/>
              <a:gd name="T9" fmla="*/ 0 60000 65536"/>
              <a:gd name="T10" fmla="*/ 0 60000 65536"/>
              <a:gd name="T11" fmla="*/ 0 60000 65536"/>
              <a:gd name="T12" fmla="*/ 0 w 30"/>
              <a:gd name="T13" fmla="*/ 0 h 6"/>
              <a:gd name="T14" fmla="*/ 30 w 30"/>
              <a:gd name="T15" fmla="*/ 6 h 6"/>
            </a:gdLst>
            <a:ahLst/>
            <a:cxnLst>
              <a:cxn ang="T8">
                <a:pos x="T0" y="T1"/>
              </a:cxn>
              <a:cxn ang="T9">
                <a:pos x="T2" y="T3"/>
              </a:cxn>
              <a:cxn ang="T10">
                <a:pos x="T4" y="T5"/>
              </a:cxn>
              <a:cxn ang="T11">
                <a:pos x="T6" y="T7"/>
              </a:cxn>
            </a:cxnLst>
            <a:rect l="T12" t="T13" r="T14" b="T15"/>
            <a:pathLst>
              <a:path w="30" h="6">
                <a:moveTo>
                  <a:pt x="0" y="0"/>
                </a:moveTo>
                <a:lnTo>
                  <a:pt x="6" y="0"/>
                </a:lnTo>
                <a:lnTo>
                  <a:pt x="12" y="0"/>
                </a:lnTo>
                <a:lnTo>
                  <a:pt x="30" y="6"/>
                </a:lnTo>
              </a:path>
            </a:pathLst>
          </a:custGeom>
          <a:noFill/>
          <a:ln w="28575">
            <a:solidFill>
              <a:srgbClr val="FF6600"/>
            </a:solidFill>
            <a:round/>
            <a:headEnd/>
            <a:tailEnd/>
          </a:ln>
        </p:spPr>
        <p:txBody>
          <a:bodyPr>
            <a:prstTxWarp prst="textNoShape">
              <a:avLst/>
            </a:prstTxWarp>
          </a:bodyPr>
          <a:lstStyle/>
          <a:p>
            <a:endParaRPr lang="en-US" dirty="0"/>
          </a:p>
        </p:txBody>
      </p:sp>
      <p:sp>
        <p:nvSpPr>
          <p:cNvPr id="61513" name="Freeform 73"/>
          <p:cNvSpPr>
            <a:spLocks/>
          </p:cNvSpPr>
          <p:nvPr/>
        </p:nvSpPr>
        <p:spPr bwMode="auto">
          <a:xfrm>
            <a:off x="3325813" y="3981450"/>
            <a:ext cx="47625" cy="1588"/>
          </a:xfrm>
          <a:custGeom>
            <a:avLst/>
            <a:gdLst>
              <a:gd name="T0" fmla="*/ 0 w 30"/>
              <a:gd name="T1" fmla="*/ 0 h 1588"/>
              <a:gd name="T2" fmla="*/ 19050 w 30"/>
              <a:gd name="T3" fmla="*/ 0 h 1588"/>
              <a:gd name="T4" fmla="*/ 47625 w 30"/>
              <a:gd name="T5" fmla="*/ 0 h 1588"/>
              <a:gd name="T6" fmla="*/ 0 60000 65536"/>
              <a:gd name="T7" fmla="*/ 0 60000 65536"/>
              <a:gd name="T8" fmla="*/ 0 60000 65536"/>
              <a:gd name="T9" fmla="*/ 0 w 30"/>
              <a:gd name="T10" fmla="*/ 0 h 1588"/>
              <a:gd name="T11" fmla="*/ 30 w 30"/>
              <a:gd name="T12" fmla="*/ 1588 h 1588"/>
            </a:gdLst>
            <a:ahLst/>
            <a:cxnLst>
              <a:cxn ang="T6">
                <a:pos x="T0" y="T1"/>
              </a:cxn>
              <a:cxn ang="T7">
                <a:pos x="T2" y="T3"/>
              </a:cxn>
              <a:cxn ang="T8">
                <a:pos x="T4" y="T5"/>
              </a:cxn>
            </a:cxnLst>
            <a:rect l="T9" t="T10" r="T11" b="T12"/>
            <a:pathLst>
              <a:path w="30" h="1588">
                <a:moveTo>
                  <a:pt x="0" y="0"/>
                </a:moveTo>
                <a:lnTo>
                  <a:pt x="12" y="0"/>
                </a:lnTo>
                <a:lnTo>
                  <a:pt x="30" y="0"/>
                </a:lnTo>
              </a:path>
            </a:pathLst>
          </a:custGeom>
          <a:noFill/>
          <a:ln w="28575">
            <a:solidFill>
              <a:srgbClr val="FF6600"/>
            </a:solidFill>
            <a:round/>
            <a:headEnd/>
            <a:tailEnd/>
          </a:ln>
        </p:spPr>
        <p:txBody>
          <a:bodyPr>
            <a:prstTxWarp prst="textNoShape">
              <a:avLst/>
            </a:prstTxWarp>
          </a:bodyPr>
          <a:lstStyle/>
          <a:p>
            <a:endParaRPr lang="en-US" dirty="0"/>
          </a:p>
        </p:txBody>
      </p:sp>
      <p:sp>
        <p:nvSpPr>
          <p:cNvPr id="61514" name="Freeform 74"/>
          <p:cNvSpPr>
            <a:spLocks/>
          </p:cNvSpPr>
          <p:nvPr/>
        </p:nvSpPr>
        <p:spPr bwMode="auto">
          <a:xfrm>
            <a:off x="3373438" y="3933825"/>
            <a:ext cx="47625" cy="47625"/>
          </a:xfrm>
          <a:custGeom>
            <a:avLst/>
            <a:gdLst>
              <a:gd name="T0" fmla="*/ 0 w 30"/>
              <a:gd name="T1" fmla="*/ 47625 h 30"/>
              <a:gd name="T2" fmla="*/ 9525 w 30"/>
              <a:gd name="T3" fmla="*/ 38100 h 30"/>
              <a:gd name="T4" fmla="*/ 19050 w 30"/>
              <a:gd name="T5" fmla="*/ 28575 h 30"/>
              <a:gd name="T6" fmla="*/ 47625 w 30"/>
              <a:gd name="T7" fmla="*/ 0 h 30"/>
              <a:gd name="T8" fmla="*/ 0 60000 65536"/>
              <a:gd name="T9" fmla="*/ 0 60000 65536"/>
              <a:gd name="T10" fmla="*/ 0 60000 65536"/>
              <a:gd name="T11" fmla="*/ 0 60000 65536"/>
              <a:gd name="T12" fmla="*/ 0 w 30"/>
              <a:gd name="T13" fmla="*/ 0 h 30"/>
              <a:gd name="T14" fmla="*/ 30 w 30"/>
              <a:gd name="T15" fmla="*/ 30 h 30"/>
            </a:gdLst>
            <a:ahLst/>
            <a:cxnLst>
              <a:cxn ang="T8">
                <a:pos x="T0" y="T1"/>
              </a:cxn>
              <a:cxn ang="T9">
                <a:pos x="T2" y="T3"/>
              </a:cxn>
              <a:cxn ang="T10">
                <a:pos x="T4" y="T5"/>
              </a:cxn>
              <a:cxn ang="T11">
                <a:pos x="T6" y="T7"/>
              </a:cxn>
            </a:cxnLst>
            <a:rect l="T12" t="T13" r="T14" b="T15"/>
            <a:pathLst>
              <a:path w="30" h="30">
                <a:moveTo>
                  <a:pt x="0" y="30"/>
                </a:moveTo>
                <a:lnTo>
                  <a:pt x="6" y="24"/>
                </a:lnTo>
                <a:lnTo>
                  <a:pt x="12" y="18"/>
                </a:lnTo>
                <a:lnTo>
                  <a:pt x="30" y="0"/>
                </a:lnTo>
              </a:path>
            </a:pathLst>
          </a:custGeom>
          <a:noFill/>
          <a:ln w="28575">
            <a:solidFill>
              <a:srgbClr val="FF6600"/>
            </a:solidFill>
            <a:round/>
            <a:headEnd/>
            <a:tailEnd/>
          </a:ln>
        </p:spPr>
        <p:txBody>
          <a:bodyPr>
            <a:prstTxWarp prst="textNoShape">
              <a:avLst/>
            </a:prstTxWarp>
          </a:bodyPr>
          <a:lstStyle/>
          <a:p>
            <a:endParaRPr lang="en-US" dirty="0"/>
          </a:p>
        </p:txBody>
      </p:sp>
      <p:sp>
        <p:nvSpPr>
          <p:cNvPr id="61515" name="Line 75"/>
          <p:cNvSpPr>
            <a:spLocks noChangeShapeType="1"/>
          </p:cNvSpPr>
          <p:nvPr/>
        </p:nvSpPr>
        <p:spPr bwMode="auto">
          <a:xfrm flipV="1">
            <a:off x="3421063" y="3905250"/>
            <a:ext cx="47625" cy="28575"/>
          </a:xfrm>
          <a:prstGeom prst="line">
            <a:avLst/>
          </a:prstGeom>
          <a:noFill/>
          <a:ln w="28575">
            <a:solidFill>
              <a:srgbClr val="FF6600"/>
            </a:solidFill>
            <a:round/>
            <a:headEnd/>
            <a:tailEnd/>
          </a:ln>
        </p:spPr>
        <p:txBody>
          <a:bodyPr>
            <a:prstTxWarp prst="textNoShape">
              <a:avLst/>
            </a:prstTxWarp>
          </a:bodyPr>
          <a:lstStyle/>
          <a:p>
            <a:endParaRPr lang="en-US" dirty="0"/>
          </a:p>
        </p:txBody>
      </p:sp>
      <p:sp>
        <p:nvSpPr>
          <p:cNvPr id="61516" name="Freeform 76"/>
          <p:cNvSpPr>
            <a:spLocks/>
          </p:cNvSpPr>
          <p:nvPr/>
        </p:nvSpPr>
        <p:spPr bwMode="auto">
          <a:xfrm>
            <a:off x="3468688" y="3886200"/>
            <a:ext cx="38100" cy="19050"/>
          </a:xfrm>
          <a:custGeom>
            <a:avLst/>
            <a:gdLst>
              <a:gd name="T0" fmla="*/ 0 w 24"/>
              <a:gd name="T1" fmla="*/ 19050 h 12"/>
              <a:gd name="T2" fmla="*/ 19050 w 24"/>
              <a:gd name="T3" fmla="*/ 9525 h 12"/>
              <a:gd name="T4" fmla="*/ 28575 w 24"/>
              <a:gd name="T5" fmla="*/ 9525 h 12"/>
              <a:gd name="T6" fmla="*/ 38100 w 24"/>
              <a:gd name="T7" fmla="*/ 0 h 12"/>
              <a:gd name="T8" fmla="*/ 0 60000 65536"/>
              <a:gd name="T9" fmla="*/ 0 60000 65536"/>
              <a:gd name="T10" fmla="*/ 0 60000 65536"/>
              <a:gd name="T11" fmla="*/ 0 60000 65536"/>
              <a:gd name="T12" fmla="*/ 0 w 24"/>
              <a:gd name="T13" fmla="*/ 0 h 12"/>
              <a:gd name="T14" fmla="*/ 24 w 24"/>
              <a:gd name="T15" fmla="*/ 12 h 12"/>
            </a:gdLst>
            <a:ahLst/>
            <a:cxnLst>
              <a:cxn ang="T8">
                <a:pos x="T0" y="T1"/>
              </a:cxn>
              <a:cxn ang="T9">
                <a:pos x="T2" y="T3"/>
              </a:cxn>
              <a:cxn ang="T10">
                <a:pos x="T4" y="T5"/>
              </a:cxn>
              <a:cxn ang="T11">
                <a:pos x="T6" y="T7"/>
              </a:cxn>
            </a:cxnLst>
            <a:rect l="T12" t="T13" r="T14" b="T15"/>
            <a:pathLst>
              <a:path w="24" h="12">
                <a:moveTo>
                  <a:pt x="0" y="12"/>
                </a:moveTo>
                <a:lnTo>
                  <a:pt x="12" y="6"/>
                </a:lnTo>
                <a:lnTo>
                  <a:pt x="18" y="6"/>
                </a:lnTo>
                <a:lnTo>
                  <a:pt x="24" y="0"/>
                </a:lnTo>
              </a:path>
            </a:pathLst>
          </a:custGeom>
          <a:noFill/>
          <a:ln w="28575">
            <a:solidFill>
              <a:srgbClr val="FF6600"/>
            </a:solidFill>
            <a:round/>
            <a:headEnd/>
            <a:tailEnd/>
          </a:ln>
        </p:spPr>
        <p:txBody>
          <a:bodyPr>
            <a:prstTxWarp prst="textNoShape">
              <a:avLst/>
            </a:prstTxWarp>
          </a:bodyPr>
          <a:lstStyle/>
          <a:p>
            <a:endParaRPr lang="en-US" dirty="0"/>
          </a:p>
        </p:txBody>
      </p:sp>
      <p:sp>
        <p:nvSpPr>
          <p:cNvPr id="61517" name="Freeform 77"/>
          <p:cNvSpPr>
            <a:spLocks/>
          </p:cNvSpPr>
          <p:nvPr/>
        </p:nvSpPr>
        <p:spPr bwMode="auto">
          <a:xfrm>
            <a:off x="3506788" y="3800475"/>
            <a:ext cx="47625" cy="85725"/>
          </a:xfrm>
          <a:custGeom>
            <a:avLst/>
            <a:gdLst>
              <a:gd name="T0" fmla="*/ 0 w 30"/>
              <a:gd name="T1" fmla="*/ 85725 h 54"/>
              <a:gd name="T2" fmla="*/ 9525 w 30"/>
              <a:gd name="T3" fmla="*/ 66675 h 54"/>
              <a:gd name="T4" fmla="*/ 19050 w 30"/>
              <a:gd name="T5" fmla="*/ 47625 h 54"/>
              <a:gd name="T6" fmla="*/ 47625 w 30"/>
              <a:gd name="T7" fmla="*/ 0 h 54"/>
              <a:gd name="T8" fmla="*/ 0 60000 65536"/>
              <a:gd name="T9" fmla="*/ 0 60000 65536"/>
              <a:gd name="T10" fmla="*/ 0 60000 65536"/>
              <a:gd name="T11" fmla="*/ 0 60000 65536"/>
              <a:gd name="T12" fmla="*/ 0 w 30"/>
              <a:gd name="T13" fmla="*/ 0 h 54"/>
              <a:gd name="T14" fmla="*/ 30 w 30"/>
              <a:gd name="T15" fmla="*/ 54 h 54"/>
            </a:gdLst>
            <a:ahLst/>
            <a:cxnLst>
              <a:cxn ang="T8">
                <a:pos x="T0" y="T1"/>
              </a:cxn>
              <a:cxn ang="T9">
                <a:pos x="T2" y="T3"/>
              </a:cxn>
              <a:cxn ang="T10">
                <a:pos x="T4" y="T5"/>
              </a:cxn>
              <a:cxn ang="T11">
                <a:pos x="T6" y="T7"/>
              </a:cxn>
            </a:cxnLst>
            <a:rect l="T12" t="T13" r="T14" b="T15"/>
            <a:pathLst>
              <a:path w="30" h="54">
                <a:moveTo>
                  <a:pt x="0" y="54"/>
                </a:moveTo>
                <a:lnTo>
                  <a:pt x="6" y="42"/>
                </a:lnTo>
                <a:lnTo>
                  <a:pt x="12" y="30"/>
                </a:lnTo>
                <a:lnTo>
                  <a:pt x="30" y="0"/>
                </a:lnTo>
              </a:path>
            </a:pathLst>
          </a:custGeom>
          <a:noFill/>
          <a:ln w="28575">
            <a:solidFill>
              <a:srgbClr val="FF6600"/>
            </a:solidFill>
            <a:round/>
            <a:headEnd/>
            <a:tailEnd/>
          </a:ln>
        </p:spPr>
        <p:txBody>
          <a:bodyPr>
            <a:prstTxWarp prst="textNoShape">
              <a:avLst/>
            </a:prstTxWarp>
          </a:bodyPr>
          <a:lstStyle/>
          <a:p>
            <a:endParaRPr lang="en-US" dirty="0"/>
          </a:p>
        </p:txBody>
      </p:sp>
      <p:sp>
        <p:nvSpPr>
          <p:cNvPr id="61518" name="Freeform 78"/>
          <p:cNvSpPr>
            <a:spLocks/>
          </p:cNvSpPr>
          <p:nvPr/>
        </p:nvSpPr>
        <p:spPr bwMode="auto">
          <a:xfrm>
            <a:off x="3554413" y="3695700"/>
            <a:ext cx="47625" cy="104775"/>
          </a:xfrm>
          <a:custGeom>
            <a:avLst/>
            <a:gdLst>
              <a:gd name="T0" fmla="*/ 0 w 30"/>
              <a:gd name="T1" fmla="*/ 104775 h 66"/>
              <a:gd name="T2" fmla="*/ 19050 w 30"/>
              <a:gd name="T3" fmla="*/ 57150 h 66"/>
              <a:gd name="T4" fmla="*/ 47625 w 30"/>
              <a:gd name="T5" fmla="*/ 0 h 66"/>
              <a:gd name="T6" fmla="*/ 0 60000 65536"/>
              <a:gd name="T7" fmla="*/ 0 60000 65536"/>
              <a:gd name="T8" fmla="*/ 0 60000 65536"/>
              <a:gd name="T9" fmla="*/ 0 w 30"/>
              <a:gd name="T10" fmla="*/ 0 h 66"/>
              <a:gd name="T11" fmla="*/ 30 w 30"/>
              <a:gd name="T12" fmla="*/ 66 h 66"/>
            </a:gdLst>
            <a:ahLst/>
            <a:cxnLst>
              <a:cxn ang="T6">
                <a:pos x="T0" y="T1"/>
              </a:cxn>
              <a:cxn ang="T7">
                <a:pos x="T2" y="T3"/>
              </a:cxn>
              <a:cxn ang="T8">
                <a:pos x="T4" y="T5"/>
              </a:cxn>
            </a:cxnLst>
            <a:rect l="T9" t="T10" r="T11" b="T12"/>
            <a:pathLst>
              <a:path w="30" h="66">
                <a:moveTo>
                  <a:pt x="0" y="66"/>
                </a:moveTo>
                <a:lnTo>
                  <a:pt x="12" y="36"/>
                </a:lnTo>
                <a:lnTo>
                  <a:pt x="30" y="0"/>
                </a:lnTo>
              </a:path>
            </a:pathLst>
          </a:custGeom>
          <a:noFill/>
          <a:ln w="28575">
            <a:solidFill>
              <a:srgbClr val="FF6600"/>
            </a:solidFill>
            <a:round/>
            <a:headEnd/>
            <a:tailEnd/>
          </a:ln>
        </p:spPr>
        <p:txBody>
          <a:bodyPr>
            <a:prstTxWarp prst="textNoShape">
              <a:avLst/>
            </a:prstTxWarp>
          </a:bodyPr>
          <a:lstStyle/>
          <a:p>
            <a:endParaRPr lang="en-US" dirty="0"/>
          </a:p>
        </p:txBody>
      </p:sp>
      <p:sp>
        <p:nvSpPr>
          <p:cNvPr id="61519" name="Rectangle 79"/>
          <p:cNvSpPr>
            <a:spLocks noChangeArrowheads="1"/>
          </p:cNvSpPr>
          <p:nvPr/>
        </p:nvSpPr>
        <p:spPr bwMode="auto">
          <a:xfrm>
            <a:off x="823913" y="5616575"/>
            <a:ext cx="120650" cy="258763"/>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700" b="1" dirty="0">
                <a:solidFill>
                  <a:srgbClr val="000000"/>
                </a:solidFill>
              </a:rPr>
              <a:t>0</a:t>
            </a:r>
            <a:endParaRPr lang="en-US" sz="2000" dirty="0"/>
          </a:p>
        </p:txBody>
      </p:sp>
      <p:sp>
        <p:nvSpPr>
          <p:cNvPr id="61520" name="Rectangle 80"/>
          <p:cNvSpPr>
            <a:spLocks noChangeArrowheads="1"/>
          </p:cNvSpPr>
          <p:nvPr/>
        </p:nvSpPr>
        <p:spPr bwMode="auto">
          <a:xfrm>
            <a:off x="823913" y="3552825"/>
            <a:ext cx="120650" cy="258763"/>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700" b="1" dirty="0">
                <a:solidFill>
                  <a:srgbClr val="000000"/>
                </a:solidFill>
              </a:rPr>
              <a:t>8</a:t>
            </a:r>
            <a:endParaRPr lang="en-US" sz="2000" dirty="0"/>
          </a:p>
        </p:txBody>
      </p:sp>
      <p:sp>
        <p:nvSpPr>
          <p:cNvPr id="61521" name="Rectangle 81"/>
          <p:cNvSpPr>
            <a:spLocks noChangeArrowheads="1"/>
          </p:cNvSpPr>
          <p:nvPr/>
        </p:nvSpPr>
        <p:spPr bwMode="auto">
          <a:xfrm>
            <a:off x="700088" y="1479550"/>
            <a:ext cx="241300" cy="258763"/>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700" b="1" dirty="0">
                <a:solidFill>
                  <a:srgbClr val="000000"/>
                </a:solidFill>
              </a:rPr>
              <a:t>16</a:t>
            </a:r>
            <a:endParaRPr lang="en-US" sz="2000" dirty="0"/>
          </a:p>
        </p:txBody>
      </p:sp>
      <p:sp>
        <p:nvSpPr>
          <p:cNvPr id="61522" name="Rectangle 82"/>
          <p:cNvSpPr>
            <a:spLocks noChangeArrowheads="1"/>
          </p:cNvSpPr>
          <p:nvPr/>
        </p:nvSpPr>
        <p:spPr bwMode="auto">
          <a:xfrm>
            <a:off x="871538" y="5930900"/>
            <a:ext cx="482600" cy="258763"/>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700" b="1" dirty="0">
                <a:solidFill>
                  <a:srgbClr val="000000"/>
                </a:solidFill>
              </a:rPr>
              <a:t>1950</a:t>
            </a:r>
            <a:endParaRPr lang="en-US" sz="2000" dirty="0"/>
          </a:p>
        </p:txBody>
      </p:sp>
      <p:sp>
        <p:nvSpPr>
          <p:cNvPr id="61523" name="Rectangle 83"/>
          <p:cNvSpPr>
            <a:spLocks noChangeArrowheads="1"/>
          </p:cNvSpPr>
          <p:nvPr/>
        </p:nvSpPr>
        <p:spPr bwMode="auto">
          <a:xfrm>
            <a:off x="3173413" y="5930900"/>
            <a:ext cx="482600" cy="258763"/>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700" b="1" dirty="0">
                <a:solidFill>
                  <a:srgbClr val="000000"/>
                </a:solidFill>
              </a:rPr>
              <a:t>2000</a:t>
            </a:r>
            <a:endParaRPr lang="en-US" sz="2000" dirty="0"/>
          </a:p>
        </p:txBody>
      </p:sp>
      <p:sp>
        <p:nvSpPr>
          <p:cNvPr id="61524" name="Rectangle 84"/>
          <p:cNvSpPr>
            <a:spLocks noChangeArrowheads="1"/>
          </p:cNvSpPr>
          <p:nvPr/>
        </p:nvSpPr>
        <p:spPr bwMode="auto">
          <a:xfrm>
            <a:off x="5476875" y="5930900"/>
            <a:ext cx="482600" cy="258763"/>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700" b="1" dirty="0">
                <a:solidFill>
                  <a:srgbClr val="000000"/>
                </a:solidFill>
              </a:rPr>
              <a:t>2050</a:t>
            </a:r>
            <a:endParaRPr lang="en-US" sz="2000" dirty="0"/>
          </a:p>
        </p:txBody>
      </p:sp>
      <p:sp>
        <p:nvSpPr>
          <p:cNvPr id="61525" name="Rectangle 85"/>
          <p:cNvSpPr>
            <a:spLocks noChangeArrowheads="1"/>
          </p:cNvSpPr>
          <p:nvPr/>
        </p:nvSpPr>
        <p:spPr bwMode="auto">
          <a:xfrm>
            <a:off x="7769225" y="5930900"/>
            <a:ext cx="482600" cy="258763"/>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700" b="1" dirty="0">
                <a:solidFill>
                  <a:srgbClr val="000000"/>
                </a:solidFill>
              </a:rPr>
              <a:t>2100</a:t>
            </a:r>
            <a:endParaRPr lang="en-US" sz="2000" dirty="0"/>
          </a:p>
        </p:txBody>
      </p:sp>
      <p:sp>
        <p:nvSpPr>
          <p:cNvPr id="61526" name="Freeform 86"/>
          <p:cNvSpPr>
            <a:spLocks/>
          </p:cNvSpPr>
          <p:nvPr/>
        </p:nvSpPr>
        <p:spPr bwMode="auto">
          <a:xfrm>
            <a:off x="1128713" y="3694113"/>
            <a:ext cx="2476500" cy="1611312"/>
          </a:xfrm>
          <a:custGeom>
            <a:avLst/>
            <a:gdLst>
              <a:gd name="T0" fmla="*/ 55563 w 1560"/>
              <a:gd name="T1" fmla="*/ 1585912 h 1015"/>
              <a:gd name="T2" fmla="*/ 136525 w 1560"/>
              <a:gd name="T3" fmla="*/ 1576387 h 1015"/>
              <a:gd name="T4" fmla="*/ 219075 w 1560"/>
              <a:gd name="T5" fmla="*/ 1509712 h 1015"/>
              <a:gd name="T6" fmla="*/ 261938 w 1560"/>
              <a:gd name="T7" fmla="*/ 1482725 h 1015"/>
              <a:gd name="T8" fmla="*/ 333375 w 1560"/>
              <a:gd name="T9" fmla="*/ 1452562 h 1015"/>
              <a:gd name="T10" fmla="*/ 395288 w 1560"/>
              <a:gd name="T11" fmla="*/ 1420812 h 1015"/>
              <a:gd name="T12" fmla="*/ 441325 w 1560"/>
              <a:gd name="T13" fmla="*/ 1377950 h 1015"/>
              <a:gd name="T14" fmla="*/ 495300 w 1560"/>
              <a:gd name="T15" fmla="*/ 1371600 h 1015"/>
              <a:gd name="T16" fmla="*/ 547688 w 1560"/>
              <a:gd name="T17" fmla="*/ 1344612 h 1015"/>
              <a:gd name="T18" fmla="*/ 641350 w 1560"/>
              <a:gd name="T19" fmla="*/ 1258887 h 1015"/>
              <a:gd name="T20" fmla="*/ 717550 w 1560"/>
              <a:gd name="T21" fmla="*/ 1192212 h 1015"/>
              <a:gd name="T22" fmla="*/ 819150 w 1560"/>
              <a:gd name="T23" fmla="*/ 1116012 h 1015"/>
              <a:gd name="T24" fmla="*/ 884238 w 1560"/>
              <a:gd name="T25" fmla="*/ 1025525 h 1015"/>
              <a:gd name="T26" fmla="*/ 966788 w 1560"/>
              <a:gd name="T27" fmla="*/ 949325 h 1015"/>
              <a:gd name="T28" fmla="*/ 1033463 w 1560"/>
              <a:gd name="T29" fmla="*/ 854075 h 1015"/>
              <a:gd name="T30" fmla="*/ 1093788 w 1560"/>
              <a:gd name="T31" fmla="*/ 847725 h 1015"/>
              <a:gd name="T32" fmla="*/ 1157288 w 1560"/>
              <a:gd name="T33" fmla="*/ 825500 h 1015"/>
              <a:gd name="T34" fmla="*/ 1228725 w 1560"/>
              <a:gd name="T35" fmla="*/ 752475 h 1015"/>
              <a:gd name="T36" fmla="*/ 1293813 w 1560"/>
              <a:gd name="T37" fmla="*/ 682625 h 1015"/>
              <a:gd name="T38" fmla="*/ 1328738 w 1560"/>
              <a:gd name="T39" fmla="*/ 644525 h 1015"/>
              <a:gd name="T40" fmla="*/ 1390650 w 1560"/>
              <a:gd name="T41" fmla="*/ 682625 h 1015"/>
              <a:gd name="T42" fmla="*/ 1452563 w 1560"/>
              <a:gd name="T43" fmla="*/ 711200 h 1015"/>
              <a:gd name="T44" fmla="*/ 1514475 w 1560"/>
              <a:gd name="T45" fmla="*/ 715962 h 1015"/>
              <a:gd name="T46" fmla="*/ 1562100 w 1560"/>
              <a:gd name="T47" fmla="*/ 663575 h 1015"/>
              <a:gd name="T48" fmla="*/ 1604963 w 1560"/>
              <a:gd name="T49" fmla="*/ 623887 h 1015"/>
              <a:gd name="T50" fmla="*/ 1662113 w 1560"/>
              <a:gd name="T51" fmla="*/ 571500 h 1015"/>
              <a:gd name="T52" fmla="*/ 1722438 w 1560"/>
              <a:gd name="T53" fmla="*/ 511175 h 1015"/>
              <a:gd name="T54" fmla="*/ 1800225 w 1560"/>
              <a:gd name="T55" fmla="*/ 458787 h 1015"/>
              <a:gd name="T56" fmla="*/ 1847850 w 1560"/>
              <a:gd name="T57" fmla="*/ 425450 h 1015"/>
              <a:gd name="T58" fmla="*/ 1889125 w 1560"/>
              <a:gd name="T59" fmla="*/ 423862 h 1015"/>
              <a:gd name="T60" fmla="*/ 1965325 w 1560"/>
              <a:gd name="T61" fmla="*/ 439737 h 1015"/>
              <a:gd name="T62" fmla="*/ 2036763 w 1560"/>
              <a:gd name="T63" fmla="*/ 395287 h 1015"/>
              <a:gd name="T64" fmla="*/ 2084388 w 1560"/>
              <a:gd name="T65" fmla="*/ 349250 h 1015"/>
              <a:gd name="T66" fmla="*/ 2119313 w 1560"/>
              <a:gd name="T67" fmla="*/ 300037 h 1015"/>
              <a:gd name="T68" fmla="*/ 2157413 w 1560"/>
              <a:gd name="T69" fmla="*/ 276225 h 1015"/>
              <a:gd name="T70" fmla="*/ 2209800 w 1560"/>
              <a:gd name="T71" fmla="*/ 287337 h 1015"/>
              <a:gd name="T72" fmla="*/ 2265363 w 1560"/>
              <a:gd name="T73" fmla="*/ 266700 h 1015"/>
              <a:gd name="T74" fmla="*/ 2309813 w 1560"/>
              <a:gd name="T75" fmla="*/ 228600 h 1015"/>
              <a:gd name="T76" fmla="*/ 2365375 w 1560"/>
              <a:gd name="T77" fmla="*/ 200025 h 1015"/>
              <a:gd name="T78" fmla="*/ 2413000 w 1560"/>
              <a:gd name="T79" fmla="*/ 120650 h 1015"/>
              <a:gd name="T80" fmla="*/ 2452688 w 1560"/>
              <a:gd name="T81" fmla="*/ 42862 h 1015"/>
              <a:gd name="T82" fmla="*/ 2476500 w 1560"/>
              <a:gd name="T83" fmla="*/ 0 h 10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60"/>
              <a:gd name="T127" fmla="*/ 0 h 1015"/>
              <a:gd name="T128" fmla="*/ 1560 w 1560"/>
              <a:gd name="T129" fmla="*/ 1015 h 101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60" h="1015">
                <a:moveTo>
                  <a:pt x="0" y="1015"/>
                </a:moveTo>
                <a:cubicBezTo>
                  <a:pt x="12" y="1009"/>
                  <a:pt x="24" y="1003"/>
                  <a:pt x="35" y="999"/>
                </a:cubicBezTo>
                <a:cubicBezTo>
                  <a:pt x="46" y="995"/>
                  <a:pt x="58" y="991"/>
                  <a:pt x="66" y="990"/>
                </a:cubicBezTo>
                <a:cubicBezTo>
                  <a:pt x="74" y="989"/>
                  <a:pt x="79" y="993"/>
                  <a:pt x="86" y="993"/>
                </a:cubicBezTo>
                <a:cubicBezTo>
                  <a:pt x="93" y="993"/>
                  <a:pt x="98" y="997"/>
                  <a:pt x="107" y="990"/>
                </a:cubicBezTo>
                <a:cubicBezTo>
                  <a:pt x="116" y="983"/>
                  <a:pt x="131" y="959"/>
                  <a:pt x="138" y="951"/>
                </a:cubicBezTo>
                <a:cubicBezTo>
                  <a:pt x="145" y="943"/>
                  <a:pt x="146" y="945"/>
                  <a:pt x="150" y="942"/>
                </a:cubicBezTo>
                <a:cubicBezTo>
                  <a:pt x="154" y="939"/>
                  <a:pt x="160" y="938"/>
                  <a:pt x="165" y="934"/>
                </a:cubicBezTo>
                <a:cubicBezTo>
                  <a:pt x="170" y="930"/>
                  <a:pt x="173" y="922"/>
                  <a:pt x="180" y="919"/>
                </a:cubicBezTo>
                <a:cubicBezTo>
                  <a:pt x="187" y="916"/>
                  <a:pt x="201" y="917"/>
                  <a:pt x="210" y="915"/>
                </a:cubicBezTo>
                <a:cubicBezTo>
                  <a:pt x="219" y="913"/>
                  <a:pt x="227" y="910"/>
                  <a:pt x="233" y="907"/>
                </a:cubicBezTo>
                <a:cubicBezTo>
                  <a:pt x="239" y="904"/>
                  <a:pt x="244" y="899"/>
                  <a:pt x="249" y="895"/>
                </a:cubicBezTo>
                <a:cubicBezTo>
                  <a:pt x="254" y="891"/>
                  <a:pt x="258" y="889"/>
                  <a:pt x="263" y="885"/>
                </a:cubicBezTo>
                <a:cubicBezTo>
                  <a:pt x="268" y="881"/>
                  <a:pt x="273" y="871"/>
                  <a:pt x="278" y="868"/>
                </a:cubicBezTo>
                <a:cubicBezTo>
                  <a:pt x="283" y="865"/>
                  <a:pt x="288" y="868"/>
                  <a:pt x="294" y="867"/>
                </a:cubicBezTo>
                <a:cubicBezTo>
                  <a:pt x="300" y="866"/>
                  <a:pt x="307" y="865"/>
                  <a:pt x="312" y="864"/>
                </a:cubicBezTo>
                <a:cubicBezTo>
                  <a:pt x="317" y="863"/>
                  <a:pt x="322" y="861"/>
                  <a:pt x="327" y="858"/>
                </a:cubicBezTo>
                <a:cubicBezTo>
                  <a:pt x="332" y="855"/>
                  <a:pt x="339" y="851"/>
                  <a:pt x="345" y="847"/>
                </a:cubicBezTo>
                <a:cubicBezTo>
                  <a:pt x="351" y="843"/>
                  <a:pt x="356" y="840"/>
                  <a:pt x="366" y="831"/>
                </a:cubicBezTo>
                <a:cubicBezTo>
                  <a:pt x="376" y="822"/>
                  <a:pt x="394" y="802"/>
                  <a:pt x="404" y="793"/>
                </a:cubicBezTo>
                <a:cubicBezTo>
                  <a:pt x="414" y="784"/>
                  <a:pt x="418" y="785"/>
                  <a:pt x="426" y="778"/>
                </a:cubicBezTo>
                <a:cubicBezTo>
                  <a:pt x="434" y="771"/>
                  <a:pt x="443" y="758"/>
                  <a:pt x="452" y="751"/>
                </a:cubicBezTo>
                <a:cubicBezTo>
                  <a:pt x="461" y="744"/>
                  <a:pt x="471" y="743"/>
                  <a:pt x="482" y="735"/>
                </a:cubicBezTo>
                <a:cubicBezTo>
                  <a:pt x="493" y="727"/>
                  <a:pt x="506" y="713"/>
                  <a:pt x="516" y="703"/>
                </a:cubicBezTo>
                <a:cubicBezTo>
                  <a:pt x="526" y="693"/>
                  <a:pt x="536" y="685"/>
                  <a:pt x="543" y="675"/>
                </a:cubicBezTo>
                <a:cubicBezTo>
                  <a:pt x="550" y="665"/>
                  <a:pt x="550" y="656"/>
                  <a:pt x="557" y="646"/>
                </a:cubicBezTo>
                <a:cubicBezTo>
                  <a:pt x="564" y="636"/>
                  <a:pt x="578" y="624"/>
                  <a:pt x="587" y="616"/>
                </a:cubicBezTo>
                <a:cubicBezTo>
                  <a:pt x="596" y="608"/>
                  <a:pt x="602" y="606"/>
                  <a:pt x="609" y="598"/>
                </a:cubicBezTo>
                <a:cubicBezTo>
                  <a:pt x="616" y="590"/>
                  <a:pt x="622" y="578"/>
                  <a:pt x="629" y="568"/>
                </a:cubicBezTo>
                <a:cubicBezTo>
                  <a:pt x="636" y="558"/>
                  <a:pt x="645" y="544"/>
                  <a:pt x="651" y="538"/>
                </a:cubicBezTo>
                <a:cubicBezTo>
                  <a:pt x="657" y="532"/>
                  <a:pt x="662" y="535"/>
                  <a:pt x="668" y="534"/>
                </a:cubicBezTo>
                <a:cubicBezTo>
                  <a:pt x="674" y="533"/>
                  <a:pt x="681" y="533"/>
                  <a:pt x="689" y="534"/>
                </a:cubicBezTo>
                <a:cubicBezTo>
                  <a:pt x="697" y="535"/>
                  <a:pt x="710" y="542"/>
                  <a:pt x="717" y="540"/>
                </a:cubicBezTo>
                <a:cubicBezTo>
                  <a:pt x="724" y="538"/>
                  <a:pt x="724" y="527"/>
                  <a:pt x="729" y="520"/>
                </a:cubicBezTo>
                <a:cubicBezTo>
                  <a:pt x="734" y="513"/>
                  <a:pt x="740" y="504"/>
                  <a:pt x="747" y="496"/>
                </a:cubicBezTo>
                <a:cubicBezTo>
                  <a:pt x="754" y="488"/>
                  <a:pt x="766" y="480"/>
                  <a:pt x="774" y="474"/>
                </a:cubicBezTo>
                <a:cubicBezTo>
                  <a:pt x="782" y="468"/>
                  <a:pt x="790" y="466"/>
                  <a:pt x="797" y="459"/>
                </a:cubicBezTo>
                <a:cubicBezTo>
                  <a:pt x="804" y="452"/>
                  <a:pt x="811" y="437"/>
                  <a:pt x="815" y="430"/>
                </a:cubicBezTo>
                <a:cubicBezTo>
                  <a:pt x="819" y="423"/>
                  <a:pt x="820" y="422"/>
                  <a:pt x="824" y="418"/>
                </a:cubicBezTo>
                <a:cubicBezTo>
                  <a:pt x="828" y="414"/>
                  <a:pt x="832" y="407"/>
                  <a:pt x="837" y="406"/>
                </a:cubicBezTo>
                <a:cubicBezTo>
                  <a:pt x="842" y="405"/>
                  <a:pt x="849" y="408"/>
                  <a:pt x="855" y="412"/>
                </a:cubicBezTo>
                <a:cubicBezTo>
                  <a:pt x="861" y="416"/>
                  <a:pt x="869" y="425"/>
                  <a:pt x="876" y="430"/>
                </a:cubicBezTo>
                <a:cubicBezTo>
                  <a:pt x="883" y="435"/>
                  <a:pt x="890" y="442"/>
                  <a:pt x="896" y="445"/>
                </a:cubicBezTo>
                <a:cubicBezTo>
                  <a:pt x="902" y="448"/>
                  <a:pt x="908" y="447"/>
                  <a:pt x="915" y="448"/>
                </a:cubicBezTo>
                <a:cubicBezTo>
                  <a:pt x="922" y="449"/>
                  <a:pt x="933" y="453"/>
                  <a:pt x="939" y="453"/>
                </a:cubicBezTo>
                <a:cubicBezTo>
                  <a:pt x="945" y="453"/>
                  <a:pt x="949" y="454"/>
                  <a:pt x="954" y="451"/>
                </a:cubicBezTo>
                <a:cubicBezTo>
                  <a:pt x="959" y="448"/>
                  <a:pt x="966" y="441"/>
                  <a:pt x="971" y="435"/>
                </a:cubicBezTo>
                <a:cubicBezTo>
                  <a:pt x="976" y="429"/>
                  <a:pt x="980" y="423"/>
                  <a:pt x="984" y="418"/>
                </a:cubicBezTo>
                <a:cubicBezTo>
                  <a:pt x="988" y="413"/>
                  <a:pt x="989" y="410"/>
                  <a:pt x="993" y="406"/>
                </a:cubicBezTo>
                <a:cubicBezTo>
                  <a:pt x="997" y="402"/>
                  <a:pt x="1006" y="397"/>
                  <a:pt x="1011" y="393"/>
                </a:cubicBezTo>
                <a:cubicBezTo>
                  <a:pt x="1016" y="389"/>
                  <a:pt x="1020" y="384"/>
                  <a:pt x="1026" y="379"/>
                </a:cubicBezTo>
                <a:cubicBezTo>
                  <a:pt x="1032" y="374"/>
                  <a:pt x="1040" y="365"/>
                  <a:pt x="1047" y="360"/>
                </a:cubicBezTo>
                <a:cubicBezTo>
                  <a:pt x="1054" y="355"/>
                  <a:pt x="1061" y="352"/>
                  <a:pt x="1067" y="346"/>
                </a:cubicBezTo>
                <a:cubicBezTo>
                  <a:pt x="1073" y="340"/>
                  <a:pt x="1079" y="329"/>
                  <a:pt x="1085" y="322"/>
                </a:cubicBezTo>
                <a:cubicBezTo>
                  <a:pt x="1091" y="315"/>
                  <a:pt x="1098" y="308"/>
                  <a:pt x="1106" y="303"/>
                </a:cubicBezTo>
                <a:cubicBezTo>
                  <a:pt x="1114" y="298"/>
                  <a:pt x="1126" y="293"/>
                  <a:pt x="1134" y="289"/>
                </a:cubicBezTo>
                <a:cubicBezTo>
                  <a:pt x="1142" y="285"/>
                  <a:pt x="1149" y="282"/>
                  <a:pt x="1154" y="279"/>
                </a:cubicBezTo>
                <a:cubicBezTo>
                  <a:pt x="1159" y="276"/>
                  <a:pt x="1161" y="271"/>
                  <a:pt x="1164" y="268"/>
                </a:cubicBezTo>
                <a:cubicBezTo>
                  <a:pt x="1167" y="265"/>
                  <a:pt x="1169" y="261"/>
                  <a:pt x="1173" y="261"/>
                </a:cubicBezTo>
                <a:cubicBezTo>
                  <a:pt x="1177" y="261"/>
                  <a:pt x="1184" y="264"/>
                  <a:pt x="1190" y="267"/>
                </a:cubicBezTo>
                <a:cubicBezTo>
                  <a:pt x="1196" y="270"/>
                  <a:pt x="1204" y="277"/>
                  <a:pt x="1212" y="279"/>
                </a:cubicBezTo>
                <a:cubicBezTo>
                  <a:pt x="1220" y="281"/>
                  <a:pt x="1229" y="280"/>
                  <a:pt x="1238" y="277"/>
                </a:cubicBezTo>
                <a:cubicBezTo>
                  <a:pt x="1247" y="274"/>
                  <a:pt x="1258" y="264"/>
                  <a:pt x="1265" y="259"/>
                </a:cubicBezTo>
                <a:cubicBezTo>
                  <a:pt x="1272" y="254"/>
                  <a:pt x="1278" y="253"/>
                  <a:pt x="1283" y="249"/>
                </a:cubicBezTo>
                <a:cubicBezTo>
                  <a:pt x="1288" y="245"/>
                  <a:pt x="1291" y="243"/>
                  <a:pt x="1296" y="238"/>
                </a:cubicBezTo>
                <a:cubicBezTo>
                  <a:pt x="1301" y="233"/>
                  <a:pt x="1309" y="226"/>
                  <a:pt x="1313" y="220"/>
                </a:cubicBezTo>
                <a:cubicBezTo>
                  <a:pt x="1317" y="214"/>
                  <a:pt x="1319" y="209"/>
                  <a:pt x="1323" y="204"/>
                </a:cubicBezTo>
                <a:cubicBezTo>
                  <a:pt x="1327" y="199"/>
                  <a:pt x="1331" y="193"/>
                  <a:pt x="1335" y="189"/>
                </a:cubicBezTo>
                <a:cubicBezTo>
                  <a:pt x="1339" y="185"/>
                  <a:pt x="1345" y="183"/>
                  <a:pt x="1349" y="180"/>
                </a:cubicBezTo>
                <a:cubicBezTo>
                  <a:pt x="1353" y="177"/>
                  <a:pt x="1355" y="174"/>
                  <a:pt x="1359" y="174"/>
                </a:cubicBezTo>
                <a:cubicBezTo>
                  <a:pt x="1363" y="174"/>
                  <a:pt x="1371" y="177"/>
                  <a:pt x="1376" y="178"/>
                </a:cubicBezTo>
                <a:cubicBezTo>
                  <a:pt x="1381" y="179"/>
                  <a:pt x="1386" y="181"/>
                  <a:pt x="1392" y="181"/>
                </a:cubicBezTo>
                <a:cubicBezTo>
                  <a:pt x="1398" y="181"/>
                  <a:pt x="1407" y="182"/>
                  <a:pt x="1413" y="180"/>
                </a:cubicBezTo>
                <a:cubicBezTo>
                  <a:pt x="1419" y="178"/>
                  <a:pt x="1423" y="172"/>
                  <a:pt x="1427" y="168"/>
                </a:cubicBezTo>
                <a:cubicBezTo>
                  <a:pt x="1431" y="164"/>
                  <a:pt x="1434" y="158"/>
                  <a:pt x="1439" y="154"/>
                </a:cubicBezTo>
                <a:cubicBezTo>
                  <a:pt x="1444" y="150"/>
                  <a:pt x="1450" y="147"/>
                  <a:pt x="1455" y="144"/>
                </a:cubicBezTo>
                <a:cubicBezTo>
                  <a:pt x="1460" y="141"/>
                  <a:pt x="1464" y="138"/>
                  <a:pt x="1470" y="135"/>
                </a:cubicBezTo>
                <a:cubicBezTo>
                  <a:pt x="1476" y="132"/>
                  <a:pt x="1484" y="132"/>
                  <a:pt x="1490" y="126"/>
                </a:cubicBezTo>
                <a:cubicBezTo>
                  <a:pt x="1496" y="120"/>
                  <a:pt x="1503" y="108"/>
                  <a:pt x="1508" y="100"/>
                </a:cubicBezTo>
                <a:cubicBezTo>
                  <a:pt x="1513" y="92"/>
                  <a:pt x="1516" y="84"/>
                  <a:pt x="1520" y="76"/>
                </a:cubicBezTo>
                <a:cubicBezTo>
                  <a:pt x="1524" y="68"/>
                  <a:pt x="1528" y="62"/>
                  <a:pt x="1532" y="54"/>
                </a:cubicBezTo>
                <a:cubicBezTo>
                  <a:pt x="1536" y="46"/>
                  <a:pt x="1542" y="34"/>
                  <a:pt x="1545" y="27"/>
                </a:cubicBezTo>
                <a:cubicBezTo>
                  <a:pt x="1548" y="20"/>
                  <a:pt x="1549" y="17"/>
                  <a:pt x="1551" y="13"/>
                </a:cubicBezTo>
                <a:cubicBezTo>
                  <a:pt x="1553" y="9"/>
                  <a:pt x="1558" y="3"/>
                  <a:pt x="1560" y="0"/>
                </a:cubicBezTo>
              </a:path>
            </a:pathLst>
          </a:custGeom>
          <a:noFill/>
          <a:ln w="57150">
            <a:solidFill>
              <a:srgbClr val="FF9966"/>
            </a:solidFill>
            <a:round/>
            <a:headEnd/>
            <a:tailEnd/>
          </a:ln>
        </p:spPr>
        <p:txBody>
          <a:bodyPr>
            <a:prstTxWarp prst="textNoShape">
              <a:avLst/>
            </a:prstTxWarp>
          </a:bodyPr>
          <a:lstStyle/>
          <a:p>
            <a:endParaRPr lang="en-US" dirty="0"/>
          </a:p>
        </p:txBody>
      </p:sp>
      <p:sp>
        <p:nvSpPr>
          <p:cNvPr id="61527" name="Line 87"/>
          <p:cNvSpPr>
            <a:spLocks noChangeShapeType="1"/>
          </p:cNvSpPr>
          <p:nvPr/>
        </p:nvSpPr>
        <p:spPr bwMode="auto">
          <a:xfrm flipV="1">
            <a:off x="3759200" y="3644900"/>
            <a:ext cx="0" cy="2082800"/>
          </a:xfrm>
          <a:prstGeom prst="line">
            <a:avLst/>
          </a:prstGeom>
          <a:noFill/>
          <a:ln w="38100">
            <a:solidFill>
              <a:srgbClr val="FFFF66"/>
            </a:solidFill>
            <a:prstDash val="sysDot"/>
            <a:round/>
            <a:headEnd/>
            <a:tailEnd/>
          </a:ln>
        </p:spPr>
        <p:txBody>
          <a:bodyPr>
            <a:prstTxWarp prst="textNoShape">
              <a:avLst/>
            </a:prstTxWarp>
          </a:bodyPr>
          <a:lstStyle/>
          <a:p>
            <a:endParaRPr lang="en-US" dirty="0"/>
          </a:p>
        </p:txBody>
      </p:sp>
      <p:sp>
        <p:nvSpPr>
          <p:cNvPr id="61528" name="Line 88"/>
          <p:cNvSpPr>
            <a:spLocks noChangeShapeType="1"/>
          </p:cNvSpPr>
          <p:nvPr/>
        </p:nvSpPr>
        <p:spPr bwMode="auto">
          <a:xfrm>
            <a:off x="4953000" y="3848100"/>
            <a:ext cx="241300" cy="0"/>
          </a:xfrm>
          <a:prstGeom prst="line">
            <a:avLst/>
          </a:prstGeom>
          <a:noFill/>
          <a:ln w="9525">
            <a:solidFill>
              <a:schemeClr val="bg1"/>
            </a:solidFill>
            <a:round/>
            <a:headEnd/>
            <a:tailEnd type="triangle" w="med" len="med"/>
          </a:ln>
        </p:spPr>
        <p:txBody>
          <a:bodyPr>
            <a:prstTxWarp prst="textNoShape">
              <a:avLst/>
            </a:prstTxWarp>
          </a:bodyPr>
          <a:lstStyle/>
          <a:p>
            <a:endParaRPr lang="en-US" dirty="0"/>
          </a:p>
        </p:txBody>
      </p:sp>
      <p:sp>
        <p:nvSpPr>
          <p:cNvPr id="61529" name="Line 89"/>
          <p:cNvSpPr>
            <a:spLocks noChangeShapeType="1"/>
          </p:cNvSpPr>
          <p:nvPr/>
        </p:nvSpPr>
        <p:spPr bwMode="auto">
          <a:xfrm>
            <a:off x="1119188" y="1196975"/>
            <a:ext cx="1587" cy="4543425"/>
          </a:xfrm>
          <a:prstGeom prst="line">
            <a:avLst/>
          </a:prstGeom>
          <a:noFill/>
          <a:ln w="38100">
            <a:solidFill>
              <a:srgbClr val="000000"/>
            </a:solidFill>
            <a:round/>
            <a:headEnd type="triangle" w="med" len="med"/>
            <a:tailEnd/>
          </a:ln>
        </p:spPr>
        <p:txBody>
          <a:bodyPr>
            <a:prstTxWarp prst="textNoShape">
              <a:avLst/>
            </a:prstTxWarp>
          </a:bodyPr>
          <a:lstStyle/>
          <a:p>
            <a:endParaRPr lang="en-US" dirty="0"/>
          </a:p>
        </p:txBody>
      </p:sp>
      <p:sp>
        <p:nvSpPr>
          <p:cNvPr id="61530" name="AutoShape 90"/>
          <p:cNvSpPr>
            <a:spLocks noChangeArrowheads="1"/>
          </p:cNvSpPr>
          <p:nvPr/>
        </p:nvSpPr>
        <p:spPr bwMode="auto">
          <a:xfrm>
            <a:off x="444500" y="4711700"/>
            <a:ext cx="431800" cy="342900"/>
          </a:xfrm>
          <a:prstGeom prst="roundRect">
            <a:avLst>
              <a:gd name="adj" fmla="val 16667"/>
            </a:avLst>
          </a:prstGeom>
          <a:noFill/>
          <a:ln w="9525">
            <a:solidFill>
              <a:schemeClr val="tx1"/>
            </a:solidFill>
            <a:round/>
            <a:headEnd/>
            <a:tailEnd/>
          </a:ln>
        </p:spPr>
        <p:txBody>
          <a:bodyPr wrap="none" anchor="ctr">
            <a:prstTxWarp prst="textNoShape">
              <a:avLst/>
            </a:prstTxWarp>
          </a:bodyPr>
          <a:lstStyle/>
          <a:p>
            <a:endParaRPr lang="en-US" dirty="0"/>
          </a:p>
        </p:txBody>
      </p:sp>
      <p:sp>
        <p:nvSpPr>
          <p:cNvPr id="61531" name="Line 91"/>
          <p:cNvSpPr>
            <a:spLocks noChangeShapeType="1"/>
          </p:cNvSpPr>
          <p:nvPr/>
        </p:nvSpPr>
        <p:spPr bwMode="auto">
          <a:xfrm>
            <a:off x="850900" y="5054600"/>
            <a:ext cx="241300" cy="215900"/>
          </a:xfrm>
          <a:prstGeom prst="line">
            <a:avLst/>
          </a:prstGeom>
          <a:noFill/>
          <a:ln w="9525">
            <a:solidFill>
              <a:schemeClr val="tx1"/>
            </a:solidFill>
            <a:round/>
            <a:headEnd/>
            <a:tailEnd type="triangle" w="med" len="med"/>
          </a:ln>
        </p:spPr>
        <p:txBody>
          <a:bodyPr>
            <a:prstTxWarp prst="textNoShape">
              <a:avLst/>
            </a:prstTxWarp>
          </a:bodyPr>
          <a:lstStyle/>
          <a:p>
            <a:endParaRPr lang="en-US" dirty="0"/>
          </a:p>
        </p:txBody>
      </p:sp>
      <p:sp>
        <p:nvSpPr>
          <p:cNvPr id="61532" name="Text Box 93"/>
          <p:cNvSpPr txBox="1">
            <a:spLocks noChangeArrowheads="1"/>
          </p:cNvSpPr>
          <p:nvPr/>
        </p:nvSpPr>
        <p:spPr bwMode="auto">
          <a:xfrm>
            <a:off x="3133725" y="176213"/>
            <a:ext cx="3257550" cy="396875"/>
          </a:xfrm>
          <a:prstGeom prst="rect">
            <a:avLst/>
          </a:prstGeom>
          <a:noFill/>
          <a:ln w="9525">
            <a:noFill/>
            <a:miter lim="800000"/>
            <a:headEnd/>
            <a:tailEnd/>
          </a:ln>
        </p:spPr>
        <p:txBody>
          <a:bodyPr wrap="none">
            <a:prstTxWarp prst="textNoShape">
              <a:avLst/>
            </a:prstTxWarp>
            <a:spAutoFit/>
          </a:bodyPr>
          <a:lstStyle/>
          <a:p>
            <a:pPr eaLnBrk="1" hangingPunct="1"/>
            <a:r>
              <a:rPr lang="en-US" sz="2000" b="1" dirty="0"/>
              <a:t>The Stabilization Triangle</a:t>
            </a:r>
          </a:p>
        </p:txBody>
      </p:sp>
      <p:sp>
        <p:nvSpPr>
          <p:cNvPr id="61533" name="Text Box 94"/>
          <p:cNvSpPr txBox="1">
            <a:spLocks noChangeArrowheads="1"/>
          </p:cNvSpPr>
          <p:nvPr/>
        </p:nvSpPr>
        <p:spPr bwMode="auto">
          <a:xfrm rot="1900287">
            <a:off x="6818313" y="4178300"/>
            <a:ext cx="2325687" cy="336550"/>
          </a:xfrm>
          <a:prstGeom prst="rect">
            <a:avLst/>
          </a:prstGeom>
          <a:noFill/>
          <a:ln w="9525">
            <a:noFill/>
            <a:miter lim="800000"/>
            <a:headEnd/>
            <a:tailEnd/>
          </a:ln>
        </p:spPr>
        <p:txBody>
          <a:bodyPr>
            <a:prstTxWarp prst="textNoShape">
              <a:avLst/>
            </a:prstTxWarp>
            <a:spAutoFit/>
          </a:bodyPr>
          <a:lstStyle/>
          <a:p>
            <a:pPr eaLnBrk="1" hangingPunct="1"/>
            <a:r>
              <a:rPr lang="en-US" sz="1600" dirty="0"/>
              <a:t>Tougher CO</a:t>
            </a:r>
            <a:r>
              <a:rPr lang="en-US" sz="1600" baseline="-25000" dirty="0"/>
              <a:t>2</a:t>
            </a:r>
            <a:r>
              <a:rPr lang="en-US" sz="1600" dirty="0"/>
              <a:t> target</a:t>
            </a:r>
          </a:p>
        </p:txBody>
      </p:sp>
      <p:sp>
        <p:nvSpPr>
          <p:cNvPr id="61534" name="Text Box 95"/>
          <p:cNvSpPr txBox="1">
            <a:spLocks noChangeArrowheads="1"/>
          </p:cNvSpPr>
          <p:nvPr/>
        </p:nvSpPr>
        <p:spPr bwMode="auto">
          <a:xfrm rot="1862146">
            <a:off x="7034213" y="4233863"/>
            <a:ext cx="1093787" cy="336550"/>
          </a:xfrm>
          <a:prstGeom prst="rect">
            <a:avLst/>
          </a:prstGeom>
          <a:noFill/>
          <a:ln w="9525">
            <a:noFill/>
            <a:miter lim="800000"/>
            <a:headEnd/>
            <a:tailEnd/>
          </a:ln>
        </p:spPr>
        <p:txBody>
          <a:bodyPr wrap="none">
            <a:prstTxWarp prst="textNoShape">
              <a:avLst/>
            </a:prstTxWarp>
            <a:spAutoFit/>
          </a:bodyPr>
          <a:lstStyle/>
          <a:p>
            <a:pPr eaLnBrk="1" hangingPunct="1"/>
            <a:r>
              <a:rPr lang="en-US" sz="1600" dirty="0"/>
              <a:t>~500 ppm</a:t>
            </a:r>
          </a:p>
        </p:txBody>
      </p:sp>
      <p:sp>
        <p:nvSpPr>
          <p:cNvPr id="61535" name="Line 96"/>
          <p:cNvSpPr>
            <a:spLocks noChangeShapeType="1"/>
          </p:cNvSpPr>
          <p:nvPr/>
        </p:nvSpPr>
        <p:spPr bwMode="auto">
          <a:xfrm>
            <a:off x="6019800" y="3651250"/>
            <a:ext cx="2254250" cy="12700"/>
          </a:xfrm>
          <a:prstGeom prst="line">
            <a:avLst/>
          </a:prstGeom>
          <a:noFill/>
          <a:ln w="57150" cap="rnd">
            <a:solidFill>
              <a:srgbClr val="C0C0C0"/>
            </a:solidFill>
            <a:prstDash val="sysDot"/>
            <a:round/>
            <a:headEnd/>
            <a:tailEnd/>
          </a:ln>
        </p:spPr>
        <p:txBody>
          <a:bodyPr>
            <a:prstTxWarp prst="textNoShape">
              <a:avLst/>
            </a:prstTxWarp>
          </a:bodyPr>
          <a:lstStyle/>
          <a:p>
            <a:endParaRPr lang="en-US" dirty="0"/>
          </a:p>
        </p:txBody>
      </p:sp>
      <p:sp>
        <p:nvSpPr>
          <p:cNvPr id="61536" name="Line 97"/>
          <p:cNvSpPr>
            <a:spLocks noChangeShapeType="1"/>
          </p:cNvSpPr>
          <p:nvPr/>
        </p:nvSpPr>
        <p:spPr bwMode="auto">
          <a:xfrm>
            <a:off x="6007100" y="3657600"/>
            <a:ext cx="2235200" cy="1384300"/>
          </a:xfrm>
          <a:prstGeom prst="line">
            <a:avLst/>
          </a:prstGeom>
          <a:noFill/>
          <a:ln w="57150">
            <a:solidFill>
              <a:srgbClr val="FF9966"/>
            </a:solidFill>
            <a:round/>
            <a:headEnd/>
            <a:tailEnd type="triangle" w="med" len="med"/>
          </a:ln>
        </p:spPr>
        <p:txBody>
          <a:bodyPr>
            <a:prstTxWarp prst="textNoShape">
              <a:avLst/>
            </a:prstTxWarp>
          </a:bodyPr>
          <a:lstStyle/>
          <a:p>
            <a:endParaRPr lang="en-US" dirty="0"/>
          </a:p>
        </p:txBody>
      </p:sp>
      <p:sp>
        <p:nvSpPr>
          <p:cNvPr id="61537" name="Line 98"/>
          <p:cNvSpPr>
            <a:spLocks noChangeShapeType="1"/>
          </p:cNvSpPr>
          <p:nvPr/>
        </p:nvSpPr>
        <p:spPr bwMode="auto">
          <a:xfrm>
            <a:off x="6010275" y="1619250"/>
            <a:ext cx="2247900" cy="0"/>
          </a:xfrm>
          <a:prstGeom prst="line">
            <a:avLst/>
          </a:prstGeom>
          <a:noFill/>
          <a:ln w="57150">
            <a:solidFill>
              <a:srgbClr val="C0C0C0"/>
            </a:solidFill>
            <a:round/>
            <a:headEnd/>
            <a:tailEnd type="triangle" w="med" len="med"/>
          </a:ln>
        </p:spPr>
        <p:txBody>
          <a:bodyPr>
            <a:prstTxWarp prst="textNoShape">
              <a:avLst/>
            </a:prstTxWarp>
          </a:bodyPr>
          <a:lstStyle/>
          <a:p>
            <a:endParaRPr lang="en-US" dirty="0"/>
          </a:p>
        </p:txBody>
      </p:sp>
      <p:sp>
        <p:nvSpPr>
          <p:cNvPr id="61538" name="Text Box 99"/>
          <p:cNvSpPr txBox="1">
            <a:spLocks noChangeArrowheads="1"/>
          </p:cNvSpPr>
          <p:nvPr/>
        </p:nvSpPr>
        <p:spPr bwMode="auto">
          <a:xfrm>
            <a:off x="6696075" y="1625600"/>
            <a:ext cx="1093788" cy="336550"/>
          </a:xfrm>
          <a:prstGeom prst="rect">
            <a:avLst/>
          </a:prstGeom>
          <a:noFill/>
          <a:ln w="9525">
            <a:noFill/>
            <a:miter lim="800000"/>
            <a:headEnd/>
            <a:tailEnd/>
          </a:ln>
        </p:spPr>
        <p:txBody>
          <a:bodyPr wrap="none">
            <a:prstTxWarp prst="textNoShape">
              <a:avLst/>
            </a:prstTxWarp>
            <a:spAutoFit/>
          </a:bodyPr>
          <a:lstStyle/>
          <a:p>
            <a:pPr eaLnBrk="1" hangingPunct="1"/>
            <a:r>
              <a:rPr lang="en-US" sz="1600" dirty="0"/>
              <a:t>~850 ppm</a:t>
            </a:r>
          </a:p>
        </p:txBody>
      </p:sp>
      <p:sp>
        <p:nvSpPr>
          <p:cNvPr id="61539" name="Text Box 100"/>
          <p:cNvSpPr txBox="1">
            <a:spLocks noChangeArrowheads="1"/>
          </p:cNvSpPr>
          <p:nvPr/>
        </p:nvSpPr>
        <p:spPr bwMode="auto">
          <a:xfrm>
            <a:off x="6343650" y="1265238"/>
            <a:ext cx="2101850" cy="336550"/>
          </a:xfrm>
          <a:prstGeom prst="rect">
            <a:avLst/>
          </a:prstGeom>
          <a:noFill/>
          <a:ln w="9525">
            <a:noFill/>
            <a:miter lim="800000"/>
            <a:headEnd/>
            <a:tailEnd/>
          </a:ln>
        </p:spPr>
        <p:txBody>
          <a:bodyPr>
            <a:prstTxWarp prst="textNoShape">
              <a:avLst/>
            </a:prstTxWarp>
            <a:spAutoFit/>
          </a:bodyPr>
          <a:lstStyle/>
          <a:p>
            <a:pPr eaLnBrk="1" hangingPunct="1"/>
            <a:r>
              <a:rPr lang="en-US" sz="1600" dirty="0"/>
              <a:t>Easier CO</a:t>
            </a:r>
            <a:r>
              <a:rPr lang="en-US" sz="1600" baseline="-25000" dirty="0"/>
              <a:t>2</a:t>
            </a:r>
            <a:r>
              <a:rPr lang="en-US" sz="1600" dirty="0"/>
              <a:t> target</a:t>
            </a:r>
          </a:p>
        </p:txBody>
      </p:sp>
      <p:sp>
        <p:nvSpPr>
          <p:cNvPr id="61540" name="Oval 101"/>
          <p:cNvSpPr>
            <a:spLocks noChangeAspect="1" noChangeArrowheads="1"/>
          </p:cNvSpPr>
          <p:nvPr/>
        </p:nvSpPr>
        <p:spPr bwMode="auto">
          <a:xfrm>
            <a:off x="5840413" y="3495675"/>
            <a:ext cx="357187" cy="354013"/>
          </a:xfrm>
          <a:prstGeom prst="ellipse">
            <a:avLst/>
          </a:prstGeom>
          <a:noFill/>
          <a:ln w="38100">
            <a:solidFill>
              <a:schemeClr val="tx1"/>
            </a:solidFill>
            <a:round/>
            <a:headEnd/>
            <a:tailEnd/>
          </a:ln>
        </p:spPr>
        <p:txBody>
          <a:bodyPr wrap="none" anchor="ctr">
            <a:prstTxWarp prst="textNoShape">
              <a:avLst/>
            </a:prstTxWarp>
          </a:bodyPr>
          <a:lstStyle/>
          <a:p>
            <a:endParaRPr lang="en-US" dirty="0"/>
          </a:p>
        </p:txBody>
      </p:sp>
      <p:sp>
        <p:nvSpPr>
          <p:cNvPr id="61541" name="Line 102"/>
          <p:cNvSpPr>
            <a:spLocks noChangeShapeType="1"/>
          </p:cNvSpPr>
          <p:nvPr/>
        </p:nvSpPr>
        <p:spPr bwMode="auto">
          <a:xfrm flipV="1">
            <a:off x="3606800" y="3632200"/>
            <a:ext cx="165100" cy="76200"/>
          </a:xfrm>
          <a:prstGeom prst="line">
            <a:avLst/>
          </a:prstGeom>
          <a:noFill/>
          <a:ln w="57150">
            <a:solidFill>
              <a:srgbClr val="FF9966"/>
            </a:solidFill>
            <a:round/>
            <a:headEnd/>
            <a:tailEnd/>
          </a:ln>
        </p:spPr>
        <p:txBody>
          <a:bodyPr>
            <a:prstTxWarp prst="textNoShape">
              <a:avLst/>
            </a:prstTxWarp>
          </a:bodyPr>
          <a:lstStyle/>
          <a:p>
            <a:endParaRPr lang="en-US" dirty="0"/>
          </a:p>
        </p:txBody>
      </p:sp>
    </p:spTree>
    <p:extLst>
      <p:ext uri="{BB962C8B-B14F-4D97-AF65-F5344CB8AC3E}">
        <p14:creationId xmlns:p14="http://schemas.microsoft.com/office/powerpoint/2010/main" val="11697393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419100" y="4711700"/>
            <a:ext cx="482600" cy="336550"/>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1600" b="1" dirty="0"/>
              <a:t>1.6</a:t>
            </a:r>
          </a:p>
        </p:txBody>
      </p:sp>
      <p:sp>
        <p:nvSpPr>
          <p:cNvPr id="63491" name="Rectangle 3"/>
          <p:cNvSpPr>
            <a:spLocks noChangeArrowheads="1"/>
          </p:cNvSpPr>
          <p:nvPr/>
        </p:nvSpPr>
        <p:spPr bwMode="auto">
          <a:xfrm>
            <a:off x="1119188" y="5305425"/>
            <a:ext cx="2705100" cy="438150"/>
          </a:xfrm>
          <a:prstGeom prst="rect">
            <a:avLst/>
          </a:prstGeom>
          <a:solidFill>
            <a:srgbClr val="6699FF"/>
          </a:solidFill>
          <a:ln w="9525">
            <a:noFill/>
            <a:miter lim="800000"/>
            <a:headEnd/>
            <a:tailEnd/>
          </a:ln>
        </p:spPr>
        <p:txBody>
          <a:bodyPr wrap="none" anchor="ctr">
            <a:prstTxWarp prst="textNoShape">
              <a:avLst/>
            </a:prstTxWarp>
          </a:bodyPr>
          <a:lstStyle/>
          <a:p>
            <a:endParaRPr lang="en-US" dirty="0"/>
          </a:p>
        </p:txBody>
      </p:sp>
      <p:sp>
        <p:nvSpPr>
          <p:cNvPr id="63492" name="Rectangle 4"/>
          <p:cNvSpPr>
            <a:spLocks noChangeAspect="1" noChangeArrowheads="1"/>
          </p:cNvSpPr>
          <p:nvPr/>
        </p:nvSpPr>
        <p:spPr bwMode="auto">
          <a:xfrm>
            <a:off x="3736975" y="3638550"/>
            <a:ext cx="2303463" cy="2089150"/>
          </a:xfrm>
          <a:prstGeom prst="rect">
            <a:avLst/>
          </a:prstGeom>
          <a:solidFill>
            <a:srgbClr val="6699FF"/>
          </a:solidFill>
          <a:ln w="9525">
            <a:noFill/>
            <a:miter lim="800000"/>
            <a:headEnd/>
            <a:tailEnd/>
          </a:ln>
        </p:spPr>
        <p:txBody>
          <a:bodyPr wrap="none" anchor="ctr">
            <a:prstTxWarp prst="textNoShape">
              <a:avLst/>
            </a:prstTxWarp>
          </a:bodyPr>
          <a:lstStyle/>
          <a:p>
            <a:endParaRPr lang="en-US" dirty="0"/>
          </a:p>
        </p:txBody>
      </p:sp>
      <p:sp>
        <p:nvSpPr>
          <p:cNvPr id="63493" name="Freeform 5"/>
          <p:cNvSpPr>
            <a:spLocks noChangeAspect="1"/>
          </p:cNvSpPr>
          <p:nvPr/>
        </p:nvSpPr>
        <p:spPr bwMode="auto">
          <a:xfrm>
            <a:off x="1123950" y="3648075"/>
            <a:ext cx="2627313" cy="1676400"/>
          </a:xfrm>
          <a:custGeom>
            <a:avLst/>
            <a:gdLst>
              <a:gd name="T0" fmla="*/ 390525 w 1655"/>
              <a:gd name="T1" fmla="*/ 1495425 h 1056"/>
              <a:gd name="T2" fmla="*/ 466725 w 1655"/>
              <a:gd name="T3" fmla="*/ 1428750 h 1056"/>
              <a:gd name="T4" fmla="*/ 514350 w 1655"/>
              <a:gd name="T5" fmla="*/ 1419225 h 1056"/>
              <a:gd name="T6" fmla="*/ 609600 w 1655"/>
              <a:gd name="T7" fmla="*/ 1343025 h 1056"/>
              <a:gd name="T8" fmla="*/ 747713 w 1655"/>
              <a:gd name="T9" fmla="*/ 1243013 h 1056"/>
              <a:gd name="T10" fmla="*/ 817563 w 1655"/>
              <a:gd name="T11" fmla="*/ 1181100 h 1056"/>
              <a:gd name="T12" fmla="*/ 881063 w 1655"/>
              <a:gd name="T13" fmla="*/ 1095375 h 1056"/>
              <a:gd name="T14" fmla="*/ 976313 w 1655"/>
              <a:gd name="T15" fmla="*/ 995363 h 1056"/>
              <a:gd name="T16" fmla="*/ 1028700 w 1655"/>
              <a:gd name="T17" fmla="*/ 923925 h 1056"/>
              <a:gd name="T18" fmla="*/ 1062038 w 1655"/>
              <a:gd name="T19" fmla="*/ 890588 h 1056"/>
              <a:gd name="T20" fmla="*/ 1095375 w 1655"/>
              <a:gd name="T21" fmla="*/ 904875 h 1056"/>
              <a:gd name="T22" fmla="*/ 1133475 w 1655"/>
              <a:gd name="T23" fmla="*/ 904875 h 1056"/>
              <a:gd name="T24" fmla="*/ 1201738 w 1655"/>
              <a:gd name="T25" fmla="*/ 855663 h 1056"/>
              <a:gd name="T26" fmla="*/ 1223963 w 1655"/>
              <a:gd name="T27" fmla="*/ 795338 h 1056"/>
              <a:gd name="T28" fmla="*/ 1304925 w 1655"/>
              <a:gd name="T29" fmla="*/ 742950 h 1056"/>
              <a:gd name="T30" fmla="*/ 1338263 w 1655"/>
              <a:gd name="T31" fmla="*/ 695325 h 1056"/>
              <a:gd name="T32" fmla="*/ 1403350 w 1655"/>
              <a:gd name="T33" fmla="*/ 741363 h 1056"/>
              <a:gd name="T34" fmla="*/ 1471613 w 1655"/>
              <a:gd name="T35" fmla="*/ 762000 h 1056"/>
              <a:gd name="T36" fmla="*/ 1533525 w 1655"/>
              <a:gd name="T37" fmla="*/ 762000 h 1056"/>
              <a:gd name="T38" fmla="*/ 1614488 w 1655"/>
              <a:gd name="T39" fmla="*/ 681038 h 1056"/>
              <a:gd name="T40" fmla="*/ 1695450 w 1655"/>
              <a:gd name="T41" fmla="*/ 595313 h 1056"/>
              <a:gd name="T42" fmla="*/ 1781175 w 1655"/>
              <a:gd name="T43" fmla="*/ 523875 h 1056"/>
              <a:gd name="T44" fmla="*/ 1866900 w 1655"/>
              <a:gd name="T45" fmla="*/ 471488 h 1056"/>
              <a:gd name="T46" fmla="*/ 1938338 w 1655"/>
              <a:gd name="T47" fmla="*/ 495300 h 1056"/>
              <a:gd name="T48" fmla="*/ 2081213 w 1655"/>
              <a:gd name="T49" fmla="*/ 423863 h 1056"/>
              <a:gd name="T50" fmla="*/ 2109788 w 1655"/>
              <a:gd name="T51" fmla="*/ 347663 h 1056"/>
              <a:gd name="T52" fmla="*/ 2152650 w 1655"/>
              <a:gd name="T53" fmla="*/ 333375 h 1056"/>
              <a:gd name="T54" fmla="*/ 2219325 w 1655"/>
              <a:gd name="T55" fmla="*/ 338138 h 1056"/>
              <a:gd name="T56" fmla="*/ 2300288 w 1655"/>
              <a:gd name="T57" fmla="*/ 309563 h 1056"/>
              <a:gd name="T58" fmla="*/ 2366963 w 1655"/>
              <a:gd name="T59" fmla="*/ 242888 h 1056"/>
              <a:gd name="T60" fmla="*/ 2424113 w 1655"/>
              <a:gd name="T61" fmla="*/ 161925 h 1056"/>
              <a:gd name="T62" fmla="*/ 2471738 w 1655"/>
              <a:gd name="T63" fmla="*/ 66675 h 1056"/>
              <a:gd name="T64" fmla="*/ 2619375 w 1655"/>
              <a:gd name="T65" fmla="*/ 0 h 1056"/>
              <a:gd name="T66" fmla="*/ 2627313 w 1655"/>
              <a:gd name="T67" fmla="*/ 265113 h 1056"/>
              <a:gd name="T68" fmla="*/ 2624138 w 1655"/>
              <a:gd name="T69" fmla="*/ 1676400 h 1056"/>
              <a:gd name="T70" fmla="*/ 2066925 w 1655"/>
              <a:gd name="T71" fmla="*/ 1676400 h 1056"/>
              <a:gd name="T72" fmla="*/ 1695450 w 1655"/>
              <a:gd name="T73" fmla="*/ 1676400 h 1056"/>
              <a:gd name="T74" fmla="*/ 0 w 1655"/>
              <a:gd name="T75" fmla="*/ 1676400 h 1056"/>
              <a:gd name="T76" fmla="*/ 90488 w 1655"/>
              <a:gd name="T77" fmla="*/ 1624013 h 1056"/>
              <a:gd name="T78" fmla="*/ 166688 w 1655"/>
              <a:gd name="T79" fmla="*/ 1604963 h 1056"/>
              <a:gd name="T80" fmla="*/ 223838 w 1655"/>
              <a:gd name="T81" fmla="*/ 1571625 h 1056"/>
              <a:gd name="T82" fmla="*/ 309563 w 1655"/>
              <a:gd name="T83" fmla="*/ 1509713 h 1056"/>
              <a:gd name="T84" fmla="*/ 390525 w 1655"/>
              <a:gd name="T85" fmla="*/ 1495425 h 10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55"/>
              <a:gd name="T130" fmla="*/ 0 h 1056"/>
              <a:gd name="T131" fmla="*/ 1655 w 1655"/>
              <a:gd name="T132" fmla="*/ 1056 h 10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55" h="1056">
                <a:moveTo>
                  <a:pt x="246" y="942"/>
                </a:moveTo>
                <a:lnTo>
                  <a:pt x="294" y="900"/>
                </a:lnTo>
                <a:lnTo>
                  <a:pt x="324" y="894"/>
                </a:lnTo>
                <a:lnTo>
                  <a:pt x="384" y="846"/>
                </a:lnTo>
                <a:lnTo>
                  <a:pt x="471" y="783"/>
                </a:lnTo>
                <a:lnTo>
                  <a:pt x="515" y="744"/>
                </a:lnTo>
                <a:lnTo>
                  <a:pt x="555" y="690"/>
                </a:lnTo>
                <a:lnTo>
                  <a:pt x="615" y="627"/>
                </a:lnTo>
                <a:lnTo>
                  <a:pt x="648" y="582"/>
                </a:lnTo>
                <a:lnTo>
                  <a:pt x="669" y="561"/>
                </a:lnTo>
                <a:lnTo>
                  <a:pt x="690" y="570"/>
                </a:lnTo>
                <a:lnTo>
                  <a:pt x="714" y="570"/>
                </a:lnTo>
                <a:lnTo>
                  <a:pt x="757" y="539"/>
                </a:lnTo>
                <a:lnTo>
                  <a:pt x="771" y="501"/>
                </a:lnTo>
                <a:lnTo>
                  <a:pt x="822" y="468"/>
                </a:lnTo>
                <a:lnTo>
                  <a:pt x="843" y="438"/>
                </a:lnTo>
                <a:lnTo>
                  <a:pt x="884" y="467"/>
                </a:lnTo>
                <a:lnTo>
                  <a:pt x="927" y="480"/>
                </a:lnTo>
                <a:lnTo>
                  <a:pt x="966" y="480"/>
                </a:lnTo>
                <a:lnTo>
                  <a:pt x="1017" y="429"/>
                </a:lnTo>
                <a:lnTo>
                  <a:pt x="1068" y="375"/>
                </a:lnTo>
                <a:lnTo>
                  <a:pt x="1122" y="330"/>
                </a:lnTo>
                <a:lnTo>
                  <a:pt x="1176" y="297"/>
                </a:lnTo>
                <a:lnTo>
                  <a:pt x="1221" y="312"/>
                </a:lnTo>
                <a:lnTo>
                  <a:pt x="1311" y="267"/>
                </a:lnTo>
                <a:lnTo>
                  <a:pt x="1329" y="219"/>
                </a:lnTo>
                <a:lnTo>
                  <a:pt x="1356" y="210"/>
                </a:lnTo>
                <a:lnTo>
                  <a:pt x="1398" y="213"/>
                </a:lnTo>
                <a:lnTo>
                  <a:pt x="1449" y="195"/>
                </a:lnTo>
                <a:lnTo>
                  <a:pt x="1491" y="153"/>
                </a:lnTo>
                <a:lnTo>
                  <a:pt x="1527" y="102"/>
                </a:lnTo>
                <a:lnTo>
                  <a:pt x="1557" y="42"/>
                </a:lnTo>
                <a:lnTo>
                  <a:pt x="1650" y="0"/>
                </a:lnTo>
                <a:lnTo>
                  <a:pt x="1655" y="167"/>
                </a:lnTo>
                <a:lnTo>
                  <a:pt x="1653" y="1056"/>
                </a:lnTo>
                <a:lnTo>
                  <a:pt x="1302" y="1056"/>
                </a:lnTo>
                <a:lnTo>
                  <a:pt x="1068" y="1056"/>
                </a:lnTo>
                <a:lnTo>
                  <a:pt x="0" y="1056"/>
                </a:lnTo>
                <a:lnTo>
                  <a:pt x="57" y="1023"/>
                </a:lnTo>
                <a:lnTo>
                  <a:pt x="105" y="1011"/>
                </a:lnTo>
                <a:lnTo>
                  <a:pt x="141" y="990"/>
                </a:lnTo>
                <a:lnTo>
                  <a:pt x="195" y="951"/>
                </a:lnTo>
                <a:lnTo>
                  <a:pt x="246" y="942"/>
                </a:lnTo>
                <a:close/>
              </a:path>
            </a:pathLst>
          </a:custGeom>
          <a:solidFill>
            <a:srgbClr val="6699FF"/>
          </a:solidFill>
          <a:ln w="9525">
            <a:noFill/>
            <a:round/>
            <a:headEnd/>
            <a:tailEnd/>
          </a:ln>
        </p:spPr>
        <p:txBody>
          <a:bodyPr>
            <a:prstTxWarp prst="textNoShape">
              <a:avLst/>
            </a:prstTxWarp>
          </a:bodyPr>
          <a:lstStyle/>
          <a:p>
            <a:endParaRPr lang="en-US" dirty="0"/>
          </a:p>
        </p:txBody>
      </p:sp>
      <p:sp>
        <p:nvSpPr>
          <p:cNvPr id="63494" name="Line 6"/>
          <p:cNvSpPr>
            <a:spLocks noChangeAspect="1" noChangeShapeType="1"/>
          </p:cNvSpPr>
          <p:nvPr/>
        </p:nvSpPr>
        <p:spPr bwMode="auto">
          <a:xfrm>
            <a:off x="2347913" y="3875088"/>
            <a:ext cx="327025" cy="255587"/>
          </a:xfrm>
          <a:prstGeom prst="line">
            <a:avLst/>
          </a:prstGeom>
          <a:noFill/>
          <a:ln w="9525">
            <a:solidFill>
              <a:schemeClr val="tx1"/>
            </a:solidFill>
            <a:round/>
            <a:headEnd/>
            <a:tailEnd type="triangle" w="med" len="med"/>
          </a:ln>
        </p:spPr>
        <p:txBody>
          <a:bodyPr>
            <a:prstTxWarp prst="textNoShape">
              <a:avLst/>
            </a:prstTxWarp>
          </a:bodyPr>
          <a:lstStyle/>
          <a:p>
            <a:endParaRPr lang="en-US" dirty="0"/>
          </a:p>
        </p:txBody>
      </p:sp>
      <p:sp>
        <p:nvSpPr>
          <p:cNvPr id="63495" name="AutoShape 7"/>
          <p:cNvSpPr>
            <a:spLocks noChangeAspect="1" noChangeArrowheads="1"/>
          </p:cNvSpPr>
          <p:nvPr/>
        </p:nvSpPr>
        <p:spPr bwMode="auto">
          <a:xfrm flipH="1">
            <a:off x="3805238" y="1603375"/>
            <a:ext cx="2230437" cy="2017713"/>
          </a:xfrm>
          <a:prstGeom prst="rtTriangle">
            <a:avLst/>
          </a:prstGeom>
          <a:solidFill>
            <a:srgbClr val="99FF66"/>
          </a:solidFill>
          <a:ln w="9525">
            <a:noFill/>
            <a:miter lim="800000"/>
            <a:headEnd/>
            <a:tailEnd/>
          </a:ln>
        </p:spPr>
        <p:txBody>
          <a:bodyPr wrap="none" anchor="ctr">
            <a:prstTxWarp prst="textNoShape">
              <a:avLst/>
            </a:prstTxWarp>
          </a:bodyPr>
          <a:lstStyle/>
          <a:p>
            <a:pPr algn="ctr" eaLnBrk="1" hangingPunct="1"/>
            <a:endParaRPr lang="en-US" dirty="0"/>
          </a:p>
        </p:txBody>
      </p:sp>
      <p:sp>
        <p:nvSpPr>
          <p:cNvPr id="63496" name="Line 8"/>
          <p:cNvSpPr>
            <a:spLocks noChangeAspect="1" noChangeShapeType="1"/>
          </p:cNvSpPr>
          <p:nvPr/>
        </p:nvSpPr>
        <p:spPr bwMode="auto">
          <a:xfrm>
            <a:off x="3762375" y="3652838"/>
            <a:ext cx="2276475" cy="0"/>
          </a:xfrm>
          <a:prstGeom prst="line">
            <a:avLst/>
          </a:prstGeom>
          <a:noFill/>
          <a:ln w="57150">
            <a:solidFill>
              <a:srgbClr val="FF9966"/>
            </a:solidFill>
            <a:round/>
            <a:headEnd/>
            <a:tailEnd/>
          </a:ln>
        </p:spPr>
        <p:txBody>
          <a:bodyPr>
            <a:prstTxWarp prst="textNoShape">
              <a:avLst/>
            </a:prstTxWarp>
          </a:bodyPr>
          <a:lstStyle/>
          <a:p>
            <a:endParaRPr lang="en-US" dirty="0"/>
          </a:p>
        </p:txBody>
      </p:sp>
      <p:sp>
        <p:nvSpPr>
          <p:cNvPr id="63497" name="Text Box 9"/>
          <p:cNvSpPr txBox="1">
            <a:spLocks noChangeAspect="1" noChangeArrowheads="1"/>
          </p:cNvSpPr>
          <p:nvPr/>
        </p:nvSpPr>
        <p:spPr bwMode="auto">
          <a:xfrm>
            <a:off x="1201738" y="1316038"/>
            <a:ext cx="1974850" cy="825500"/>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1600" b="1" dirty="0"/>
              <a:t>Billions of Tons  Carbon Emitted per Year</a:t>
            </a:r>
          </a:p>
        </p:txBody>
      </p:sp>
      <p:sp>
        <p:nvSpPr>
          <p:cNvPr id="63498" name="Rectangle 10"/>
          <p:cNvSpPr>
            <a:spLocks noChangeAspect="1" noChangeArrowheads="1"/>
          </p:cNvSpPr>
          <p:nvPr/>
        </p:nvSpPr>
        <p:spPr bwMode="auto">
          <a:xfrm rot="-2547904">
            <a:off x="3322638" y="1471613"/>
            <a:ext cx="4598987" cy="366712"/>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1600" b="1" dirty="0"/>
              <a:t>Current path = “ramp</a:t>
            </a:r>
            <a:r>
              <a:rPr lang="en-US" b="1" dirty="0"/>
              <a:t>”</a:t>
            </a:r>
          </a:p>
        </p:txBody>
      </p:sp>
      <p:sp>
        <p:nvSpPr>
          <p:cNvPr id="63499" name="Rectangle 11"/>
          <p:cNvSpPr>
            <a:spLocks noChangeAspect="1" noChangeArrowheads="1"/>
          </p:cNvSpPr>
          <p:nvPr/>
        </p:nvSpPr>
        <p:spPr bwMode="auto">
          <a:xfrm>
            <a:off x="1085850" y="3495675"/>
            <a:ext cx="1571625" cy="458788"/>
          </a:xfrm>
          <a:prstGeom prst="rect">
            <a:avLst/>
          </a:prstGeom>
          <a:noFill/>
          <a:ln w="9525">
            <a:noFill/>
            <a:miter lim="800000"/>
            <a:headEnd/>
            <a:tailEnd/>
          </a:ln>
        </p:spPr>
        <p:txBody>
          <a:bodyPr wrap="none" anchor="ctr">
            <a:prstTxWarp prst="textNoShape">
              <a:avLst/>
            </a:prstTxWarp>
          </a:bodyPr>
          <a:lstStyle/>
          <a:p>
            <a:pPr algn="ctr" eaLnBrk="1" hangingPunct="1"/>
            <a:r>
              <a:rPr lang="en-US" sz="1200" b="1" dirty="0"/>
              <a:t>Historical</a:t>
            </a:r>
          </a:p>
          <a:p>
            <a:pPr algn="ctr" eaLnBrk="1" hangingPunct="1"/>
            <a:r>
              <a:rPr lang="en-US" sz="1200" b="1" dirty="0"/>
              <a:t> emissions</a:t>
            </a:r>
          </a:p>
        </p:txBody>
      </p:sp>
      <p:sp>
        <p:nvSpPr>
          <p:cNvPr id="63500" name="Text Box 12"/>
          <p:cNvSpPr txBox="1">
            <a:spLocks noChangeAspect="1" noChangeArrowheads="1"/>
          </p:cNvSpPr>
          <p:nvPr/>
        </p:nvSpPr>
        <p:spPr bwMode="auto">
          <a:xfrm>
            <a:off x="3932238" y="3698875"/>
            <a:ext cx="1677987" cy="336550"/>
          </a:xfrm>
          <a:prstGeom prst="rect">
            <a:avLst/>
          </a:prstGeom>
          <a:noFill/>
          <a:ln w="9525">
            <a:noFill/>
            <a:miter lim="800000"/>
            <a:headEnd/>
            <a:tailEnd/>
          </a:ln>
        </p:spPr>
        <p:txBody>
          <a:bodyPr>
            <a:prstTxWarp prst="textNoShape">
              <a:avLst/>
            </a:prstTxWarp>
            <a:spAutoFit/>
          </a:bodyPr>
          <a:lstStyle/>
          <a:p>
            <a:pPr eaLnBrk="1" hangingPunct="1"/>
            <a:r>
              <a:rPr lang="en-US" sz="1600" b="1" dirty="0">
                <a:solidFill>
                  <a:schemeClr val="bg1"/>
                </a:solidFill>
              </a:rPr>
              <a:t>Flat path</a:t>
            </a:r>
          </a:p>
        </p:txBody>
      </p:sp>
      <p:sp>
        <p:nvSpPr>
          <p:cNvPr id="63501" name="Line 13"/>
          <p:cNvSpPr>
            <a:spLocks noChangeShapeType="1"/>
          </p:cNvSpPr>
          <p:nvPr/>
        </p:nvSpPr>
        <p:spPr bwMode="auto">
          <a:xfrm flipV="1">
            <a:off x="3746500" y="533400"/>
            <a:ext cx="3467100" cy="3111500"/>
          </a:xfrm>
          <a:prstGeom prst="line">
            <a:avLst/>
          </a:prstGeom>
          <a:noFill/>
          <a:ln w="38100">
            <a:solidFill>
              <a:schemeClr val="tx1"/>
            </a:solidFill>
            <a:prstDash val="dash"/>
            <a:round/>
            <a:headEnd/>
            <a:tailEnd type="triangle" w="med" len="med"/>
          </a:ln>
        </p:spPr>
        <p:txBody>
          <a:bodyPr>
            <a:prstTxWarp prst="textNoShape">
              <a:avLst/>
            </a:prstTxWarp>
          </a:bodyPr>
          <a:lstStyle/>
          <a:p>
            <a:endParaRPr lang="en-US" dirty="0"/>
          </a:p>
        </p:txBody>
      </p:sp>
      <p:sp>
        <p:nvSpPr>
          <p:cNvPr id="63502" name="Line 14"/>
          <p:cNvSpPr>
            <a:spLocks noChangeShapeType="1"/>
          </p:cNvSpPr>
          <p:nvPr/>
        </p:nvSpPr>
        <p:spPr bwMode="auto">
          <a:xfrm>
            <a:off x="1052513" y="5740400"/>
            <a:ext cx="66675" cy="1588"/>
          </a:xfrm>
          <a:prstGeom prst="line">
            <a:avLst/>
          </a:prstGeom>
          <a:noFill/>
          <a:ln w="28575">
            <a:solidFill>
              <a:srgbClr val="000000"/>
            </a:solidFill>
            <a:round/>
            <a:headEnd/>
            <a:tailEnd/>
          </a:ln>
        </p:spPr>
        <p:txBody>
          <a:bodyPr>
            <a:prstTxWarp prst="textNoShape">
              <a:avLst/>
            </a:prstTxWarp>
          </a:bodyPr>
          <a:lstStyle/>
          <a:p>
            <a:endParaRPr lang="en-US" dirty="0"/>
          </a:p>
        </p:txBody>
      </p:sp>
      <p:sp>
        <p:nvSpPr>
          <p:cNvPr id="63503" name="Line 15"/>
          <p:cNvSpPr>
            <a:spLocks noChangeShapeType="1"/>
          </p:cNvSpPr>
          <p:nvPr/>
        </p:nvSpPr>
        <p:spPr bwMode="auto">
          <a:xfrm>
            <a:off x="1052513" y="3676650"/>
            <a:ext cx="66675" cy="1588"/>
          </a:xfrm>
          <a:prstGeom prst="line">
            <a:avLst/>
          </a:prstGeom>
          <a:noFill/>
          <a:ln w="28575">
            <a:solidFill>
              <a:srgbClr val="000000"/>
            </a:solidFill>
            <a:round/>
            <a:headEnd/>
            <a:tailEnd/>
          </a:ln>
        </p:spPr>
        <p:txBody>
          <a:bodyPr>
            <a:prstTxWarp prst="textNoShape">
              <a:avLst/>
            </a:prstTxWarp>
          </a:bodyPr>
          <a:lstStyle/>
          <a:p>
            <a:endParaRPr lang="en-US" dirty="0"/>
          </a:p>
        </p:txBody>
      </p:sp>
      <p:sp>
        <p:nvSpPr>
          <p:cNvPr id="63504" name="Line 16"/>
          <p:cNvSpPr>
            <a:spLocks noChangeShapeType="1"/>
          </p:cNvSpPr>
          <p:nvPr/>
        </p:nvSpPr>
        <p:spPr bwMode="auto">
          <a:xfrm>
            <a:off x="1052513" y="1603375"/>
            <a:ext cx="66675" cy="1588"/>
          </a:xfrm>
          <a:prstGeom prst="line">
            <a:avLst/>
          </a:prstGeom>
          <a:noFill/>
          <a:ln w="28575">
            <a:solidFill>
              <a:srgbClr val="000000"/>
            </a:solidFill>
            <a:round/>
            <a:headEnd/>
            <a:tailEnd/>
          </a:ln>
        </p:spPr>
        <p:txBody>
          <a:bodyPr>
            <a:prstTxWarp prst="textNoShape">
              <a:avLst/>
            </a:prstTxWarp>
          </a:bodyPr>
          <a:lstStyle/>
          <a:p>
            <a:endParaRPr lang="en-US" dirty="0"/>
          </a:p>
        </p:txBody>
      </p:sp>
      <p:sp>
        <p:nvSpPr>
          <p:cNvPr id="63505" name="Line 17"/>
          <p:cNvSpPr>
            <a:spLocks noChangeShapeType="1"/>
          </p:cNvSpPr>
          <p:nvPr/>
        </p:nvSpPr>
        <p:spPr bwMode="auto">
          <a:xfrm>
            <a:off x="1119188" y="5740400"/>
            <a:ext cx="7362825" cy="1588"/>
          </a:xfrm>
          <a:prstGeom prst="line">
            <a:avLst/>
          </a:prstGeom>
          <a:noFill/>
          <a:ln w="38100">
            <a:solidFill>
              <a:srgbClr val="000000"/>
            </a:solidFill>
            <a:round/>
            <a:headEnd/>
            <a:tailEnd type="triangle" w="med" len="med"/>
          </a:ln>
        </p:spPr>
        <p:txBody>
          <a:bodyPr>
            <a:prstTxWarp prst="textNoShape">
              <a:avLst/>
            </a:prstTxWarp>
          </a:bodyPr>
          <a:lstStyle/>
          <a:p>
            <a:endParaRPr lang="en-US" dirty="0"/>
          </a:p>
        </p:txBody>
      </p:sp>
      <p:sp>
        <p:nvSpPr>
          <p:cNvPr id="63506" name="Line 18"/>
          <p:cNvSpPr>
            <a:spLocks noChangeShapeType="1"/>
          </p:cNvSpPr>
          <p:nvPr/>
        </p:nvSpPr>
        <p:spPr bwMode="auto">
          <a:xfrm flipV="1">
            <a:off x="1119188" y="5740400"/>
            <a:ext cx="1587" cy="66675"/>
          </a:xfrm>
          <a:prstGeom prst="line">
            <a:avLst/>
          </a:prstGeom>
          <a:noFill/>
          <a:ln w="28575">
            <a:solidFill>
              <a:srgbClr val="000000"/>
            </a:solidFill>
            <a:round/>
            <a:headEnd/>
            <a:tailEnd/>
          </a:ln>
        </p:spPr>
        <p:txBody>
          <a:bodyPr>
            <a:prstTxWarp prst="textNoShape">
              <a:avLst/>
            </a:prstTxWarp>
          </a:bodyPr>
          <a:lstStyle/>
          <a:p>
            <a:endParaRPr lang="en-US" dirty="0"/>
          </a:p>
        </p:txBody>
      </p:sp>
      <p:sp>
        <p:nvSpPr>
          <p:cNvPr id="63507" name="Line 19"/>
          <p:cNvSpPr>
            <a:spLocks noChangeShapeType="1"/>
          </p:cNvSpPr>
          <p:nvPr/>
        </p:nvSpPr>
        <p:spPr bwMode="auto">
          <a:xfrm flipV="1">
            <a:off x="3421063" y="5740400"/>
            <a:ext cx="1587" cy="66675"/>
          </a:xfrm>
          <a:prstGeom prst="line">
            <a:avLst/>
          </a:prstGeom>
          <a:noFill/>
          <a:ln w="28575">
            <a:solidFill>
              <a:srgbClr val="000000"/>
            </a:solidFill>
            <a:round/>
            <a:headEnd/>
            <a:tailEnd/>
          </a:ln>
        </p:spPr>
        <p:txBody>
          <a:bodyPr>
            <a:prstTxWarp prst="textNoShape">
              <a:avLst/>
            </a:prstTxWarp>
          </a:bodyPr>
          <a:lstStyle/>
          <a:p>
            <a:endParaRPr lang="en-US" dirty="0"/>
          </a:p>
        </p:txBody>
      </p:sp>
      <p:sp>
        <p:nvSpPr>
          <p:cNvPr id="63508" name="Line 20"/>
          <p:cNvSpPr>
            <a:spLocks noChangeShapeType="1"/>
          </p:cNvSpPr>
          <p:nvPr/>
        </p:nvSpPr>
        <p:spPr bwMode="auto">
          <a:xfrm flipV="1">
            <a:off x="5722938" y="5740400"/>
            <a:ext cx="1587" cy="66675"/>
          </a:xfrm>
          <a:prstGeom prst="line">
            <a:avLst/>
          </a:prstGeom>
          <a:noFill/>
          <a:ln w="28575">
            <a:solidFill>
              <a:srgbClr val="000000"/>
            </a:solidFill>
            <a:round/>
            <a:headEnd/>
            <a:tailEnd/>
          </a:ln>
        </p:spPr>
        <p:txBody>
          <a:bodyPr>
            <a:prstTxWarp prst="textNoShape">
              <a:avLst/>
            </a:prstTxWarp>
          </a:bodyPr>
          <a:lstStyle/>
          <a:p>
            <a:endParaRPr lang="en-US" dirty="0"/>
          </a:p>
        </p:txBody>
      </p:sp>
      <p:sp>
        <p:nvSpPr>
          <p:cNvPr id="63509" name="Line 21"/>
          <p:cNvSpPr>
            <a:spLocks noChangeShapeType="1"/>
          </p:cNvSpPr>
          <p:nvPr/>
        </p:nvSpPr>
        <p:spPr bwMode="auto">
          <a:xfrm flipV="1">
            <a:off x="8016875" y="5740400"/>
            <a:ext cx="1588" cy="66675"/>
          </a:xfrm>
          <a:prstGeom prst="line">
            <a:avLst/>
          </a:prstGeom>
          <a:noFill/>
          <a:ln w="28575">
            <a:solidFill>
              <a:srgbClr val="000000"/>
            </a:solidFill>
            <a:round/>
            <a:headEnd/>
            <a:tailEnd/>
          </a:ln>
        </p:spPr>
        <p:txBody>
          <a:bodyPr>
            <a:prstTxWarp prst="textNoShape">
              <a:avLst/>
            </a:prstTxWarp>
          </a:bodyPr>
          <a:lstStyle/>
          <a:p>
            <a:endParaRPr lang="en-US" dirty="0"/>
          </a:p>
        </p:txBody>
      </p:sp>
      <p:sp>
        <p:nvSpPr>
          <p:cNvPr id="63510" name="Freeform 22"/>
          <p:cNvSpPr>
            <a:spLocks/>
          </p:cNvSpPr>
          <p:nvPr/>
        </p:nvSpPr>
        <p:spPr bwMode="auto">
          <a:xfrm>
            <a:off x="1119188" y="5283200"/>
            <a:ext cx="47625" cy="38100"/>
          </a:xfrm>
          <a:custGeom>
            <a:avLst/>
            <a:gdLst>
              <a:gd name="T0" fmla="*/ 0 w 30"/>
              <a:gd name="T1" fmla="*/ 38100 h 24"/>
              <a:gd name="T2" fmla="*/ 19050 w 30"/>
              <a:gd name="T3" fmla="*/ 19050 h 24"/>
              <a:gd name="T4" fmla="*/ 47625 w 30"/>
              <a:gd name="T5" fmla="*/ 0 h 24"/>
              <a:gd name="T6" fmla="*/ 0 60000 65536"/>
              <a:gd name="T7" fmla="*/ 0 60000 65536"/>
              <a:gd name="T8" fmla="*/ 0 60000 65536"/>
              <a:gd name="T9" fmla="*/ 0 w 30"/>
              <a:gd name="T10" fmla="*/ 0 h 24"/>
              <a:gd name="T11" fmla="*/ 30 w 30"/>
              <a:gd name="T12" fmla="*/ 24 h 24"/>
            </a:gdLst>
            <a:ahLst/>
            <a:cxnLst>
              <a:cxn ang="T6">
                <a:pos x="T0" y="T1"/>
              </a:cxn>
              <a:cxn ang="T7">
                <a:pos x="T2" y="T3"/>
              </a:cxn>
              <a:cxn ang="T8">
                <a:pos x="T4" y="T5"/>
              </a:cxn>
            </a:cxnLst>
            <a:rect l="T9" t="T10" r="T11" b="T12"/>
            <a:pathLst>
              <a:path w="30" h="24">
                <a:moveTo>
                  <a:pt x="0" y="24"/>
                </a:moveTo>
                <a:lnTo>
                  <a:pt x="12" y="12"/>
                </a:lnTo>
                <a:lnTo>
                  <a:pt x="30" y="0"/>
                </a:lnTo>
              </a:path>
            </a:pathLst>
          </a:custGeom>
          <a:noFill/>
          <a:ln w="28575">
            <a:solidFill>
              <a:srgbClr val="FF9966"/>
            </a:solidFill>
            <a:round/>
            <a:headEnd/>
            <a:tailEnd/>
          </a:ln>
        </p:spPr>
        <p:txBody>
          <a:bodyPr>
            <a:prstTxWarp prst="textNoShape">
              <a:avLst/>
            </a:prstTxWarp>
          </a:bodyPr>
          <a:lstStyle/>
          <a:p>
            <a:endParaRPr lang="en-US" dirty="0"/>
          </a:p>
        </p:txBody>
      </p:sp>
      <p:sp>
        <p:nvSpPr>
          <p:cNvPr id="63511" name="Freeform 23"/>
          <p:cNvSpPr>
            <a:spLocks/>
          </p:cNvSpPr>
          <p:nvPr/>
        </p:nvSpPr>
        <p:spPr bwMode="auto">
          <a:xfrm>
            <a:off x="1166813" y="5273675"/>
            <a:ext cx="47625" cy="9525"/>
          </a:xfrm>
          <a:custGeom>
            <a:avLst/>
            <a:gdLst>
              <a:gd name="T0" fmla="*/ 0 w 30"/>
              <a:gd name="T1" fmla="*/ 9525 h 6"/>
              <a:gd name="T2" fmla="*/ 19050 w 30"/>
              <a:gd name="T3" fmla="*/ 0 h 6"/>
              <a:gd name="T4" fmla="*/ 47625 w 30"/>
              <a:gd name="T5" fmla="*/ 0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6"/>
                </a:moveTo>
                <a:lnTo>
                  <a:pt x="12" y="0"/>
                </a:lnTo>
                <a:lnTo>
                  <a:pt x="30" y="0"/>
                </a:lnTo>
              </a:path>
            </a:pathLst>
          </a:custGeom>
          <a:noFill/>
          <a:ln w="28575">
            <a:solidFill>
              <a:srgbClr val="FF9966"/>
            </a:solidFill>
            <a:round/>
            <a:headEnd/>
            <a:tailEnd/>
          </a:ln>
        </p:spPr>
        <p:txBody>
          <a:bodyPr>
            <a:prstTxWarp prst="textNoShape">
              <a:avLst/>
            </a:prstTxWarp>
          </a:bodyPr>
          <a:lstStyle/>
          <a:p>
            <a:endParaRPr lang="en-US" dirty="0"/>
          </a:p>
        </p:txBody>
      </p:sp>
      <p:sp>
        <p:nvSpPr>
          <p:cNvPr id="63512" name="Line 24"/>
          <p:cNvSpPr>
            <a:spLocks noChangeShapeType="1"/>
          </p:cNvSpPr>
          <p:nvPr/>
        </p:nvSpPr>
        <p:spPr bwMode="auto">
          <a:xfrm flipV="1">
            <a:off x="1214438" y="5264150"/>
            <a:ext cx="47625" cy="9525"/>
          </a:xfrm>
          <a:prstGeom prst="line">
            <a:avLst/>
          </a:prstGeom>
          <a:noFill/>
          <a:ln w="28575">
            <a:solidFill>
              <a:srgbClr val="FF9966"/>
            </a:solidFill>
            <a:round/>
            <a:headEnd/>
            <a:tailEnd/>
          </a:ln>
        </p:spPr>
        <p:txBody>
          <a:bodyPr>
            <a:prstTxWarp prst="textNoShape">
              <a:avLst/>
            </a:prstTxWarp>
          </a:bodyPr>
          <a:lstStyle/>
          <a:p>
            <a:endParaRPr lang="en-US" dirty="0"/>
          </a:p>
        </p:txBody>
      </p:sp>
      <p:sp>
        <p:nvSpPr>
          <p:cNvPr id="63513" name="Freeform 25"/>
          <p:cNvSpPr>
            <a:spLocks/>
          </p:cNvSpPr>
          <p:nvPr/>
        </p:nvSpPr>
        <p:spPr bwMode="auto">
          <a:xfrm>
            <a:off x="1262063" y="5254625"/>
            <a:ext cx="38100" cy="9525"/>
          </a:xfrm>
          <a:custGeom>
            <a:avLst/>
            <a:gdLst>
              <a:gd name="T0" fmla="*/ 0 w 24"/>
              <a:gd name="T1" fmla="*/ 9525 h 6"/>
              <a:gd name="T2" fmla="*/ 19050 w 24"/>
              <a:gd name="T3" fmla="*/ 9525 h 6"/>
              <a:gd name="T4" fmla="*/ 38100 w 24"/>
              <a:gd name="T5" fmla="*/ 0 h 6"/>
              <a:gd name="T6" fmla="*/ 0 60000 65536"/>
              <a:gd name="T7" fmla="*/ 0 60000 65536"/>
              <a:gd name="T8" fmla="*/ 0 60000 65536"/>
              <a:gd name="T9" fmla="*/ 0 w 24"/>
              <a:gd name="T10" fmla="*/ 0 h 6"/>
              <a:gd name="T11" fmla="*/ 24 w 24"/>
              <a:gd name="T12" fmla="*/ 6 h 6"/>
            </a:gdLst>
            <a:ahLst/>
            <a:cxnLst>
              <a:cxn ang="T6">
                <a:pos x="T0" y="T1"/>
              </a:cxn>
              <a:cxn ang="T7">
                <a:pos x="T2" y="T3"/>
              </a:cxn>
              <a:cxn ang="T8">
                <a:pos x="T4" y="T5"/>
              </a:cxn>
            </a:cxnLst>
            <a:rect l="T9" t="T10" r="T11" b="T12"/>
            <a:pathLst>
              <a:path w="24" h="6">
                <a:moveTo>
                  <a:pt x="0" y="6"/>
                </a:moveTo>
                <a:lnTo>
                  <a:pt x="12" y="6"/>
                </a:lnTo>
                <a:lnTo>
                  <a:pt x="24" y="0"/>
                </a:lnTo>
              </a:path>
            </a:pathLst>
          </a:custGeom>
          <a:noFill/>
          <a:ln w="28575">
            <a:solidFill>
              <a:srgbClr val="FF9966"/>
            </a:solidFill>
            <a:round/>
            <a:headEnd/>
            <a:tailEnd/>
          </a:ln>
        </p:spPr>
        <p:txBody>
          <a:bodyPr>
            <a:prstTxWarp prst="textNoShape">
              <a:avLst/>
            </a:prstTxWarp>
          </a:bodyPr>
          <a:lstStyle/>
          <a:p>
            <a:endParaRPr lang="en-US" dirty="0"/>
          </a:p>
        </p:txBody>
      </p:sp>
      <p:sp>
        <p:nvSpPr>
          <p:cNvPr id="63514" name="Freeform 26"/>
          <p:cNvSpPr>
            <a:spLocks/>
          </p:cNvSpPr>
          <p:nvPr/>
        </p:nvSpPr>
        <p:spPr bwMode="auto">
          <a:xfrm>
            <a:off x="1300163" y="5207000"/>
            <a:ext cx="46037" cy="47625"/>
          </a:xfrm>
          <a:custGeom>
            <a:avLst/>
            <a:gdLst>
              <a:gd name="T0" fmla="*/ 0 w 29"/>
              <a:gd name="T1" fmla="*/ 47625 h 30"/>
              <a:gd name="T2" fmla="*/ 19050 w 29"/>
              <a:gd name="T3" fmla="*/ 28575 h 30"/>
              <a:gd name="T4" fmla="*/ 46037 w 29"/>
              <a:gd name="T5" fmla="*/ 0 h 30"/>
              <a:gd name="T6" fmla="*/ 0 60000 65536"/>
              <a:gd name="T7" fmla="*/ 0 60000 65536"/>
              <a:gd name="T8" fmla="*/ 0 60000 65536"/>
              <a:gd name="T9" fmla="*/ 0 w 29"/>
              <a:gd name="T10" fmla="*/ 0 h 30"/>
              <a:gd name="T11" fmla="*/ 29 w 29"/>
              <a:gd name="T12" fmla="*/ 30 h 30"/>
            </a:gdLst>
            <a:ahLst/>
            <a:cxnLst>
              <a:cxn ang="T6">
                <a:pos x="T0" y="T1"/>
              </a:cxn>
              <a:cxn ang="T7">
                <a:pos x="T2" y="T3"/>
              </a:cxn>
              <a:cxn ang="T8">
                <a:pos x="T4" y="T5"/>
              </a:cxn>
            </a:cxnLst>
            <a:rect l="T9" t="T10" r="T11" b="T12"/>
            <a:pathLst>
              <a:path w="29" h="30">
                <a:moveTo>
                  <a:pt x="0" y="30"/>
                </a:moveTo>
                <a:lnTo>
                  <a:pt x="12" y="18"/>
                </a:lnTo>
                <a:lnTo>
                  <a:pt x="29" y="0"/>
                </a:lnTo>
              </a:path>
            </a:pathLst>
          </a:custGeom>
          <a:noFill/>
          <a:ln w="28575">
            <a:solidFill>
              <a:srgbClr val="FF9966"/>
            </a:solidFill>
            <a:round/>
            <a:headEnd/>
            <a:tailEnd/>
          </a:ln>
        </p:spPr>
        <p:txBody>
          <a:bodyPr>
            <a:prstTxWarp prst="textNoShape">
              <a:avLst/>
            </a:prstTxWarp>
          </a:bodyPr>
          <a:lstStyle/>
          <a:p>
            <a:endParaRPr lang="en-US" dirty="0"/>
          </a:p>
        </p:txBody>
      </p:sp>
      <p:sp>
        <p:nvSpPr>
          <p:cNvPr id="63515" name="Freeform 27"/>
          <p:cNvSpPr>
            <a:spLocks/>
          </p:cNvSpPr>
          <p:nvPr/>
        </p:nvSpPr>
        <p:spPr bwMode="auto">
          <a:xfrm>
            <a:off x="1346200" y="5178425"/>
            <a:ext cx="47625" cy="28575"/>
          </a:xfrm>
          <a:custGeom>
            <a:avLst/>
            <a:gdLst>
              <a:gd name="T0" fmla="*/ 0 w 30"/>
              <a:gd name="T1" fmla="*/ 28575 h 18"/>
              <a:gd name="T2" fmla="*/ 19050 w 30"/>
              <a:gd name="T3" fmla="*/ 9525 h 18"/>
              <a:gd name="T4" fmla="*/ 47625 w 30"/>
              <a:gd name="T5" fmla="*/ 0 h 18"/>
              <a:gd name="T6" fmla="*/ 0 60000 65536"/>
              <a:gd name="T7" fmla="*/ 0 60000 65536"/>
              <a:gd name="T8" fmla="*/ 0 60000 65536"/>
              <a:gd name="T9" fmla="*/ 0 w 30"/>
              <a:gd name="T10" fmla="*/ 0 h 18"/>
              <a:gd name="T11" fmla="*/ 30 w 30"/>
              <a:gd name="T12" fmla="*/ 18 h 18"/>
            </a:gdLst>
            <a:ahLst/>
            <a:cxnLst>
              <a:cxn ang="T6">
                <a:pos x="T0" y="T1"/>
              </a:cxn>
              <a:cxn ang="T7">
                <a:pos x="T2" y="T3"/>
              </a:cxn>
              <a:cxn ang="T8">
                <a:pos x="T4" y="T5"/>
              </a:cxn>
            </a:cxnLst>
            <a:rect l="T9" t="T10" r="T11" b="T12"/>
            <a:pathLst>
              <a:path w="30" h="18">
                <a:moveTo>
                  <a:pt x="0" y="18"/>
                </a:moveTo>
                <a:lnTo>
                  <a:pt x="12" y="6"/>
                </a:lnTo>
                <a:lnTo>
                  <a:pt x="30" y="0"/>
                </a:lnTo>
              </a:path>
            </a:pathLst>
          </a:custGeom>
          <a:noFill/>
          <a:ln w="28575">
            <a:solidFill>
              <a:srgbClr val="FF9966"/>
            </a:solidFill>
            <a:round/>
            <a:headEnd/>
            <a:tailEnd/>
          </a:ln>
        </p:spPr>
        <p:txBody>
          <a:bodyPr>
            <a:prstTxWarp prst="textNoShape">
              <a:avLst/>
            </a:prstTxWarp>
          </a:bodyPr>
          <a:lstStyle/>
          <a:p>
            <a:endParaRPr lang="en-US" dirty="0"/>
          </a:p>
        </p:txBody>
      </p:sp>
      <p:sp>
        <p:nvSpPr>
          <p:cNvPr id="63516" name="Freeform 28"/>
          <p:cNvSpPr>
            <a:spLocks/>
          </p:cNvSpPr>
          <p:nvPr/>
        </p:nvSpPr>
        <p:spPr bwMode="auto">
          <a:xfrm>
            <a:off x="1393825" y="5149850"/>
            <a:ext cx="47625" cy="28575"/>
          </a:xfrm>
          <a:custGeom>
            <a:avLst/>
            <a:gdLst>
              <a:gd name="T0" fmla="*/ 0 w 30"/>
              <a:gd name="T1" fmla="*/ 28575 h 18"/>
              <a:gd name="T2" fmla="*/ 19050 w 30"/>
              <a:gd name="T3" fmla="*/ 9525 h 18"/>
              <a:gd name="T4" fmla="*/ 47625 w 30"/>
              <a:gd name="T5" fmla="*/ 0 h 18"/>
              <a:gd name="T6" fmla="*/ 0 60000 65536"/>
              <a:gd name="T7" fmla="*/ 0 60000 65536"/>
              <a:gd name="T8" fmla="*/ 0 60000 65536"/>
              <a:gd name="T9" fmla="*/ 0 w 30"/>
              <a:gd name="T10" fmla="*/ 0 h 18"/>
              <a:gd name="T11" fmla="*/ 30 w 30"/>
              <a:gd name="T12" fmla="*/ 18 h 18"/>
            </a:gdLst>
            <a:ahLst/>
            <a:cxnLst>
              <a:cxn ang="T6">
                <a:pos x="T0" y="T1"/>
              </a:cxn>
              <a:cxn ang="T7">
                <a:pos x="T2" y="T3"/>
              </a:cxn>
              <a:cxn ang="T8">
                <a:pos x="T4" y="T5"/>
              </a:cxn>
            </a:cxnLst>
            <a:rect l="T9" t="T10" r="T11" b="T12"/>
            <a:pathLst>
              <a:path w="30" h="18">
                <a:moveTo>
                  <a:pt x="0" y="18"/>
                </a:moveTo>
                <a:lnTo>
                  <a:pt x="12" y="6"/>
                </a:lnTo>
                <a:lnTo>
                  <a:pt x="30" y="0"/>
                </a:lnTo>
              </a:path>
            </a:pathLst>
          </a:custGeom>
          <a:noFill/>
          <a:ln w="28575">
            <a:solidFill>
              <a:srgbClr val="FF9966"/>
            </a:solidFill>
            <a:round/>
            <a:headEnd/>
            <a:tailEnd/>
          </a:ln>
        </p:spPr>
        <p:txBody>
          <a:bodyPr>
            <a:prstTxWarp prst="textNoShape">
              <a:avLst/>
            </a:prstTxWarp>
          </a:bodyPr>
          <a:lstStyle/>
          <a:p>
            <a:endParaRPr lang="en-US" dirty="0"/>
          </a:p>
        </p:txBody>
      </p:sp>
      <p:sp>
        <p:nvSpPr>
          <p:cNvPr id="63517" name="Freeform 29"/>
          <p:cNvSpPr>
            <a:spLocks/>
          </p:cNvSpPr>
          <p:nvPr/>
        </p:nvSpPr>
        <p:spPr bwMode="auto">
          <a:xfrm>
            <a:off x="1441450" y="5140325"/>
            <a:ext cx="47625" cy="9525"/>
          </a:xfrm>
          <a:custGeom>
            <a:avLst/>
            <a:gdLst>
              <a:gd name="T0" fmla="*/ 0 w 30"/>
              <a:gd name="T1" fmla="*/ 9525 h 6"/>
              <a:gd name="T2" fmla="*/ 19050 w 30"/>
              <a:gd name="T3" fmla="*/ 9525 h 6"/>
              <a:gd name="T4" fmla="*/ 47625 w 30"/>
              <a:gd name="T5" fmla="*/ 0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6"/>
                </a:moveTo>
                <a:lnTo>
                  <a:pt x="12" y="6"/>
                </a:lnTo>
                <a:lnTo>
                  <a:pt x="30" y="0"/>
                </a:lnTo>
              </a:path>
            </a:pathLst>
          </a:custGeom>
          <a:noFill/>
          <a:ln w="28575">
            <a:solidFill>
              <a:srgbClr val="FF6600"/>
            </a:solidFill>
            <a:round/>
            <a:headEnd/>
            <a:tailEnd/>
          </a:ln>
        </p:spPr>
        <p:txBody>
          <a:bodyPr>
            <a:prstTxWarp prst="textNoShape">
              <a:avLst/>
            </a:prstTxWarp>
          </a:bodyPr>
          <a:lstStyle/>
          <a:p>
            <a:endParaRPr lang="en-US" dirty="0"/>
          </a:p>
        </p:txBody>
      </p:sp>
      <p:sp>
        <p:nvSpPr>
          <p:cNvPr id="63518" name="Freeform 30"/>
          <p:cNvSpPr>
            <a:spLocks/>
          </p:cNvSpPr>
          <p:nvPr/>
        </p:nvSpPr>
        <p:spPr bwMode="auto">
          <a:xfrm>
            <a:off x="1489075" y="5103813"/>
            <a:ext cx="47625" cy="36512"/>
          </a:xfrm>
          <a:custGeom>
            <a:avLst/>
            <a:gdLst>
              <a:gd name="T0" fmla="*/ 0 w 30"/>
              <a:gd name="T1" fmla="*/ 36512 h 23"/>
              <a:gd name="T2" fmla="*/ 28575 w 30"/>
              <a:gd name="T3" fmla="*/ 17462 h 23"/>
              <a:gd name="T4" fmla="*/ 47625 w 30"/>
              <a:gd name="T5" fmla="*/ 0 h 23"/>
              <a:gd name="T6" fmla="*/ 0 60000 65536"/>
              <a:gd name="T7" fmla="*/ 0 60000 65536"/>
              <a:gd name="T8" fmla="*/ 0 60000 65536"/>
              <a:gd name="T9" fmla="*/ 0 w 30"/>
              <a:gd name="T10" fmla="*/ 0 h 23"/>
              <a:gd name="T11" fmla="*/ 30 w 30"/>
              <a:gd name="T12" fmla="*/ 23 h 23"/>
            </a:gdLst>
            <a:ahLst/>
            <a:cxnLst>
              <a:cxn ang="T6">
                <a:pos x="T0" y="T1"/>
              </a:cxn>
              <a:cxn ang="T7">
                <a:pos x="T2" y="T3"/>
              </a:cxn>
              <a:cxn ang="T8">
                <a:pos x="T4" y="T5"/>
              </a:cxn>
            </a:cxnLst>
            <a:rect l="T9" t="T10" r="T11" b="T12"/>
            <a:pathLst>
              <a:path w="30" h="23">
                <a:moveTo>
                  <a:pt x="0" y="23"/>
                </a:moveTo>
                <a:lnTo>
                  <a:pt x="18" y="11"/>
                </a:lnTo>
                <a:lnTo>
                  <a:pt x="30" y="0"/>
                </a:lnTo>
              </a:path>
            </a:pathLst>
          </a:custGeom>
          <a:noFill/>
          <a:ln w="28575">
            <a:solidFill>
              <a:srgbClr val="FF6600"/>
            </a:solidFill>
            <a:round/>
            <a:headEnd/>
            <a:tailEnd/>
          </a:ln>
        </p:spPr>
        <p:txBody>
          <a:bodyPr>
            <a:prstTxWarp prst="textNoShape">
              <a:avLst/>
            </a:prstTxWarp>
          </a:bodyPr>
          <a:lstStyle/>
          <a:p>
            <a:endParaRPr lang="en-US" dirty="0"/>
          </a:p>
        </p:txBody>
      </p:sp>
      <p:sp>
        <p:nvSpPr>
          <p:cNvPr id="63519" name="Freeform 31"/>
          <p:cNvSpPr>
            <a:spLocks/>
          </p:cNvSpPr>
          <p:nvPr/>
        </p:nvSpPr>
        <p:spPr bwMode="auto">
          <a:xfrm>
            <a:off x="1536700" y="5075238"/>
            <a:ext cx="38100" cy="28575"/>
          </a:xfrm>
          <a:custGeom>
            <a:avLst/>
            <a:gdLst>
              <a:gd name="T0" fmla="*/ 0 w 24"/>
              <a:gd name="T1" fmla="*/ 28575 h 18"/>
              <a:gd name="T2" fmla="*/ 19050 w 24"/>
              <a:gd name="T3" fmla="*/ 9525 h 18"/>
              <a:gd name="T4" fmla="*/ 38100 w 24"/>
              <a:gd name="T5" fmla="*/ 0 h 18"/>
              <a:gd name="T6" fmla="*/ 0 60000 65536"/>
              <a:gd name="T7" fmla="*/ 0 60000 65536"/>
              <a:gd name="T8" fmla="*/ 0 60000 65536"/>
              <a:gd name="T9" fmla="*/ 0 w 24"/>
              <a:gd name="T10" fmla="*/ 0 h 18"/>
              <a:gd name="T11" fmla="*/ 24 w 24"/>
              <a:gd name="T12" fmla="*/ 18 h 18"/>
            </a:gdLst>
            <a:ahLst/>
            <a:cxnLst>
              <a:cxn ang="T6">
                <a:pos x="T0" y="T1"/>
              </a:cxn>
              <a:cxn ang="T7">
                <a:pos x="T2" y="T3"/>
              </a:cxn>
              <a:cxn ang="T8">
                <a:pos x="T4" y="T5"/>
              </a:cxn>
            </a:cxnLst>
            <a:rect l="T9" t="T10" r="T11" b="T12"/>
            <a:pathLst>
              <a:path w="24" h="18">
                <a:moveTo>
                  <a:pt x="0" y="18"/>
                </a:moveTo>
                <a:lnTo>
                  <a:pt x="12" y="6"/>
                </a:lnTo>
                <a:lnTo>
                  <a:pt x="24" y="0"/>
                </a:lnTo>
              </a:path>
            </a:pathLst>
          </a:custGeom>
          <a:noFill/>
          <a:ln w="28575">
            <a:solidFill>
              <a:srgbClr val="FF6600"/>
            </a:solidFill>
            <a:round/>
            <a:headEnd/>
            <a:tailEnd/>
          </a:ln>
        </p:spPr>
        <p:txBody>
          <a:bodyPr>
            <a:prstTxWarp prst="textNoShape">
              <a:avLst/>
            </a:prstTxWarp>
          </a:bodyPr>
          <a:lstStyle/>
          <a:p>
            <a:endParaRPr lang="en-US" dirty="0"/>
          </a:p>
        </p:txBody>
      </p:sp>
      <p:sp>
        <p:nvSpPr>
          <p:cNvPr id="63520" name="Freeform 32"/>
          <p:cNvSpPr>
            <a:spLocks/>
          </p:cNvSpPr>
          <p:nvPr/>
        </p:nvSpPr>
        <p:spPr bwMode="auto">
          <a:xfrm>
            <a:off x="1574800" y="5065713"/>
            <a:ext cx="47625" cy="9525"/>
          </a:xfrm>
          <a:custGeom>
            <a:avLst/>
            <a:gdLst>
              <a:gd name="T0" fmla="*/ 0 w 30"/>
              <a:gd name="T1" fmla="*/ 9525 h 6"/>
              <a:gd name="T2" fmla="*/ 19050 w 30"/>
              <a:gd name="T3" fmla="*/ 0 h 6"/>
              <a:gd name="T4" fmla="*/ 47625 w 30"/>
              <a:gd name="T5" fmla="*/ 0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6"/>
                </a:moveTo>
                <a:lnTo>
                  <a:pt x="12" y="0"/>
                </a:lnTo>
                <a:lnTo>
                  <a:pt x="30" y="0"/>
                </a:lnTo>
              </a:path>
            </a:pathLst>
          </a:custGeom>
          <a:noFill/>
          <a:ln w="28575">
            <a:solidFill>
              <a:srgbClr val="FF6600"/>
            </a:solidFill>
            <a:round/>
            <a:headEnd/>
            <a:tailEnd/>
          </a:ln>
        </p:spPr>
        <p:txBody>
          <a:bodyPr>
            <a:prstTxWarp prst="textNoShape">
              <a:avLst/>
            </a:prstTxWarp>
          </a:bodyPr>
          <a:lstStyle/>
          <a:p>
            <a:endParaRPr lang="en-US" dirty="0"/>
          </a:p>
        </p:txBody>
      </p:sp>
      <p:sp>
        <p:nvSpPr>
          <p:cNvPr id="63521" name="Line 33"/>
          <p:cNvSpPr>
            <a:spLocks noChangeShapeType="1"/>
          </p:cNvSpPr>
          <p:nvPr/>
        </p:nvSpPr>
        <p:spPr bwMode="auto">
          <a:xfrm flipV="1">
            <a:off x="1622425" y="5046663"/>
            <a:ext cx="47625" cy="19050"/>
          </a:xfrm>
          <a:prstGeom prst="line">
            <a:avLst/>
          </a:prstGeom>
          <a:noFill/>
          <a:ln w="28575">
            <a:solidFill>
              <a:srgbClr val="FF6600"/>
            </a:solidFill>
            <a:round/>
            <a:headEnd/>
            <a:tailEnd/>
          </a:ln>
        </p:spPr>
        <p:txBody>
          <a:bodyPr>
            <a:prstTxWarp prst="textNoShape">
              <a:avLst/>
            </a:prstTxWarp>
          </a:bodyPr>
          <a:lstStyle/>
          <a:p>
            <a:endParaRPr lang="en-US" dirty="0"/>
          </a:p>
        </p:txBody>
      </p:sp>
      <p:sp>
        <p:nvSpPr>
          <p:cNvPr id="63522" name="Line 34"/>
          <p:cNvSpPr>
            <a:spLocks noChangeShapeType="1"/>
          </p:cNvSpPr>
          <p:nvPr/>
        </p:nvSpPr>
        <p:spPr bwMode="auto">
          <a:xfrm flipV="1">
            <a:off x="1670050" y="5008563"/>
            <a:ext cx="47625" cy="38100"/>
          </a:xfrm>
          <a:prstGeom prst="line">
            <a:avLst/>
          </a:prstGeom>
          <a:noFill/>
          <a:ln w="28575">
            <a:solidFill>
              <a:srgbClr val="FF6600"/>
            </a:solidFill>
            <a:round/>
            <a:headEnd/>
            <a:tailEnd/>
          </a:ln>
        </p:spPr>
        <p:txBody>
          <a:bodyPr>
            <a:prstTxWarp prst="textNoShape">
              <a:avLst/>
            </a:prstTxWarp>
          </a:bodyPr>
          <a:lstStyle/>
          <a:p>
            <a:endParaRPr lang="en-US" dirty="0"/>
          </a:p>
        </p:txBody>
      </p:sp>
      <p:sp>
        <p:nvSpPr>
          <p:cNvPr id="63523" name="Line 35"/>
          <p:cNvSpPr>
            <a:spLocks noChangeShapeType="1"/>
          </p:cNvSpPr>
          <p:nvPr/>
        </p:nvSpPr>
        <p:spPr bwMode="auto">
          <a:xfrm flipV="1">
            <a:off x="1717675" y="4960938"/>
            <a:ext cx="47625" cy="47625"/>
          </a:xfrm>
          <a:prstGeom prst="line">
            <a:avLst/>
          </a:prstGeom>
          <a:noFill/>
          <a:ln w="28575">
            <a:solidFill>
              <a:srgbClr val="FF6600"/>
            </a:solidFill>
            <a:round/>
            <a:headEnd/>
            <a:tailEnd/>
          </a:ln>
        </p:spPr>
        <p:txBody>
          <a:bodyPr>
            <a:prstTxWarp prst="textNoShape">
              <a:avLst/>
            </a:prstTxWarp>
          </a:bodyPr>
          <a:lstStyle/>
          <a:p>
            <a:endParaRPr lang="en-US" dirty="0"/>
          </a:p>
        </p:txBody>
      </p:sp>
      <p:sp>
        <p:nvSpPr>
          <p:cNvPr id="63524" name="Line 36"/>
          <p:cNvSpPr>
            <a:spLocks noChangeShapeType="1"/>
          </p:cNvSpPr>
          <p:nvPr/>
        </p:nvSpPr>
        <p:spPr bwMode="auto">
          <a:xfrm flipV="1">
            <a:off x="1765300" y="4922838"/>
            <a:ext cx="47625" cy="38100"/>
          </a:xfrm>
          <a:prstGeom prst="line">
            <a:avLst/>
          </a:prstGeom>
          <a:noFill/>
          <a:ln w="28575">
            <a:solidFill>
              <a:srgbClr val="FF6600"/>
            </a:solidFill>
            <a:round/>
            <a:headEnd/>
            <a:tailEnd/>
          </a:ln>
        </p:spPr>
        <p:txBody>
          <a:bodyPr>
            <a:prstTxWarp prst="textNoShape">
              <a:avLst/>
            </a:prstTxWarp>
          </a:bodyPr>
          <a:lstStyle/>
          <a:p>
            <a:endParaRPr lang="en-US" dirty="0"/>
          </a:p>
        </p:txBody>
      </p:sp>
      <p:sp>
        <p:nvSpPr>
          <p:cNvPr id="63525" name="Line 37"/>
          <p:cNvSpPr>
            <a:spLocks noChangeShapeType="1"/>
          </p:cNvSpPr>
          <p:nvPr/>
        </p:nvSpPr>
        <p:spPr bwMode="auto">
          <a:xfrm flipV="1">
            <a:off x="1812925" y="4884738"/>
            <a:ext cx="38100" cy="38100"/>
          </a:xfrm>
          <a:prstGeom prst="line">
            <a:avLst/>
          </a:prstGeom>
          <a:noFill/>
          <a:ln w="28575">
            <a:solidFill>
              <a:srgbClr val="FF6600"/>
            </a:solidFill>
            <a:round/>
            <a:headEnd/>
            <a:tailEnd/>
          </a:ln>
        </p:spPr>
        <p:txBody>
          <a:bodyPr>
            <a:prstTxWarp prst="textNoShape">
              <a:avLst/>
            </a:prstTxWarp>
          </a:bodyPr>
          <a:lstStyle/>
          <a:p>
            <a:endParaRPr lang="en-US" dirty="0"/>
          </a:p>
        </p:txBody>
      </p:sp>
      <p:sp>
        <p:nvSpPr>
          <p:cNvPr id="63526" name="Freeform 38"/>
          <p:cNvSpPr>
            <a:spLocks/>
          </p:cNvSpPr>
          <p:nvPr/>
        </p:nvSpPr>
        <p:spPr bwMode="auto">
          <a:xfrm>
            <a:off x="1851025" y="4856163"/>
            <a:ext cx="47625" cy="28575"/>
          </a:xfrm>
          <a:custGeom>
            <a:avLst/>
            <a:gdLst>
              <a:gd name="T0" fmla="*/ 0 w 30"/>
              <a:gd name="T1" fmla="*/ 28575 h 18"/>
              <a:gd name="T2" fmla="*/ 19050 w 30"/>
              <a:gd name="T3" fmla="*/ 19050 h 18"/>
              <a:gd name="T4" fmla="*/ 47625 w 30"/>
              <a:gd name="T5" fmla="*/ 0 h 18"/>
              <a:gd name="T6" fmla="*/ 0 60000 65536"/>
              <a:gd name="T7" fmla="*/ 0 60000 65536"/>
              <a:gd name="T8" fmla="*/ 0 60000 65536"/>
              <a:gd name="T9" fmla="*/ 0 w 30"/>
              <a:gd name="T10" fmla="*/ 0 h 18"/>
              <a:gd name="T11" fmla="*/ 30 w 30"/>
              <a:gd name="T12" fmla="*/ 18 h 18"/>
            </a:gdLst>
            <a:ahLst/>
            <a:cxnLst>
              <a:cxn ang="T6">
                <a:pos x="T0" y="T1"/>
              </a:cxn>
              <a:cxn ang="T7">
                <a:pos x="T2" y="T3"/>
              </a:cxn>
              <a:cxn ang="T8">
                <a:pos x="T4" y="T5"/>
              </a:cxn>
            </a:cxnLst>
            <a:rect l="T9" t="T10" r="T11" b="T12"/>
            <a:pathLst>
              <a:path w="30" h="18">
                <a:moveTo>
                  <a:pt x="0" y="18"/>
                </a:moveTo>
                <a:lnTo>
                  <a:pt x="12" y="12"/>
                </a:lnTo>
                <a:lnTo>
                  <a:pt x="30" y="0"/>
                </a:lnTo>
              </a:path>
            </a:pathLst>
          </a:custGeom>
          <a:noFill/>
          <a:ln w="28575">
            <a:solidFill>
              <a:srgbClr val="FF6600"/>
            </a:solidFill>
            <a:round/>
            <a:headEnd/>
            <a:tailEnd/>
          </a:ln>
        </p:spPr>
        <p:txBody>
          <a:bodyPr>
            <a:prstTxWarp prst="textNoShape">
              <a:avLst/>
            </a:prstTxWarp>
          </a:bodyPr>
          <a:lstStyle/>
          <a:p>
            <a:endParaRPr lang="en-US" dirty="0"/>
          </a:p>
        </p:txBody>
      </p:sp>
      <p:sp>
        <p:nvSpPr>
          <p:cNvPr id="63527" name="Freeform 39"/>
          <p:cNvSpPr>
            <a:spLocks/>
          </p:cNvSpPr>
          <p:nvPr/>
        </p:nvSpPr>
        <p:spPr bwMode="auto">
          <a:xfrm>
            <a:off x="1898650" y="4808538"/>
            <a:ext cx="47625" cy="47625"/>
          </a:xfrm>
          <a:custGeom>
            <a:avLst/>
            <a:gdLst>
              <a:gd name="T0" fmla="*/ 0 w 30"/>
              <a:gd name="T1" fmla="*/ 47625 h 30"/>
              <a:gd name="T2" fmla="*/ 19050 w 30"/>
              <a:gd name="T3" fmla="*/ 28575 h 30"/>
              <a:gd name="T4" fmla="*/ 47625 w 30"/>
              <a:gd name="T5" fmla="*/ 0 h 30"/>
              <a:gd name="T6" fmla="*/ 0 60000 65536"/>
              <a:gd name="T7" fmla="*/ 0 60000 65536"/>
              <a:gd name="T8" fmla="*/ 0 60000 65536"/>
              <a:gd name="T9" fmla="*/ 0 w 30"/>
              <a:gd name="T10" fmla="*/ 0 h 30"/>
              <a:gd name="T11" fmla="*/ 30 w 30"/>
              <a:gd name="T12" fmla="*/ 30 h 30"/>
            </a:gdLst>
            <a:ahLst/>
            <a:cxnLst>
              <a:cxn ang="T6">
                <a:pos x="T0" y="T1"/>
              </a:cxn>
              <a:cxn ang="T7">
                <a:pos x="T2" y="T3"/>
              </a:cxn>
              <a:cxn ang="T8">
                <a:pos x="T4" y="T5"/>
              </a:cxn>
            </a:cxnLst>
            <a:rect l="T9" t="T10" r="T11" b="T12"/>
            <a:pathLst>
              <a:path w="30" h="30">
                <a:moveTo>
                  <a:pt x="0" y="30"/>
                </a:moveTo>
                <a:lnTo>
                  <a:pt x="12" y="18"/>
                </a:lnTo>
                <a:lnTo>
                  <a:pt x="30" y="0"/>
                </a:lnTo>
              </a:path>
            </a:pathLst>
          </a:custGeom>
          <a:noFill/>
          <a:ln w="28575">
            <a:solidFill>
              <a:srgbClr val="FF6600"/>
            </a:solidFill>
            <a:round/>
            <a:headEnd/>
            <a:tailEnd/>
          </a:ln>
        </p:spPr>
        <p:txBody>
          <a:bodyPr>
            <a:prstTxWarp prst="textNoShape">
              <a:avLst/>
            </a:prstTxWarp>
          </a:bodyPr>
          <a:lstStyle/>
          <a:p>
            <a:endParaRPr lang="en-US" dirty="0"/>
          </a:p>
        </p:txBody>
      </p:sp>
      <p:sp>
        <p:nvSpPr>
          <p:cNvPr id="63528" name="Freeform 40"/>
          <p:cNvSpPr>
            <a:spLocks/>
          </p:cNvSpPr>
          <p:nvPr/>
        </p:nvSpPr>
        <p:spPr bwMode="auto">
          <a:xfrm>
            <a:off x="1946275" y="4760913"/>
            <a:ext cx="47625" cy="47625"/>
          </a:xfrm>
          <a:custGeom>
            <a:avLst/>
            <a:gdLst>
              <a:gd name="T0" fmla="*/ 0 w 30"/>
              <a:gd name="T1" fmla="*/ 47625 h 30"/>
              <a:gd name="T2" fmla="*/ 19050 w 30"/>
              <a:gd name="T3" fmla="*/ 28575 h 30"/>
              <a:gd name="T4" fmla="*/ 47625 w 30"/>
              <a:gd name="T5" fmla="*/ 0 h 30"/>
              <a:gd name="T6" fmla="*/ 0 60000 65536"/>
              <a:gd name="T7" fmla="*/ 0 60000 65536"/>
              <a:gd name="T8" fmla="*/ 0 60000 65536"/>
              <a:gd name="T9" fmla="*/ 0 w 30"/>
              <a:gd name="T10" fmla="*/ 0 h 30"/>
              <a:gd name="T11" fmla="*/ 30 w 30"/>
              <a:gd name="T12" fmla="*/ 30 h 30"/>
            </a:gdLst>
            <a:ahLst/>
            <a:cxnLst>
              <a:cxn ang="T6">
                <a:pos x="T0" y="T1"/>
              </a:cxn>
              <a:cxn ang="T7">
                <a:pos x="T2" y="T3"/>
              </a:cxn>
              <a:cxn ang="T8">
                <a:pos x="T4" y="T5"/>
              </a:cxn>
            </a:cxnLst>
            <a:rect l="T9" t="T10" r="T11" b="T12"/>
            <a:pathLst>
              <a:path w="30" h="30">
                <a:moveTo>
                  <a:pt x="0" y="30"/>
                </a:moveTo>
                <a:lnTo>
                  <a:pt x="12" y="18"/>
                </a:lnTo>
                <a:lnTo>
                  <a:pt x="30" y="0"/>
                </a:lnTo>
              </a:path>
            </a:pathLst>
          </a:custGeom>
          <a:noFill/>
          <a:ln w="28575">
            <a:solidFill>
              <a:srgbClr val="FF6600"/>
            </a:solidFill>
            <a:round/>
            <a:headEnd/>
            <a:tailEnd/>
          </a:ln>
        </p:spPr>
        <p:txBody>
          <a:bodyPr>
            <a:prstTxWarp prst="textNoShape">
              <a:avLst/>
            </a:prstTxWarp>
          </a:bodyPr>
          <a:lstStyle/>
          <a:p>
            <a:endParaRPr lang="en-US" dirty="0"/>
          </a:p>
        </p:txBody>
      </p:sp>
      <p:sp>
        <p:nvSpPr>
          <p:cNvPr id="63529" name="Freeform 41"/>
          <p:cNvSpPr>
            <a:spLocks/>
          </p:cNvSpPr>
          <p:nvPr/>
        </p:nvSpPr>
        <p:spPr bwMode="auto">
          <a:xfrm>
            <a:off x="1993900" y="4684713"/>
            <a:ext cx="47625" cy="76200"/>
          </a:xfrm>
          <a:custGeom>
            <a:avLst/>
            <a:gdLst>
              <a:gd name="T0" fmla="*/ 0 w 30"/>
              <a:gd name="T1" fmla="*/ 76200 h 48"/>
              <a:gd name="T2" fmla="*/ 19050 w 30"/>
              <a:gd name="T3" fmla="*/ 38100 h 48"/>
              <a:gd name="T4" fmla="*/ 47625 w 30"/>
              <a:gd name="T5" fmla="*/ 0 h 48"/>
              <a:gd name="T6" fmla="*/ 0 60000 65536"/>
              <a:gd name="T7" fmla="*/ 0 60000 65536"/>
              <a:gd name="T8" fmla="*/ 0 60000 65536"/>
              <a:gd name="T9" fmla="*/ 0 w 30"/>
              <a:gd name="T10" fmla="*/ 0 h 48"/>
              <a:gd name="T11" fmla="*/ 30 w 30"/>
              <a:gd name="T12" fmla="*/ 48 h 48"/>
            </a:gdLst>
            <a:ahLst/>
            <a:cxnLst>
              <a:cxn ang="T6">
                <a:pos x="T0" y="T1"/>
              </a:cxn>
              <a:cxn ang="T7">
                <a:pos x="T2" y="T3"/>
              </a:cxn>
              <a:cxn ang="T8">
                <a:pos x="T4" y="T5"/>
              </a:cxn>
            </a:cxnLst>
            <a:rect l="T9" t="T10" r="T11" b="T12"/>
            <a:pathLst>
              <a:path w="30" h="48">
                <a:moveTo>
                  <a:pt x="0" y="48"/>
                </a:moveTo>
                <a:lnTo>
                  <a:pt x="12" y="24"/>
                </a:lnTo>
                <a:lnTo>
                  <a:pt x="30" y="0"/>
                </a:lnTo>
              </a:path>
            </a:pathLst>
          </a:custGeom>
          <a:noFill/>
          <a:ln w="28575">
            <a:solidFill>
              <a:srgbClr val="FF6600"/>
            </a:solidFill>
            <a:round/>
            <a:headEnd/>
            <a:tailEnd/>
          </a:ln>
        </p:spPr>
        <p:txBody>
          <a:bodyPr>
            <a:prstTxWarp prst="textNoShape">
              <a:avLst/>
            </a:prstTxWarp>
          </a:bodyPr>
          <a:lstStyle/>
          <a:p>
            <a:endParaRPr lang="en-US" dirty="0"/>
          </a:p>
        </p:txBody>
      </p:sp>
      <p:sp>
        <p:nvSpPr>
          <p:cNvPr id="63530" name="Freeform 42"/>
          <p:cNvSpPr>
            <a:spLocks/>
          </p:cNvSpPr>
          <p:nvPr/>
        </p:nvSpPr>
        <p:spPr bwMode="auto">
          <a:xfrm>
            <a:off x="2041525" y="4646613"/>
            <a:ext cx="47625" cy="38100"/>
          </a:xfrm>
          <a:custGeom>
            <a:avLst/>
            <a:gdLst>
              <a:gd name="T0" fmla="*/ 0 w 30"/>
              <a:gd name="T1" fmla="*/ 38100 h 24"/>
              <a:gd name="T2" fmla="*/ 28575 w 30"/>
              <a:gd name="T3" fmla="*/ 19050 h 24"/>
              <a:gd name="T4" fmla="*/ 47625 w 30"/>
              <a:gd name="T5" fmla="*/ 0 h 24"/>
              <a:gd name="T6" fmla="*/ 0 60000 65536"/>
              <a:gd name="T7" fmla="*/ 0 60000 65536"/>
              <a:gd name="T8" fmla="*/ 0 60000 65536"/>
              <a:gd name="T9" fmla="*/ 0 w 30"/>
              <a:gd name="T10" fmla="*/ 0 h 24"/>
              <a:gd name="T11" fmla="*/ 30 w 30"/>
              <a:gd name="T12" fmla="*/ 24 h 24"/>
            </a:gdLst>
            <a:ahLst/>
            <a:cxnLst>
              <a:cxn ang="T6">
                <a:pos x="T0" y="T1"/>
              </a:cxn>
              <a:cxn ang="T7">
                <a:pos x="T2" y="T3"/>
              </a:cxn>
              <a:cxn ang="T8">
                <a:pos x="T4" y="T5"/>
              </a:cxn>
            </a:cxnLst>
            <a:rect l="T9" t="T10" r="T11" b="T12"/>
            <a:pathLst>
              <a:path w="30" h="24">
                <a:moveTo>
                  <a:pt x="0" y="24"/>
                </a:moveTo>
                <a:lnTo>
                  <a:pt x="18" y="12"/>
                </a:lnTo>
                <a:lnTo>
                  <a:pt x="30" y="0"/>
                </a:lnTo>
              </a:path>
            </a:pathLst>
          </a:custGeom>
          <a:noFill/>
          <a:ln w="28575">
            <a:solidFill>
              <a:srgbClr val="FF6600"/>
            </a:solidFill>
            <a:round/>
            <a:headEnd/>
            <a:tailEnd/>
          </a:ln>
        </p:spPr>
        <p:txBody>
          <a:bodyPr>
            <a:prstTxWarp prst="textNoShape">
              <a:avLst/>
            </a:prstTxWarp>
          </a:bodyPr>
          <a:lstStyle/>
          <a:p>
            <a:endParaRPr lang="en-US" dirty="0"/>
          </a:p>
        </p:txBody>
      </p:sp>
      <p:sp>
        <p:nvSpPr>
          <p:cNvPr id="63531" name="Line 43"/>
          <p:cNvSpPr>
            <a:spLocks noChangeShapeType="1"/>
          </p:cNvSpPr>
          <p:nvPr/>
        </p:nvSpPr>
        <p:spPr bwMode="auto">
          <a:xfrm flipV="1">
            <a:off x="2089150" y="4598988"/>
            <a:ext cx="38100" cy="47625"/>
          </a:xfrm>
          <a:prstGeom prst="line">
            <a:avLst/>
          </a:prstGeom>
          <a:noFill/>
          <a:ln w="28575">
            <a:solidFill>
              <a:srgbClr val="FF6600"/>
            </a:solidFill>
            <a:round/>
            <a:headEnd/>
            <a:tailEnd/>
          </a:ln>
        </p:spPr>
        <p:txBody>
          <a:bodyPr>
            <a:prstTxWarp prst="textNoShape">
              <a:avLst/>
            </a:prstTxWarp>
          </a:bodyPr>
          <a:lstStyle/>
          <a:p>
            <a:endParaRPr lang="en-US" dirty="0"/>
          </a:p>
        </p:txBody>
      </p:sp>
      <p:sp>
        <p:nvSpPr>
          <p:cNvPr id="63532" name="Freeform 44"/>
          <p:cNvSpPr>
            <a:spLocks/>
          </p:cNvSpPr>
          <p:nvPr/>
        </p:nvSpPr>
        <p:spPr bwMode="auto">
          <a:xfrm>
            <a:off x="2127250" y="4541838"/>
            <a:ext cx="47625" cy="57150"/>
          </a:xfrm>
          <a:custGeom>
            <a:avLst/>
            <a:gdLst>
              <a:gd name="T0" fmla="*/ 0 w 30"/>
              <a:gd name="T1" fmla="*/ 57150 h 36"/>
              <a:gd name="T2" fmla="*/ 19050 w 30"/>
              <a:gd name="T3" fmla="*/ 28575 h 36"/>
              <a:gd name="T4" fmla="*/ 38100 w 30"/>
              <a:gd name="T5" fmla="*/ 9525 h 36"/>
              <a:gd name="T6" fmla="*/ 47625 w 30"/>
              <a:gd name="T7" fmla="*/ 0 h 36"/>
              <a:gd name="T8" fmla="*/ 0 60000 65536"/>
              <a:gd name="T9" fmla="*/ 0 60000 65536"/>
              <a:gd name="T10" fmla="*/ 0 60000 65536"/>
              <a:gd name="T11" fmla="*/ 0 60000 65536"/>
              <a:gd name="T12" fmla="*/ 0 w 30"/>
              <a:gd name="T13" fmla="*/ 0 h 36"/>
              <a:gd name="T14" fmla="*/ 30 w 30"/>
              <a:gd name="T15" fmla="*/ 36 h 36"/>
            </a:gdLst>
            <a:ahLst/>
            <a:cxnLst>
              <a:cxn ang="T8">
                <a:pos x="T0" y="T1"/>
              </a:cxn>
              <a:cxn ang="T9">
                <a:pos x="T2" y="T3"/>
              </a:cxn>
              <a:cxn ang="T10">
                <a:pos x="T4" y="T5"/>
              </a:cxn>
              <a:cxn ang="T11">
                <a:pos x="T6" y="T7"/>
              </a:cxn>
            </a:cxnLst>
            <a:rect l="T12" t="T13" r="T14" b="T15"/>
            <a:pathLst>
              <a:path w="30" h="36">
                <a:moveTo>
                  <a:pt x="0" y="36"/>
                </a:moveTo>
                <a:lnTo>
                  <a:pt x="12" y="18"/>
                </a:lnTo>
                <a:lnTo>
                  <a:pt x="24" y="6"/>
                </a:lnTo>
                <a:lnTo>
                  <a:pt x="30" y="0"/>
                </a:lnTo>
              </a:path>
            </a:pathLst>
          </a:custGeom>
          <a:noFill/>
          <a:ln w="28575">
            <a:solidFill>
              <a:srgbClr val="FF6600"/>
            </a:solidFill>
            <a:round/>
            <a:headEnd/>
            <a:tailEnd/>
          </a:ln>
        </p:spPr>
        <p:txBody>
          <a:bodyPr>
            <a:prstTxWarp prst="textNoShape">
              <a:avLst/>
            </a:prstTxWarp>
          </a:bodyPr>
          <a:lstStyle/>
          <a:p>
            <a:endParaRPr lang="en-US" dirty="0"/>
          </a:p>
        </p:txBody>
      </p:sp>
      <p:sp>
        <p:nvSpPr>
          <p:cNvPr id="63533" name="Freeform 45"/>
          <p:cNvSpPr>
            <a:spLocks/>
          </p:cNvSpPr>
          <p:nvPr/>
        </p:nvSpPr>
        <p:spPr bwMode="auto">
          <a:xfrm>
            <a:off x="2174875" y="4541838"/>
            <a:ext cx="47625" cy="1587"/>
          </a:xfrm>
          <a:custGeom>
            <a:avLst/>
            <a:gdLst>
              <a:gd name="T0" fmla="*/ 0 w 30"/>
              <a:gd name="T1" fmla="*/ 0 h 1587"/>
              <a:gd name="T2" fmla="*/ 19050 w 30"/>
              <a:gd name="T3" fmla="*/ 0 h 1587"/>
              <a:gd name="T4" fmla="*/ 47625 w 30"/>
              <a:gd name="T5" fmla="*/ 0 h 1587"/>
              <a:gd name="T6" fmla="*/ 0 60000 65536"/>
              <a:gd name="T7" fmla="*/ 0 60000 65536"/>
              <a:gd name="T8" fmla="*/ 0 60000 65536"/>
              <a:gd name="T9" fmla="*/ 0 w 30"/>
              <a:gd name="T10" fmla="*/ 0 h 1587"/>
              <a:gd name="T11" fmla="*/ 30 w 30"/>
              <a:gd name="T12" fmla="*/ 1587 h 1587"/>
            </a:gdLst>
            <a:ahLst/>
            <a:cxnLst>
              <a:cxn ang="T6">
                <a:pos x="T0" y="T1"/>
              </a:cxn>
              <a:cxn ang="T7">
                <a:pos x="T2" y="T3"/>
              </a:cxn>
              <a:cxn ang="T8">
                <a:pos x="T4" y="T5"/>
              </a:cxn>
            </a:cxnLst>
            <a:rect l="T9" t="T10" r="T11" b="T12"/>
            <a:pathLst>
              <a:path w="30" h="1587">
                <a:moveTo>
                  <a:pt x="0" y="0"/>
                </a:moveTo>
                <a:lnTo>
                  <a:pt x="12" y="0"/>
                </a:lnTo>
                <a:lnTo>
                  <a:pt x="30" y="0"/>
                </a:lnTo>
              </a:path>
            </a:pathLst>
          </a:custGeom>
          <a:noFill/>
          <a:ln w="28575">
            <a:solidFill>
              <a:srgbClr val="FF6600"/>
            </a:solidFill>
            <a:round/>
            <a:headEnd/>
            <a:tailEnd/>
          </a:ln>
        </p:spPr>
        <p:txBody>
          <a:bodyPr>
            <a:prstTxWarp prst="textNoShape">
              <a:avLst/>
            </a:prstTxWarp>
          </a:bodyPr>
          <a:lstStyle/>
          <a:p>
            <a:endParaRPr lang="en-US" dirty="0"/>
          </a:p>
        </p:txBody>
      </p:sp>
      <p:sp>
        <p:nvSpPr>
          <p:cNvPr id="63534" name="Freeform 46"/>
          <p:cNvSpPr>
            <a:spLocks/>
          </p:cNvSpPr>
          <p:nvPr/>
        </p:nvSpPr>
        <p:spPr bwMode="auto">
          <a:xfrm>
            <a:off x="2222500" y="4541838"/>
            <a:ext cx="47625" cy="9525"/>
          </a:xfrm>
          <a:custGeom>
            <a:avLst/>
            <a:gdLst>
              <a:gd name="T0" fmla="*/ 0 w 30"/>
              <a:gd name="T1" fmla="*/ 0 h 6"/>
              <a:gd name="T2" fmla="*/ 19050 w 30"/>
              <a:gd name="T3" fmla="*/ 9525 h 6"/>
              <a:gd name="T4" fmla="*/ 38100 w 30"/>
              <a:gd name="T5" fmla="*/ 9525 h 6"/>
              <a:gd name="T6" fmla="*/ 47625 w 30"/>
              <a:gd name="T7" fmla="*/ 9525 h 6"/>
              <a:gd name="T8" fmla="*/ 0 60000 65536"/>
              <a:gd name="T9" fmla="*/ 0 60000 65536"/>
              <a:gd name="T10" fmla="*/ 0 60000 65536"/>
              <a:gd name="T11" fmla="*/ 0 60000 65536"/>
              <a:gd name="T12" fmla="*/ 0 w 30"/>
              <a:gd name="T13" fmla="*/ 0 h 6"/>
              <a:gd name="T14" fmla="*/ 30 w 30"/>
              <a:gd name="T15" fmla="*/ 6 h 6"/>
            </a:gdLst>
            <a:ahLst/>
            <a:cxnLst>
              <a:cxn ang="T8">
                <a:pos x="T0" y="T1"/>
              </a:cxn>
              <a:cxn ang="T9">
                <a:pos x="T2" y="T3"/>
              </a:cxn>
              <a:cxn ang="T10">
                <a:pos x="T4" y="T5"/>
              </a:cxn>
              <a:cxn ang="T11">
                <a:pos x="T6" y="T7"/>
              </a:cxn>
            </a:cxnLst>
            <a:rect l="T12" t="T13" r="T14" b="T15"/>
            <a:pathLst>
              <a:path w="30" h="6">
                <a:moveTo>
                  <a:pt x="0" y="0"/>
                </a:moveTo>
                <a:lnTo>
                  <a:pt x="12" y="6"/>
                </a:lnTo>
                <a:lnTo>
                  <a:pt x="24" y="6"/>
                </a:lnTo>
                <a:lnTo>
                  <a:pt x="30" y="6"/>
                </a:lnTo>
              </a:path>
            </a:pathLst>
          </a:custGeom>
          <a:noFill/>
          <a:ln w="28575">
            <a:solidFill>
              <a:srgbClr val="FF6600"/>
            </a:solidFill>
            <a:round/>
            <a:headEnd/>
            <a:tailEnd/>
          </a:ln>
        </p:spPr>
        <p:txBody>
          <a:bodyPr>
            <a:prstTxWarp prst="textNoShape">
              <a:avLst/>
            </a:prstTxWarp>
          </a:bodyPr>
          <a:lstStyle/>
          <a:p>
            <a:endParaRPr lang="en-US" dirty="0"/>
          </a:p>
        </p:txBody>
      </p:sp>
      <p:sp>
        <p:nvSpPr>
          <p:cNvPr id="63535" name="Freeform 47"/>
          <p:cNvSpPr>
            <a:spLocks/>
          </p:cNvSpPr>
          <p:nvPr/>
        </p:nvSpPr>
        <p:spPr bwMode="auto">
          <a:xfrm>
            <a:off x="2270125" y="4475163"/>
            <a:ext cx="47625" cy="76200"/>
          </a:xfrm>
          <a:custGeom>
            <a:avLst/>
            <a:gdLst>
              <a:gd name="T0" fmla="*/ 0 w 30"/>
              <a:gd name="T1" fmla="*/ 76200 h 48"/>
              <a:gd name="T2" fmla="*/ 9525 w 30"/>
              <a:gd name="T3" fmla="*/ 66675 h 48"/>
              <a:gd name="T4" fmla="*/ 19050 w 30"/>
              <a:gd name="T5" fmla="*/ 38100 h 48"/>
              <a:gd name="T6" fmla="*/ 38100 w 30"/>
              <a:gd name="T7" fmla="*/ 19050 h 48"/>
              <a:gd name="T8" fmla="*/ 47625 w 30"/>
              <a:gd name="T9" fmla="*/ 0 h 48"/>
              <a:gd name="T10" fmla="*/ 0 60000 65536"/>
              <a:gd name="T11" fmla="*/ 0 60000 65536"/>
              <a:gd name="T12" fmla="*/ 0 60000 65536"/>
              <a:gd name="T13" fmla="*/ 0 60000 65536"/>
              <a:gd name="T14" fmla="*/ 0 60000 65536"/>
              <a:gd name="T15" fmla="*/ 0 w 30"/>
              <a:gd name="T16" fmla="*/ 0 h 48"/>
              <a:gd name="T17" fmla="*/ 30 w 30"/>
              <a:gd name="T18" fmla="*/ 48 h 48"/>
            </a:gdLst>
            <a:ahLst/>
            <a:cxnLst>
              <a:cxn ang="T10">
                <a:pos x="T0" y="T1"/>
              </a:cxn>
              <a:cxn ang="T11">
                <a:pos x="T2" y="T3"/>
              </a:cxn>
              <a:cxn ang="T12">
                <a:pos x="T4" y="T5"/>
              </a:cxn>
              <a:cxn ang="T13">
                <a:pos x="T6" y="T7"/>
              </a:cxn>
              <a:cxn ang="T14">
                <a:pos x="T8" y="T9"/>
              </a:cxn>
            </a:cxnLst>
            <a:rect l="T15" t="T16" r="T17" b="T18"/>
            <a:pathLst>
              <a:path w="30" h="48">
                <a:moveTo>
                  <a:pt x="0" y="48"/>
                </a:moveTo>
                <a:lnTo>
                  <a:pt x="6" y="42"/>
                </a:lnTo>
                <a:lnTo>
                  <a:pt x="12" y="24"/>
                </a:lnTo>
                <a:lnTo>
                  <a:pt x="24" y="12"/>
                </a:lnTo>
                <a:lnTo>
                  <a:pt x="30" y="0"/>
                </a:lnTo>
              </a:path>
            </a:pathLst>
          </a:custGeom>
          <a:noFill/>
          <a:ln w="28575">
            <a:solidFill>
              <a:srgbClr val="FF6600"/>
            </a:solidFill>
            <a:round/>
            <a:headEnd/>
            <a:tailEnd/>
          </a:ln>
        </p:spPr>
        <p:txBody>
          <a:bodyPr>
            <a:prstTxWarp prst="textNoShape">
              <a:avLst/>
            </a:prstTxWarp>
          </a:bodyPr>
          <a:lstStyle/>
          <a:p>
            <a:endParaRPr lang="en-US" dirty="0"/>
          </a:p>
        </p:txBody>
      </p:sp>
      <p:sp>
        <p:nvSpPr>
          <p:cNvPr id="63536" name="Freeform 48"/>
          <p:cNvSpPr>
            <a:spLocks/>
          </p:cNvSpPr>
          <p:nvPr/>
        </p:nvSpPr>
        <p:spPr bwMode="auto">
          <a:xfrm>
            <a:off x="2317750" y="4437063"/>
            <a:ext cx="47625" cy="38100"/>
          </a:xfrm>
          <a:custGeom>
            <a:avLst/>
            <a:gdLst>
              <a:gd name="T0" fmla="*/ 0 w 30"/>
              <a:gd name="T1" fmla="*/ 38100 h 24"/>
              <a:gd name="T2" fmla="*/ 28575 w 30"/>
              <a:gd name="T3" fmla="*/ 19050 h 24"/>
              <a:gd name="T4" fmla="*/ 47625 w 30"/>
              <a:gd name="T5" fmla="*/ 0 h 24"/>
              <a:gd name="T6" fmla="*/ 0 60000 65536"/>
              <a:gd name="T7" fmla="*/ 0 60000 65536"/>
              <a:gd name="T8" fmla="*/ 0 60000 65536"/>
              <a:gd name="T9" fmla="*/ 0 w 30"/>
              <a:gd name="T10" fmla="*/ 0 h 24"/>
              <a:gd name="T11" fmla="*/ 30 w 30"/>
              <a:gd name="T12" fmla="*/ 24 h 24"/>
            </a:gdLst>
            <a:ahLst/>
            <a:cxnLst>
              <a:cxn ang="T6">
                <a:pos x="T0" y="T1"/>
              </a:cxn>
              <a:cxn ang="T7">
                <a:pos x="T2" y="T3"/>
              </a:cxn>
              <a:cxn ang="T8">
                <a:pos x="T4" y="T5"/>
              </a:cxn>
            </a:cxnLst>
            <a:rect l="T9" t="T10" r="T11" b="T12"/>
            <a:pathLst>
              <a:path w="30" h="24">
                <a:moveTo>
                  <a:pt x="0" y="24"/>
                </a:moveTo>
                <a:lnTo>
                  <a:pt x="18" y="12"/>
                </a:lnTo>
                <a:lnTo>
                  <a:pt x="30" y="0"/>
                </a:lnTo>
              </a:path>
            </a:pathLst>
          </a:custGeom>
          <a:noFill/>
          <a:ln w="28575">
            <a:solidFill>
              <a:srgbClr val="FF6600"/>
            </a:solidFill>
            <a:round/>
            <a:headEnd/>
            <a:tailEnd/>
          </a:ln>
        </p:spPr>
        <p:txBody>
          <a:bodyPr>
            <a:prstTxWarp prst="textNoShape">
              <a:avLst/>
            </a:prstTxWarp>
          </a:bodyPr>
          <a:lstStyle/>
          <a:p>
            <a:endParaRPr lang="en-US" dirty="0"/>
          </a:p>
        </p:txBody>
      </p:sp>
      <p:sp>
        <p:nvSpPr>
          <p:cNvPr id="63537" name="Freeform 49"/>
          <p:cNvSpPr>
            <a:spLocks/>
          </p:cNvSpPr>
          <p:nvPr/>
        </p:nvSpPr>
        <p:spPr bwMode="auto">
          <a:xfrm>
            <a:off x="2365375" y="4418013"/>
            <a:ext cx="38100" cy="19050"/>
          </a:xfrm>
          <a:custGeom>
            <a:avLst/>
            <a:gdLst>
              <a:gd name="T0" fmla="*/ 0 w 24"/>
              <a:gd name="T1" fmla="*/ 19050 h 12"/>
              <a:gd name="T2" fmla="*/ 19050 w 24"/>
              <a:gd name="T3" fmla="*/ 9525 h 12"/>
              <a:gd name="T4" fmla="*/ 28575 w 24"/>
              <a:gd name="T5" fmla="*/ 9525 h 12"/>
              <a:gd name="T6" fmla="*/ 38100 w 24"/>
              <a:gd name="T7" fmla="*/ 0 h 12"/>
              <a:gd name="T8" fmla="*/ 0 60000 65536"/>
              <a:gd name="T9" fmla="*/ 0 60000 65536"/>
              <a:gd name="T10" fmla="*/ 0 60000 65536"/>
              <a:gd name="T11" fmla="*/ 0 60000 65536"/>
              <a:gd name="T12" fmla="*/ 0 w 24"/>
              <a:gd name="T13" fmla="*/ 0 h 12"/>
              <a:gd name="T14" fmla="*/ 24 w 24"/>
              <a:gd name="T15" fmla="*/ 12 h 12"/>
            </a:gdLst>
            <a:ahLst/>
            <a:cxnLst>
              <a:cxn ang="T8">
                <a:pos x="T0" y="T1"/>
              </a:cxn>
              <a:cxn ang="T9">
                <a:pos x="T2" y="T3"/>
              </a:cxn>
              <a:cxn ang="T10">
                <a:pos x="T4" y="T5"/>
              </a:cxn>
              <a:cxn ang="T11">
                <a:pos x="T6" y="T7"/>
              </a:cxn>
            </a:cxnLst>
            <a:rect l="T12" t="T13" r="T14" b="T15"/>
            <a:pathLst>
              <a:path w="24" h="12">
                <a:moveTo>
                  <a:pt x="0" y="12"/>
                </a:moveTo>
                <a:lnTo>
                  <a:pt x="12" y="6"/>
                </a:lnTo>
                <a:lnTo>
                  <a:pt x="18" y="6"/>
                </a:lnTo>
                <a:lnTo>
                  <a:pt x="24" y="0"/>
                </a:lnTo>
              </a:path>
            </a:pathLst>
          </a:custGeom>
          <a:noFill/>
          <a:ln w="28575">
            <a:solidFill>
              <a:srgbClr val="FF6600"/>
            </a:solidFill>
            <a:round/>
            <a:headEnd/>
            <a:tailEnd/>
          </a:ln>
        </p:spPr>
        <p:txBody>
          <a:bodyPr>
            <a:prstTxWarp prst="textNoShape">
              <a:avLst/>
            </a:prstTxWarp>
          </a:bodyPr>
          <a:lstStyle/>
          <a:p>
            <a:endParaRPr lang="en-US" dirty="0"/>
          </a:p>
        </p:txBody>
      </p:sp>
      <p:sp>
        <p:nvSpPr>
          <p:cNvPr id="63538" name="Freeform 50"/>
          <p:cNvSpPr>
            <a:spLocks/>
          </p:cNvSpPr>
          <p:nvPr/>
        </p:nvSpPr>
        <p:spPr bwMode="auto">
          <a:xfrm>
            <a:off x="2403475" y="4341813"/>
            <a:ext cx="47625" cy="76200"/>
          </a:xfrm>
          <a:custGeom>
            <a:avLst/>
            <a:gdLst>
              <a:gd name="T0" fmla="*/ 0 w 30"/>
              <a:gd name="T1" fmla="*/ 76200 h 48"/>
              <a:gd name="T2" fmla="*/ 9525 w 30"/>
              <a:gd name="T3" fmla="*/ 57150 h 48"/>
              <a:gd name="T4" fmla="*/ 19050 w 30"/>
              <a:gd name="T5" fmla="*/ 38100 h 48"/>
              <a:gd name="T6" fmla="*/ 38100 w 30"/>
              <a:gd name="T7" fmla="*/ 9525 h 48"/>
              <a:gd name="T8" fmla="*/ 47625 w 30"/>
              <a:gd name="T9" fmla="*/ 0 h 48"/>
              <a:gd name="T10" fmla="*/ 0 60000 65536"/>
              <a:gd name="T11" fmla="*/ 0 60000 65536"/>
              <a:gd name="T12" fmla="*/ 0 60000 65536"/>
              <a:gd name="T13" fmla="*/ 0 60000 65536"/>
              <a:gd name="T14" fmla="*/ 0 60000 65536"/>
              <a:gd name="T15" fmla="*/ 0 w 30"/>
              <a:gd name="T16" fmla="*/ 0 h 48"/>
              <a:gd name="T17" fmla="*/ 30 w 30"/>
              <a:gd name="T18" fmla="*/ 48 h 48"/>
            </a:gdLst>
            <a:ahLst/>
            <a:cxnLst>
              <a:cxn ang="T10">
                <a:pos x="T0" y="T1"/>
              </a:cxn>
              <a:cxn ang="T11">
                <a:pos x="T2" y="T3"/>
              </a:cxn>
              <a:cxn ang="T12">
                <a:pos x="T4" y="T5"/>
              </a:cxn>
              <a:cxn ang="T13">
                <a:pos x="T6" y="T7"/>
              </a:cxn>
              <a:cxn ang="T14">
                <a:pos x="T8" y="T9"/>
              </a:cxn>
            </a:cxnLst>
            <a:rect l="T15" t="T16" r="T17" b="T18"/>
            <a:pathLst>
              <a:path w="30" h="48">
                <a:moveTo>
                  <a:pt x="0" y="48"/>
                </a:moveTo>
                <a:lnTo>
                  <a:pt x="6" y="36"/>
                </a:lnTo>
                <a:lnTo>
                  <a:pt x="12" y="24"/>
                </a:lnTo>
                <a:lnTo>
                  <a:pt x="24" y="6"/>
                </a:lnTo>
                <a:lnTo>
                  <a:pt x="30" y="0"/>
                </a:lnTo>
              </a:path>
            </a:pathLst>
          </a:custGeom>
          <a:noFill/>
          <a:ln w="28575">
            <a:solidFill>
              <a:srgbClr val="FF6600"/>
            </a:solidFill>
            <a:round/>
            <a:headEnd/>
            <a:tailEnd/>
          </a:ln>
        </p:spPr>
        <p:txBody>
          <a:bodyPr>
            <a:prstTxWarp prst="textNoShape">
              <a:avLst/>
            </a:prstTxWarp>
          </a:bodyPr>
          <a:lstStyle/>
          <a:p>
            <a:endParaRPr lang="en-US" dirty="0"/>
          </a:p>
        </p:txBody>
      </p:sp>
      <p:sp>
        <p:nvSpPr>
          <p:cNvPr id="63539" name="Freeform 51"/>
          <p:cNvSpPr>
            <a:spLocks/>
          </p:cNvSpPr>
          <p:nvPr/>
        </p:nvSpPr>
        <p:spPr bwMode="auto">
          <a:xfrm>
            <a:off x="2451100" y="4341813"/>
            <a:ext cx="47625" cy="19050"/>
          </a:xfrm>
          <a:custGeom>
            <a:avLst/>
            <a:gdLst>
              <a:gd name="T0" fmla="*/ 0 w 30"/>
              <a:gd name="T1" fmla="*/ 0 h 12"/>
              <a:gd name="T2" fmla="*/ 9525 w 30"/>
              <a:gd name="T3" fmla="*/ 0 h 12"/>
              <a:gd name="T4" fmla="*/ 19050 w 30"/>
              <a:gd name="T5" fmla="*/ 0 h 12"/>
              <a:gd name="T6" fmla="*/ 47625 w 30"/>
              <a:gd name="T7" fmla="*/ 19050 h 12"/>
              <a:gd name="T8" fmla="*/ 0 60000 65536"/>
              <a:gd name="T9" fmla="*/ 0 60000 65536"/>
              <a:gd name="T10" fmla="*/ 0 60000 65536"/>
              <a:gd name="T11" fmla="*/ 0 60000 65536"/>
              <a:gd name="T12" fmla="*/ 0 w 30"/>
              <a:gd name="T13" fmla="*/ 0 h 12"/>
              <a:gd name="T14" fmla="*/ 30 w 30"/>
              <a:gd name="T15" fmla="*/ 12 h 12"/>
            </a:gdLst>
            <a:ahLst/>
            <a:cxnLst>
              <a:cxn ang="T8">
                <a:pos x="T0" y="T1"/>
              </a:cxn>
              <a:cxn ang="T9">
                <a:pos x="T2" y="T3"/>
              </a:cxn>
              <a:cxn ang="T10">
                <a:pos x="T4" y="T5"/>
              </a:cxn>
              <a:cxn ang="T11">
                <a:pos x="T6" y="T7"/>
              </a:cxn>
            </a:cxnLst>
            <a:rect l="T12" t="T13" r="T14" b="T15"/>
            <a:pathLst>
              <a:path w="30" h="12">
                <a:moveTo>
                  <a:pt x="0" y="0"/>
                </a:moveTo>
                <a:lnTo>
                  <a:pt x="6" y="0"/>
                </a:lnTo>
                <a:lnTo>
                  <a:pt x="12" y="0"/>
                </a:lnTo>
                <a:lnTo>
                  <a:pt x="30" y="12"/>
                </a:lnTo>
              </a:path>
            </a:pathLst>
          </a:custGeom>
          <a:noFill/>
          <a:ln w="28575">
            <a:solidFill>
              <a:srgbClr val="FF6600"/>
            </a:solidFill>
            <a:round/>
            <a:headEnd/>
            <a:tailEnd/>
          </a:ln>
        </p:spPr>
        <p:txBody>
          <a:bodyPr>
            <a:prstTxWarp prst="textNoShape">
              <a:avLst/>
            </a:prstTxWarp>
          </a:bodyPr>
          <a:lstStyle/>
          <a:p>
            <a:endParaRPr lang="en-US" dirty="0"/>
          </a:p>
        </p:txBody>
      </p:sp>
      <p:sp>
        <p:nvSpPr>
          <p:cNvPr id="63540" name="Freeform 52"/>
          <p:cNvSpPr>
            <a:spLocks/>
          </p:cNvSpPr>
          <p:nvPr/>
        </p:nvSpPr>
        <p:spPr bwMode="auto">
          <a:xfrm>
            <a:off x="2498725" y="4360863"/>
            <a:ext cx="47625" cy="38100"/>
          </a:xfrm>
          <a:custGeom>
            <a:avLst/>
            <a:gdLst>
              <a:gd name="T0" fmla="*/ 0 w 30"/>
              <a:gd name="T1" fmla="*/ 0 h 24"/>
              <a:gd name="T2" fmla="*/ 19050 w 30"/>
              <a:gd name="T3" fmla="*/ 19050 h 24"/>
              <a:gd name="T4" fmla="*/ 47625 w 30"/>
              <a:gd name="T5" fmla="*/ 38100 h 24"/>
              <a:gd name="T6" fmla="*/ 0 60000 65536"/>
              <a:gd name="T7" fmla="*/ 0 60000 65536"/>
              <a:gd name="T8" fmla="*/ 0 60000 65536"/>
              <a:gd name="T9" fmla="*/ 0 w 30"/>
              <a:gd name="T10" fmla="*/ 0 h 24"/>
              <a:gd name="T11" fmla="*/ 30 w 30"/>
              <a:gd name="T12" fmla="*/ 24 h 24"/>
            </a:gdLst>
            <a:ahLst/>
            <a:cxnLst>
              <a:cxn ang="T6">
                <a:pos x="T0" y="T1"/>
              </a:cxn>
              <a:cxn ang="T7">
                <a:pos x="T2" y="T3"/>
              </a:cxn>
              <a:cxn ang="T8">
                <a:pos x="T4" y="T5"/>
              </a:cxn>
            </a:cxnLst>
            <a:rect l="T9" t="T10" r="T11" b="T12"/>
            <a:pathLst>
              <a:path w="30" h="24">
                <a:moveTo>
                  <a:pt x="0" y="0"/>
                </a:moveTo>
                <a:lnTo>
                  <a:pt x="12" y="12"/>
                </a:lnTo>
                <a:lnTo>
                  <a:pt x="30" y="24"/>
                </a:lnTo>
              </a:path>
            </a:pathLst>
          </a:custGeom>
          <a:noFill/>
          <a:ln w="28575">
            <a:solidFill>
              <a:srgbClr val="FF6600"/>
            </a:solidFill>
            <a:round/>
            <a:headEnd/>
            <a:tailEnd/>
          </a:ln>
        </p:spPr>
        <p:txBody>
          <a:bodyPr>
            <a:prstTxWarp prst="textNoShape">
              <a:avLst/>
            </a:prstTxWarp>
          </a:bodyPr>
          <a:lstStyle/>
          <a:p>
            <a:endParaRPr lang="en-US" dirty="0"/>
          </a:p>
        </p:txBody>
      </p:sp>
      <p:sp>
        <p:nvSpPr>
          <p:cNvPr id="63541" name="Freeform 53"/>
          <p:cNvSpPr>
            <a:spLocks/>
          </p:cNvSpPr>
          <p:nvPr/>
        </p:nvSpPr>
        <p:spPr bwMode="auto">
          <a:xfrm>
            <a:off x="2546350" y="4398963"/>
            <a:ext cx="47625" cy="9525"/>
          </a:xfrm>
          <a:custGeom>
            <a:avLst/>
            <a:gdLst>
              <a:gd name="T0" fmla="*/ 0 w 30"/>
              <a:gd name="T1" fmla="*/ 0 h 6"/>
              <a:gd name="T2" fmla="*/ 19050 w 30"/>
              <a:gd name="T3" fmla="*/ 9525 h 6"/>
              <a:gd name="T4" fmla="*/ 47625 w 30"/>
              <a:gd name="T5" fmla="*/ 9525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0"/>
                </a:moveTo>
                <a:lnTo>
                  <a:pt x="12" y="6"/>
                </a:lnTo>
                <a:lnTo>
                  <a:pt x="30" y="6"/>
                </a:lnTo>
              </a:path>
            </a:pathLst>
          </a:custGeom>
          <a:noFill/>
          <a:ln w="28575">
            <a:solidFill>
              <a:srgbClr val="FF6600"/>
            </a:solidFill>
            <a:round/>
            <a:headEnd/>
            <a:tailEnd/>
          </a:ln>
        </p:spPr>
        <p:txBody>
          <a:bodyPr>
            <a:prstTxWarp prst="textNoShape">
              <a:avLst/>
            </a:prstTxWarp>
          </a:bodyPr>
          <a:lstStyle/>
          <a:p>
            <a:endParaRPr lang="en-US" dirty="0"/>
          </a:p>
        </p:txBody>
      </p:sp>
      <p:sp>
        <p:nvSpPr>
          <p:cNvPr id="63542" name="Freeform 54"/>
          <p:cNvSpPr>
            <a:spLocks/>
          </p:cNvSpPr>
          <p:nvPr/>
        </p:nvSpPr>
        <p:spPr bwMode="auto">
          <a:xfrm>
            <a:off x="2593975" y="4408488"/>
            <a:ext cx="47625" cy="9525"/>
          </a:xfrm>
          <a:custGeom>
            <a:avLst/>
            <a:gdLst>
              <a:gd name="T0" fmla="*/ 0 w 30"/>
              <a:gd name="T1" fmla="*/ 0 h 6"/>
              <a:gd name="T2" fmla="*/ 28575 w 30"/>
              <a:gd name="T3" fmla="*/ 9525 h 6"/>
              <a:gd name="T4" fmla="*/ 47625 w 30"/>
              <a:gd name="T5" fmla="*/ 9525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0"/>
                </a:moveTo>
                <a:lnTo>
                  <a:pt x="18" y="6"/>
                </a:lnTo>
                <a:lnTo>
                  <a:pt x="30" y="6"/>
                </a:lnTo>
              </a:path>
            </a:pathLst>
          </a:custGeom>
          <a:noFill/>
          <a:ln w="28575">
            <a:solidFill>
              <a:srgbClr val="FF6600"/>
            </a:solidFill>
            <a:round/>
            <a:headEnd/>
            <a:tailEnd/>
          </a:ln>
        </p:spPr>
        <p:txBody>
          <a:bodyPr>
            <a:prstTxWarp prst="textNoShape">
              <a:avLst/>
            </a:prstTxWarp>
          </a:bodyPr>
          <a:lstStyle/>
          <a:p>
            <a:endParaRPr lang="en-US" dirty="0"/>
          </a:p>
        </p:txBody>
      </p:sp>
      <p:sp>
        <p:nvSpPr>
          <p:cNvPr id="63543" name="Freeform 55"/>
          <p:cNvSpPr>
            <a:spLocks/>
          </p:cNvSpPr>
          <p:nvPr/>
        </p:nvSpPr>
        <p:spPr bwMode="auto">
          <a:xfrm>
            <a:off x="2641600" y="4370388"/>
            <a:ext cx="38100" cy="47625"/>
          </a:xfrm>
          <a:custGeom>
            <a:avLst/>
            <a:gdLst>
              <a:gd name="T0" fmla="*/ 0 w 24"/>
              <a:gd name="T1" fmla="*/ 47625 h 30"/>
              <a:gd name="T2" fmla="*/ 9525 w 24"/>
              <a:gd name="T3" fmla="*/ 38100 h 30"/>
              <a:gd name="T4" fmla="*/ 19050 w 24"/>
              <a:gd name="T5" fmla="*/ 28575 h 30"/>
              <a:gd name="T6" fmla="*/ 38100 w 24"/>
              <a:gd name="T7" fmla="*/ 0 h 30"/>
              <a:gd name="T8" fmla="*/ 0 60000 65536"/>
              <a:gd name="T9" fmla="*/ 0 60000 65536"/>
              <a:gd name="T10" fmla="*/ 0 60000 65536"/>
              <a:gd name="T11" fmla="*/ 0 60000 65536"/>
              <a:gd name="T12" fmla="*/ 0 w 24"/>
              <a:gd name="T13" fmla="*/ 0 h 30"/>
              <a:gd name="T14" fmla="*/ 24 w 24"/>
              <a:gd name="T15" fmla="*/ 30 h 30"/>
            </a:gdLst>
            <a:ahLst/>
            <a:cxnLst>
              <a:cxn ang="T8">
                <a:pos x="T0" y="T1"/>
              </a:cxn>
              <a:cxn ang="T9">
                <a:pos x="T2" y="T3"/>
              </a:cxn>
              <a:cxn ang="T10">
                <a:pos x="T4" y="T5"/>
              </a:cxn>
              <a:cxn ang="T11">
                <a:pos x="T6" y="T7"/>
              </a:cxn>
            </a:cxnLst>
            <a:rect l="T12" t="T13" r="T14" b="T15"/>
            <a:pathLst>
              <a:path w="24" h="30">
                <a:moveTo>
                  <a:pt x="0" y="30"/>
                </a:moveTo>
                <a:lnTo>
                  <a:pt x="6" y="24"/>
                </a:lnTo>
                <a:lnTo>
                  <a:pt x="12" y="18"/>
                </a:lnTo>
                <a:lnTo>
                  <a:pt x="24" y="0"/>
                </a:lnTo>
              </a:path>
            </a:pathLst>
          </a:custGeom>
          <a:noFill/>
          <a:ln w="28575">
            <a:solidFill>
              <a:srgbClr val="FF6600"/>
            </a:solidFill>
            <a:round/>
            <a:headEnd/>
            <a:tailEnd/>
          </a:ln>
        </p:spPr>
        <p:txBody>
          <a:bodyPr>
            <a:prstTxWarp prst="textNoShape">
              <a:avLst/>
            </a:prstTxWarp>
          </a:bodyPr>
          <a:lstStyle/>
          <a:p>
            <a:endParaRPr lang="en-US" dirty="0"/>
          </a:p>
        </p:txBody>
      </p:sp>
      <p:sp>
        <p:nvSpPr>
          <p:cNvPr id="63544" name="Line 56"/>
          <p:cNvSpPr>
            <a:spLocks noChangeShapeType="1"/>
          </p:cNvSpPr>
          <p:nvPr/>
        </p:nvSpPr>
        <p:spPr bwMode="auto">
          <a:xfrm flipV="1">
            <a:off x="2679700" y="4322763"/>
            <a:ext cx="47625" cy="47625"/>
          </a:xfrm>
          <a:prstGeom prst="line">
            <a:avLst/>
          </a:prstGeom>
          <a:noFill/>
          <a:ln w="28575">
            <a:solidFill>
              <a:srgbClr val="FF6600"/>
            </a:solidFill>
            <a:round/>
            <a:headEnd/>
            <a:tailEnd/>
          </a:ln>
        </p:spPr>
        <p:txBody>
          <a:bodyPr>
            <a:prstTxWarp prst="textNoShape">
              <a:avLst/>
            </a:prstTxWarp>
          </a:bodyPr>
          <a:lstStyle/>
          <a:p>
            <a:endParaRPr lang="en-US" dirty="0"/>
          </a:p>
        </p:txBody>
      </p:sp>
      <p:sp>
        <p:nvSpPr>
          <p:cNvPr id="63545" name="Line 57"/>
          <p:cNvSpPr>
            <a:spLocks noChangeShapeType="1"/>
          </p:cNvSpPr>
          <p:nvPr/>
        </p:nvSpPr>
        <p:spPr bwMode="auto">
          <a:xfrm flipV="1">
            <a:off x="2727325" y="4284663"/>
            <a:ext cx="47625" cy="38100"/>
          </a:xfrm>
          <a:prstGeom prst="line">
            <a:avLst/>
          </a:prstGeom>
          <a:noFill/>
          <a:ln w="28575">
            <a:solidFill>
              <a:srgbClr val="FF6600"/>
            </a:solidFill>
            <a:round/>
            <a:headEnd/>
            <a:tailEnd/>
          </a:ln>
        </p:spPr>
        <p:txBody>
          <a:bodyPr>
            <a:prstTxWarp prst="textNoShape">
              <a:avLst/>
            </a:prstTxWarp>
          </a:bodyPr>
          <a:lstStyle/>
          <a:p>
            <a:endParaRPr lang="en-US" dirty="0"/>
          </a:p>
        </p:txBody>
      </p:sp>
      <p:sp>
        <p:nvSpPr>
          <p:cNvPr id="63546" name="Freeform 58"/>
          <p:cNvSpPr>
            <a:spLocks/>
          </p:cNvSpPr>
          <p:nvPr/>
        </p:nvSpPr>
        <p:spPr bwMode="auto">
          <a:xfrm>
            <a:off x="2774950" y="4246563"/>
            <a:ext cx="46038" cy="38100"/>
          </a:xfrm>
          <a:custGeom>
            <a:avLst/>
            <a:gdLst>
              <a:gd name="T0" fmla="*/ 0 w 29"/>
              <a:gd name="T1" fmla="*/ 38100 h 24"/>
              <a:gd name="T2" fmla="*/ 17463 w 29"/>
              <a:gd name="T3" fmla="*/ 19050 h 24"/>
              <a:gd name="T4" fmla="*/ 46038 w 29"/>
              <a:gd name="T5" fmla="*/ 0 h 24"/>
              <a:gd name="T6" fmla="*/ 0 60000 65536"/>
              <a:gd name="T7" fmla="*/ 0 60000 65536"/>
              <a:gd name="T8" fmla="*/ 0 60000 65536"/>
              <a:gd name="T9" fmla="*/ 0 w 29"/>
              <a:gd name="T10" fmla="*/ 0 h 24"/>
              <a:gd name="T11" fmla="*/ 29 w 29"/>
              <a:gd name="T12" fmla="*/ 24 h 24"/>
            </a:gdLst>
            <a:ahLst/>
            <a:cxnLst>
              <a:cxn ang="T6">
                <a:pos x="T0" y="T1"/>
              </a:cxn>
              <a:cxn ang="T7">
                <a:pos x="T2" y="T3"/>
              </a:cxn>
              <a:cxn ang="T8">
                <a:pos x="T4" y="T5"/>
              </a:cxn>
            </a:cxnLst>
            <a:rect l="T9" t="T10" r="T11" b="T12"/>
            <a:pathLst>
              <a:path w="29" h="24">
                <a:moveTo>
                  <a:pt x="0" y="24"/>
                </a:moveTo>
                <a:lnTo>
                  <a:pt x="11" y="12"/>
                </a:lnTo>
                <a:lnTo>
                  <a:pt x="29" y="0"/>
                </a:lnTo>
              </a:path>
            </a:pathLst>
          </a:custGeom>
          <a:noFill/>
          <a:ln w="28575">
            <a:solidFill>
              <a:srgbClr val="FF6600"/>
            </a:solidFill>
            <a:round/>
            <a:headEnd/>
            <a:tailEnd/>
          </a:ln>
        </p:spPr>
        <p:txBody>
          <a:bodyPr>
            <a:prstTxWarp prst="textNoShape">
              <a:avLst/>
            </a:prstTxWarp>
          </a:bodyPr>
          <a:lstStyle/>
          <a:p>
            <a:endParaRPr lang="en-US" dirty="0"/>
          </a:p>
        </p:txBody>
      </p:sp>
      <p:sp>
        <p:nvSpPr>
          <p:cNvPr id="63547" name="Freeform 59"/>
          <p:cNvSpPr>
            <a:spLocks/>
          </p:cNvSpPr>
          <p:nvPr/>
        </p:nvSpPr>
        <p:spPr bwMode="auto">
          <a:xfrm>
            <a:off x="2820988" y="4189413"/>
            <a:ext cx="47625" cy="57150"/>
          </a:xfrm>
          <a:custGeom>
            <a:avLst/>
            <a:gdLst>
              <a:gd name="T0" fmla="*/ 0 w 30"/>
              <a:gd name="T1" fmla="*/ 57150 h 36"/>
              <a:gd name="T2" fmla="*/ 19050 w 30"/>
              <a:gd name="T3" fmla="*/ 28575 h 36"/>
              <a:gd name="T4" fmla="*/ 47625 w 30"/>
              <a:gd name="T5" fmla="*/ 0 h 36"/>
              <a:gd name="T6" fmla="*/ 0 60000 65536"/>
              <a:gd name="T7" fmla="*/ 0 60000 65536"/>
              <a:gd name="T8" fmla="*/ 0 60000 65536"/>
              <a:gd name="T9" fmla="*/ 0 w 30"/>
              <a:gd name="T10" fmla="*/ 0 h 36"/>
              <a:gd name="T11" fmla="*/ 30 w 30"/>
              <a:gd name="T12" fmla="*/ 36 h 36"/>
            </a:gdLst>
            <a:ahLst/>
            <a:cxnLst>
              <a:cxn ang="T6">
                <a:pos x="T0" y="T1"/>
              </a:cxn>
              <a:cxn ang="T7">
                <a:pos x="T2" y="T3"/>
              </a:cxn>
              <a:cxn ang="T8">
                <a:pos x="T4" y="T5"/>
              </a:cxn>
            </a:cxnLst>
            <a:rect l="T9" t="T10" r="T11" b="T12"/>
            <a:pathLst>
              <a:path w="30" h="36">
                <a:moveTo>
                  <a:pt x="0" y="36"/>
                </a:moveTo>
                <a:lnTo>
                  <a:pt x="12" y="18"/>
                </a:lnTo>
                <a:lnTo>
                  <a:pt x="30" y="0"/>
                </a:lnTo>
              </a:path>
            </a:pathLst>
          </a:custGeom>
          <a:noFill/>
          <a:ln w="28575">
            <a:solidFill>
              <a:srgbClr val="FF6600"/>
            </a:solidFill>
            <a:round/>
            <a:headEnd/>
            <a:tailEnd/>
          </a:ln>
        </p:spPr>
        <p:txBody>
          <a:bodyPr>
            <a:prstTxWarp prst="textNoShape">
              <a:avLst/>
            </a:prstTxWarp>
          </a:bodyPr>
          <a:lstStyle/>
          <a:p>
            <a:endParaRPr lang="en-US" dirty="0"/>
          </a:p>
        </p:txBody>
      </p:sp>
      <p:sp>
        <p:nvSpPr>
          <p:cNvPr id="63548" name="Freeform 60"/>
          <p:cNvSpPr>
            <a:spLocks/>
          </p:cNvSpPr>
          <p:nvPr/>
        </p:nvSpPr>
        <p:spPr bwMode="auto">
          <a:xfrm>
            <a:off x="2868613" y="4160838"/>
            <a:ext cx="47625" cy="28575"/>
          </a:xfrm>
          <a:custGeom>
            <a:avLst/>
            <a:gdLst>
              <a:gd name="T0" fmla="*/ 0 w 30"/>
              <a:gd name="T1" fmla="*/ 28575 h 18"/>
              <a:gd name="T2" fmla="*/ 28575 w 30"/>
              <a:gd name="T3" fmla="*/ 9525 h 18"/>
              <a:gd name="T4" fmla="*/ 47625 w 30"/>
              <a:gd name="T5" fmla="*/ 0 h 18"/>
              <a:gd name="T6" fmla="*/ 0 60000 65536"/>
              <a:gd name="T7" fmla="*/ 0 60000 65536"/>
              <a:gd name="T8" fmla="*/ 0 60000 65536"/>
              <a:gd name="T9" fmla="*/ 0 w 30"/>
              <a:gd name="T10" fmla="*/ 0 h 18"/>
              <a:gd name="T11" fmla="*/ 30 w 30"/>
              <a:gd name="T12" fmla="*/ 18 h 18"/>
            </a:gdLst>
            <a:ahLst/>
            <a:cxnLst>
              <a:cxn ang="T6">
                <a:pos x="T0" y="T1"/>
              </a:cxn>
              <a:cxn ang="T7">
                <a:pos x="T2" y="T3"/>
              </a:cxn>
              <a:cxn ang="T8">
                <a:pos x="T4" y="T5"/>
              </a:cxn>
            </a:cxnLst>
            <a:rect l="T9" t="T10" r="T11" b="T12"/>
            <a:pathLst>
              <a:path w="30" h="18">
                <a:moveTo>
                  <a:pt x="0" y="18"/>
                </a:moveTo>
                <a:lnTo>
                  <a:pt x="18" y="6"/>
                </a:lnTo>
                <a:lnTo>
                  <a:pt x="30" y="0"/>
                </a:lnTo>
              </a:path>
            </a:pathLst>
          </a:custGeom>
          <a:noFill/>
          <a:ln w="28575">
            <a:solidFill>
              <a:srgbClr val="FF6600"/>
            </a:solidFill>
            <a:round/>
            <a:headEnd/>
            <a:tailEnd/>
          </a:ln>
        </p:spPr>
        <p:txBody>
          <a:bodyPr>
            <a:prstTxWarp prst="textNoShape">
              <a:avLst/>
            </a:prstTxWarp>
          </a:bodyPr>
          <a:lstStyle/>
          <a:p>
            <a:endParaRPr lang="en-US" dirty="0"/>
          </a:p>
        </p:txBody>
      </p:sp>
      <p:sp>
        <p:nvSpPr>
          <p:cNvPr id="63549" name="Freeform 61"/>
          <p:cNvSpPr>
            <a:spLocks/>
          </p:cNvSpPr>
          <p:nvPr/>
        </p:nvSpPr>
        <p:spPr bwMode="auto">
          <a:xfrm>
            <a:off x="2916238" y="4141788"/>
            <a:ext cx="38100" cy="19050"/>
          </a:xfrm>
          <a:custGeom>
            <a:avLst/>
            <a:gdLst>
              <a:gd name="T0" fmla="*/ 0 w 24"/>
              <a:gd name="T1" fmla="*/ 19050 h 12"/>
              <a:gd name="T2" fmla="*/ 19050 w 24"/>
              <a:gd name="T3" fmla="*/ 9525 h 12"/>
              <a:gd name="T4" fmla="*/ 38100 w 24"/>
              <a:gd name="T5" fmla="*/ 0 h 12"/>
              <a:gd name="T6" fmla="*/ 0 60000 65536"/>
              <a:gd name="T7" fmla="*/ 0 60000 65536"/>
              <a:gd name="T8" fmla="*/ 0 60000 65536"/>
              <a:gd name="T9" fmla="*/ 0 w 24"/>
              <a:gd name="T10" fmla="*/ 0 h 12"/>
              <a:gd name="T11" fmla="*/ 24 w 24"/>
              <a:gd name="T12" fmla="*/ 12 h 12"/>
            </a:gdLst>
            <a:ahLst/>
            <a:cxnLst>
              <a:cxn ang="T6">
                <a:pos x="T0" y="T1"/>
              </a:cxn>
              <a:cxn ang="T7">
                <a:pos x="T2" y="T3"/>
              </a:cxn>
              <a:cxn ang="T8">
                <a:pos x="T4" y="T5"/>
              </a:cxn>
            </a:cxnLst>
            <a:rect l="T9" t="T10" r="T11" b="T12"/>
            <a:pathLst>
              <a:path w="24" h="12">
                <a:moveTo>
                  <a:pt x="0" y="12"/>
                </a:moveTo>
                <a:lnTo>
                  <a:pt x="12" y="6"/>
                </a:lnTo>
                <a:lnTo>
                  <a:pt x="24" y="0"/>
                </a:lnTo>
              </a:path>
            </a:pathLst>
          </a:custGeom>
          <a:noFill/>
          <a:ln w="28575">
            <a:solidFill>
              <a:srgbClr val="FF6600"/>
            </a:solidFill>
            <a:round/>
            <a:headEnd/>
            <a:tailEnd/>
          </a:ln>
        </p:spPr>
        <p:txBody>
          <a:bodyPr>
            <a:prstTxWarp prst="textNoShape">
              <a:avLst/>
            </a:prstTxWarp>
          </a:bodyPr>
          <a:lstStyle/>
          <a:p>
            <a:endParaRPr lang="en-US" dirty="0"/>
          </a:p>
        </p:txBody>
      </p:sp>
      <p:sp>
        <p:nvSpPr>
          <p:cNvPr id="63550" name="Freeform 62"/>
          <p:cNvSpPr>
            <a:spLocks/>
          </p:cNvSpPr>
          <p:nvPr/>
        </p:nvSpPr>
        <p:spPr bwMode="auto">
          <a:xfrm>
            <a:off x="2954338" y="4105275"/>
            <a:ext cx="47625" cy="36513"/>
          </a:xfrm>
          <a:custGeom>
            <a:avLst/>
            <a:gdLst>
              <a:gd name="T0" fmla="*/ 0 w 30"/>
              <a:gd name="T1" fmla="*/ 36513 h 23"/>
              <a:gd name="T2" fmla="*/ 19050 w 30"/>
              <a:gd name="T3" fmla="*/ 17463 h 23"/>
              <a:gd name="T4" fmla="*/ 38100 w 30"/>
              <a:gd name="T5" fmla="*/ 0 h 23"/>
              <a:gd name="T6" fmla="*/ 47625 w 30"/>
              <a:gd name="T7" fmla="*/ 0 h 23"/>
              <a:gd name="T8" fmla="*/ 0 60000 65536"/>
              <a:gd name="T9" fmla="*/ 0 60000 65536"/>
              <a:gd name="T10" fmla="*/ 0 60000 65536"/>
              <a:gd name="T11" fmla="*/ 0 60000 65536"/>
              <a:gd name="T12" fmla="*/ 0 w 30"/>
              <a:gd name="T13" fmla="*/ 0 h 23"/>
              <a:gd name="T14" fmla="*/ 30 w 30"/>
              <a:gd name="T15" fmla="*/ 23 h 23"/>
            </a:gdLst>
            <a:ahLst/>
            <a:cxnLst>
              <a:cxn ang="T8">
                <a:pos x="T0" y="T1"/>
              </a:cxn>
              <a:cxn ang="T9">
                <a:pos x="T2" y="T3"/>
              </a:cxn>
              <a:cxn ang="T10">
                <a:pos x="T4" y="T5"/>
              </a:cxn>
              <a:cxn ang="T11">
                <a:pos x="T6" y="T7"/>
              </a:cxn>
            </a:cxnLst>
            <a:rect l="T12" t="T13" r="T14" b="T15"/>
            <a:pathLst>
              <a:path w="30" h="23">
                <a:moveTo>
                  <a:pt x="0" y="23"/>
                </a:moveTo>
                <a:lnTo>
                  <a:pt x="12" y="11"/>
                </a:lnTo>
                <a:lnTo>
                  <a:pt x="24" y="0"/>
                </a:lnTo>
                <a:lnTo>
                  <a:pt x="30" y="0"/>
                </a:lnTo>
              </a:path>
            </a:pathLst>
          </a:custGeom>
          <a:noFill/>
          <a:ln w="28575">
            <a:solidFill>
              <a:srgbClr val="FF6600"/>
            </a:solidFill>
            <a:round/>
            <a:headEnd/>
            <a:tailEnd/>
          </a:ln>
        </p:spPr>
        <p:txBody>
          <a:bodyPr>
            <a:prstTxWarp prst="textNoShape">
              <a:avLst/>
            </a:prstTxWarp>
          </a:bodyPr>
          <a:lstStyle/>
          <a:p>
            <a:endParaRPr lang="en-US" dirty="0"/>
          </a:p>
        </p:txBody>
      </p:sp>
      <p:sp>
        <p:nvSpPr>
          <p:cNvPr id="63551" name="Freeform 63"/>
          <p:cNvSpPr>
            <a:spLocks/>
          </p:cNvSpPr>
          <p:nvPr/>
        </p:nvSpPr>
        <p:spPr bwMode="auto">
          <a:xfrm>
            <a:off x="3001963" y="4105275"/>
            <a:ext cx="47625" cy="36513"/>
          </a:xfrm>
          <a:custGeom>
            <a:avLst/>
            <a:gdLst>
              <a:gd name="T0" fmla="*/ 0 w 30"/>
              <a:gd name="T1" fmla="*/ 0 h 23"/>
              <a:gd name="T2" fmla="*/ 9525 w 30"/>
              <a:gd name="T3" fmla="*/ 9525 h 23"/>
              <a:gd name="T4" fmla="*/ 19050 w 30"/>
              <a:gd name="T5" fmla="*/ 17463 h 23"/>
              <a:gd name="T6" fmla="*/ 38100 w 30"/>
              <a:gd name="T7" fmla="*/ 26988 h 23"/>
              <a:gd name="T8" fmla="*/ 47625 w 30"/>
              <a:gd name="T9" fmla="*/ 36513 h 23"/>
              <a:gd name="T10" fmla="*/ 0 60000 65536"/>
              <a:gd name="T11" fmla="*/ 0 60000 65536"/>
              <a:gd name="T12" fmla="*/ 0 60000 65536"/>
              <a:gd name="T13" fmla="*/ 0 60000 65536"/>
              <a:gd name="T14" fmla="*/ 0 60000 65536"/>
              <a:gd name="T15" fmla="*/ 0 w 30"/>
              <a:gd name="T16" fmla="*/ 0 h 23"/>
              <a:gd name="T17" fmla="*/ 30 w 30"/>
              <a:gd name="T18" fmla="*/ 23 h 23"/>
            </a:gdLst>
            <a:ahLst/>
            <a:cxnLst>
              <a:cxn ang="T10">
                <a:pos x="T0" y="T1"/>
              </a:cxn>
              <a:cxn ang="T11">
                <a:pos x="T2" y="T3"/>
              </a:cxn>
              <a:cxn ang="T12">
                <a:pos x="T4" y="T5"/>
              </a:cxn>
              <a:cxn ang="T13">
                <a:pos x="T6" y="T7"/>
              </a:cxn>
              <a:cxn ang="T14">
                <a:pos x="T8" y="T9"/>
              </a:cxn>
            </a:cxnLst>
            <a:rect l="T15" t="T16" r="T17" b="T18"/>
            <a:pathLst>
              <a:path w="30" h="23">
                <a:moveTo>
                  <a:pt x="0" y="0"/>
                </a:moveTo>
                <a:lnTo>
                  <a:pt x="6" y="6"/>
                </a:lnTo>
                <a:lnTo>
                  <a:pt x="12" y="11"/>
                </a:lnTo>
                <a:lnTo>
                  <a:pt x="24" y="17"/>
                </a:lnTo>
                <a:lnTo>
                  <a:pt x="30" y="23"/>
                </a:lnTo>
              </a:path>
            </a:pathLst>
          </a:custGeom>
          <a:noFill/>
          <a:ln w="28575">
            <a:solidFill>
              <a:srgbClr val="FF6600"/>
            </a:solidFill>
            <a:round/>
            <a:headEnd/>
            <a:tailEnd/>
          </a:ln>
        </p:spPr>
        <p:txBody>
          <a:bodyPr>
            <a:prstTxWarp prst="textNoShape">
              <a:avLst/>
            </a:prstTxWarp>
          </a:bodyPr>
          <a:lstStyle/>
          <a:p>
            <a:endParaRPr lang="en-US" dirty="0"/>
          </a:p>
        </p:txBody>
      </p:sp>
      <p:sp>
        <p:nvSpPr>
          <p:cNvPr id="63552" name="Freeform 64"/>
          <p:cNvSpPr>
            <a:spLocks/>
          </p:cNvSpPr>
          <p:nvPr/>
        </p:nvSpPr>
        <p:spPr bwMode="auto">
          <a:xfrm>
            <a:off x="3049588" y="4132263"/>
            <a:ext cx="47625" cy="9525"/>
          </a:xfrm>
          <a:custGeom>
            <a:avLst/>
            <a:gdLst>
              <a:gd name="T0" fmla="*/ 0 w 30"/>
              <a:gd name="T1" fmla="*/ 9525 h 6"/>
              <a:gd name="T2" fmla="*/ 19050 w 30"/>
              <a:gd name="T3" fmla="*/ 9525 h 6"/>
              <a:gd name="T4" fmla="*/ 47625 w 30"/>
              <a:gd name="T5" fmla="*/ 0 h 6"/>
              <a:gd name="T6" fmla="*/ 0 60000 65536"/>
              <a:gd name="T7" fmla="*/ 0 60000 65536"/>
              <a:gd name="T8" fmla="*/ 0 60000 65536"/>
              <a:gd name="T9" fmla="*/ 0 w 30"/>
              <a:gd name="T10" fmla="*/ 0 h 6"/>
              <a:gd name="T11" fmla="*/ 30 w 30"/>
              <a:gd name="T12" fmla="*/ 6 h 6"/>
            </a:gdLst>
            <a:ahLst/>
            <a:cxnLst>
              <a:cxn ang="T6">
                <a:pos x="T0" y="T1"/>
              </a:cxn>
              <a:cxn ang="T7">
                <a:pos x="T2" y="T3"/>
              </a:cxn>
              <a:cxn ang="T8">
                <a:pos x="T4" y="T5"/>
              </a:cxn>
            </a:cxnLst>
            <a:rect l="T9" t="T10" r="T11" b="T12"/>
            <a:pathLst>
              <a:path w="30" h="6">
                <a:moveTo>
                  <a:pt x="0" y="6"/>
                </a:moveTo>
                <a:lnTo>
                  <a:pt x="12" y="6"/>
                </a:lnTo>
                <a:lnTo>
                  <a:pt x="30" y="0"/>
                </a:lnTo>
              </a:path>
            </a:pathLst>
          </a:custGeom>
          <a:noFill/>
          <a:ln w="28575">
            <a:solidFill>
              <a:srgbClr val="FF6600"/>
            </a:solidFill>
            <a:round/>
            <a:headEnd/>
            <a:tailEnd/>
          </a:ln>
        </p:spPr>
        <p:txBody>
          <a:bodyPr>
            <a:prstTxWarp prst="textNoShape">
              <a:avLst/>
            </a:prstTxWarp>
          </a:bodyPr>
          <a:lstStyle/>
          <a:p>
            <a:endParaRPr lang="en-US" dirty="0"/>
          </a:p>
        </p:txBody>
      </p:sp>
      <p:sp>
        <p:nvSpPr>
          <p:cNvPr id="63553" name="Freeform 65"/>
          <p:cNvSpPr>
            <a:spLocks/>
          </p:cNvSpPr>
          <p:nvPr/>
        </p:nvSpPr>
        <p:spPr bwMode="auto">
          <a:xfrm>
            <a:off x="3097213" y="4105275"/>
            <a:ext cx="47625" cy="26988"/>
          </a:xfrm>
          <a:custGeom>
            <a:avLst/>
            <a:gdLst>
              <a:gd name="T0" fmla="*/ 0 w 30"/>
              <a:gd name="T1" fmla="*/ 26988 h 17"/>
              <a:gd name="T2" fmla="*/ 19050 w 30"/>
              <a:gd name="T3" fmla="*/ 17463 h 17"/>
              <a:gd name="T4" fmla="*/ 47625 w 30"/>
              <a:gd name="T5" fmla="*/ 0 h 17"/>
              <a:gd name="T6" fmla="*/ 0 60000 65536"/>
              <a:gd name="T7" fmla="*/ 0 60000 65536"/>
              <a:gd name="T8" fmla="*/ 0 60000 65536"/>
              <a:gd name="T9" fmla="*/ 0 w 30"/>
              <a:gd name="T10" fmla="*/ 0 h 17"/>
              <a:gd name="T11" fmla="*/ 30 w 30"/>
              <a:gd name="T12" fmla="*/ 17 h 17"/>
            </a:gdLst>
            <a:ahLst/>
            <a:cxnLst>
              <a:cxn ang="T6">
                <a:pos x="T0" y="T1"/>
              </a:cxn>
              <a:cxn ang="T7">
                <a:pos x="T2" y="T3"/>
              </a:cxn>
              <a:cxn ang="T8">
                <a:pos x="T4" y="T5"/>
              </a:cxn>
            </a:cxnLst>
            <a:rect l="T9" t="T10" r="T11" b="T12"/>
            <a:pathLst>
              <a:path w="30" h="17">
                <a:moveTo>
                  <a:pt x="0" y="17"/>
                </a:moveTo>
                <a:lnTo>
                  <a:pt x="12" y="11"/>
                </a:lnTo>
                <a:lnTo>
                  <a:pt x="30" y="0"/>
                </a:lnTo>
              </a:path>
            </a:pathLst>
          </a:custGeom>
          <a:noFill/>
          <a:ln w="28575">
            <a:solidFill>
              <a:srgbClr val="FF6600"/>
            </a:solidFill>
            <a:round/>
            <a:headEnd/>
            <a:tailEnd/>
          </a:ln>
        </p:spPr>
        <p:txBody>
          <a:bodyPr>
            <a:prstTxWarp prst="textNoShape">
              <a:avLst/>
            </a:prstTxWarp>
          </a:bodyPr>
          <a:lstStyle/>
          <a:p>
            <a:endParaRPr lang="en-US" dirty="0"/>
          </a:p>
        </p:txBody>
      </p:sp>
      <p:sp>
        <p:nvSpPr>
          <p:cNvPr id="63554" name="Line 66"/>
          <p:cNvSpPr>
            <a:spLocks noChangeShapeType="1"/>
          </p:cNvSpPr>
          <p:nvPr/>
        </p:nvSpPr>
        <p:spPr bwMode="auto">
          <a:xfrm flipV="1">
            <a:off x="3144838" y="4067175"/>
            <a:ext cx="47625" cy="38100"/>
          </a:xfrm>
          <a:prstGeom prst="line">
            <a:avLst/>
          </a:prstGeom>
          <a:noFill/>
          <a:ln w="28575">
            <a:solidFill>
              <a:srgbClr val="FF6600"/>
            </a:solidFill>
            <a:round/>
            <a:headEnd/>
            <a:tailEnd/>
          </a:ln>
        </p:spPr>
        <p:txBody>
          <a:bodyPr>
            <a:prstTxWarp prst="textNoShape">
              <a:avLst/>
            </a:prstTxWarp>
          </a:bodyPr>
          <a:lstStyle/>
          <a:p>
            <a:endParaRPr lang="en-US" dirty="0"/>
          </a:p>
        </p:txBody>
      </p:sp>
      <p:sp>
        <p:nvSpPr>
          <p:cNvPr id="63555" name="Line 67"/>
          <p:cNvSpPr>
            <a:spLocks noChangeShapeType="1"/>
          </p:cNvSpPr>
          <p:nvPr/>
        </p:nvSpPr>
        <p:spPr bwMode="auto">
          <a:xfrm flipV="1">
            <a:off x="3192463" y="4019550"/>
            <a:ext cx="38100" cy="47625"/>
          </a:xfrm>
          <a:prstGeom prst="line">
            <a:avLst/>
          </a:prstGeom>
          <a:noFill/>
          <a:ln w="28575">
            <a:solidFill>
              <a:srgbClr val="FF6600"/>
            </a:solidFill>
            <a:round/>
            <a:headEnd/>
            <a:tailEnd/>
          </a:ln>
        </p:spPr>
        <p:txBody>
          <a:bodyPr>
            <a:prstTxWarp prst="textNoShape">
              <a:avLst/>
            </a:prstTxWarp>
          </a:bodyPr>
          <a:lstStyle/>
          <a:p>
            <a:endParaRPr lang="en-US" dirty="0"/>
          </a:p>
        </p:txBody>
      </p:sp>
      <p:sp>
        <p:nvSpPr>
          <p:cNvPr id="63556" name="Freeform 68"/>
          <p:cNvSpPr>
            <a:spLocks/>
          </p:cNvSpPr>
          <p:nvPr/>
        </p:nvSpPr>
        <p:spPr bwMode="auto">
          <a:xfrm>
            <a:off x="3230563" y="3971925"/>
            <a:ext cx="47625" cy="47625"/>
          </a:xfrm>
          <a:custGeom>
            <a:avLst/>
            <a:gdLst>
              <a:gd name="T0" fmla="*/ 0 w 30"/>
              <a:gd name="T1" fmla="*/ 47625 h 30"/>
              <a:gd name="T2" fmla="*/ 19050 w 30"/>
              <a:gd name="T3" fmla="*/ 19050 h 30"/>
              <a:gd name="T4" fmla="*/ 38100 w 30"/>
              <a:gd name="T5" fmla="*/ 9525 h 30"/>
              <a:gd name="T6" fmla="*/ 47625 w 30"/>
              <a:gd name="T7" fmla="*/ 0 h 30"/>
              <a:gd name="T8" fmla="*/ 0 60000 65536"/>
              <a:gd name="T9" fmla="*/ 0 60000 65536"/>
              <a:gd name="T10" fmla="*/ 0 60000 65536"/>
              <a:gd name="T11" fmla="*/ 0 60000 65536"/>
              <a:gd name="T12" fmla="*/ 0 w 30"/>
              <a:gd name="T13" fmla="*/ 0 h 30"/>
              <a:gd name="T14" fmla="*/ 30 w 30"/>
              <a:gd name="T15" fmla="*/ 30 h 30"/>
            </a:gdLst>
            <a:ahLst/>
            <a:cxnLst>
              <a:cxn ang="T8">
                <a:pos x="T0" y="T1"/>
              </a:cxn>
              <a:cxn ang="T9">
                <a:pos x="T2" y="T3"/>
              </a:cxn>
              <a:cxn ang="T10">
                <a:pos x="T4" y="T5"/>
              </a:cxn>
              <a:cxn ang="T11">
                <a:pos x="T6" y="T7"/>
              </a:cxn>
            </a:cxnLst>
            <a:rect l="T12" t="T13" r="T14" b="T15"/>
            <a:pathLst>
              <a:path w="30" h="30">
                <a:moveTo>
                  <a:pt x="0" y="30"/>
                </a:moveTo>
                <a:lnTo>
                  <a:pt x="12" y="12"/>
                </a:lnTo>
                <a:lnTo>
                  <a:pt x="24" y="6"/>
                </a:lnTo>
                <a:lnTo>
                  <a:pt x="30" y="0"/>
                </a:lnTo>
              </a:path>
            </a:pathLst>
          </a:custGeom>
          <a:noFill/>
          <a:ln w="28575">
            <a:solidFill>
              <a:srgbClr val="FF6600"/>
            </a:solidFill>
            <a:round/>
            <a:headEnd/>
            <a:tailEnd/>
          </a:ln>
        </p:spPr>
        <p:txBody>
          <a:bodyPr>
            <a:prstTxWarp prst="textNoShape">
              <a:avLst/>
            </a:prstTxWarp>
          </a:bodyPr>
          <a:lstStyle/>
          <a:p>
            <a:endParaRPr lang="en-US" dirty="0"/>
          </a:p>
        </p:txBody>
      </p:sp>
      <p:sp>
        <p:nvSpPr>
          <p:cNvPr id="63557" name="Freeform 69"/>
          <p:cNvSpPr>
            <a:spLocks/>
          </p:cNvSpPr>
          <p:nvPr/>
        </p:nvSpPr>
        <p:spPr bwMode="auto">
          <a:xfrm>
            <a:off x="3278188" y="3971925"/>
            <a:ext cx="47625" cy="9525"/>
          </a:xfrm>
          <a:custGeom>
            <a:avLst/>
            <a:gdLst>
              <a:gd name="T0" fmla="*/ 0 w 30"/>
              <a:gd name="T1" fmla="*/ 0 h 6"/>
              <a:gd name="T2" fmla="*/ 9525 w 30"/>
              <a:gd name="T3" fmla="*/ 0 h 6"/>
              <a:gd name="T4" fmla="*/ 19050 w 30"/>
              <a:gd name="T5" fmla="*/ 0 h 6"/>
              <a:gd name="T6" fmla="*/ 47625 w 30"/>
              <a:gd name="T7" fmla="*/ 9525 h 6"/>
              <a:gd name="T8" fmla="*/ 0 60000 65536"/>
              <a:gd name="T9" fmla="*/ 0 60000 65536"/>
              <a:gd name="T10" fmla="*/ 0 60000 65536"/>
              <a:gd name="T11" fmla="*/ 0 60000 65536"/>
              <a:gd name="T12" fmla="*/ 0 w 30"/>
              <a:gd name="T13" fmla="*/ 0 h 6"/>
              <a:gd name="T14" fmla="*/ 30 w 30"/>
              <a:gd name="T15" fmla="*/ 6 h 6"/>
            </a:gdLst>
            <a:ahLst/>
            <a:cxnLst>
              <a:cxn ang="T8">
                <a:pos x="T0" y="T1"/>
              </a:cxn>
              <a:cxn ang="T9">
                <a:pos x="T2" y="T3"/>
              </a:cxn>
              <a:cxn ang="T10">
                <a:pos x="T4" y="T5"/>
              </a:cxn>
              <a:cxn ang="T11">
                <a:pos x="T6" y="T7"/>
              </a:cxn>
            </a:cxnLst>
            <a:rect l="T12" t="T13" r="T14" b="T15"/>
            <a:pathLst>
              <a:path w="30" h="6">
                <a:moveTo>
                  <a:pt x="0" y="0"/>
                </a:moveTo>
                <a:lnTo>
                  <a:pt x="6" y="0"/>
                </a:lnTo>
                <a:lnTo>
                  <a:pt x="12" y="0"/>
                </a:lnTo>
                <a:lnTo>
                  <a:pt x="30" y="6"/>
                </a:lnTo>
              </a:path>
            </a:pathLst>
          </a:custGeom>
          <a:noFill/>
          <a:ln w="28575">
            <a:solidFill>
              <a:srgbClr val="FF6600"/>
            </a:solidFill>
            <a:round/>
            <a:headEnd/>
            <a:tailEnd/>
          </a:ln>
        </p:spPr>
        <p:txBody>
          <a:bodyPr>
            <a:prstTxWarp prst="textNoShape">
              <a:avLst/>
            </a:prstTxWarp>
          </a:bodyPr>
          <a:lstStyle/>
          <a:p>
            <a:endParaRPr lang="en-US" dirty="0"/>
          </a:p>
        </p:txBody>
      </p:sp>
      <p:sp>
        <p:nvSpPr>
          <p:cNvPr id="63558" name="Freeform 70"/>
          <p:cNvSpPr>
            <a:spLocks/>
          </p:cNvSpPr>
          <p:nvPr/>
        </p:nvSpPr>
        <p:spPr bwMode="auto">
          <a:xfrm>
            <a:off x="3325813" y="3981450"/>
            <a:ext cx="47625" cy="1588"/>
          </a:xfrm>
          <a:custGeom>
            <a:avLst/>
            <a:gdLst>
              <a:gd name="T0" fmla="*/ 0 w 30"/>
              <a:gd name="T1" fmla="*/ 0 h 1588"/>
              <a:gd name="T2" fmla="*/ 19050 w 30"/>
              <a:gd name="T3" fmla="*/ 0 h 1588"/>
              <a:gd name="T4" fmla="*/ 47625 w 30"/>
              <a:gd name="T5" fmla="*/ 0 h 1588"/>
              <a:gd name="T6" fmla="*/ 0 60000 65536"/>
              <a:gd name="T7" fmla="*/ 0 60000 65536"/>
              <a:gd name="T8" fmla="*/ 0 60000 65536"/>
              <a:gd name="T9" fmla="*/ 0 w 30"/>
              <a:gd name="T10" fmla="*/ 0 h 1588"/>
              <a:gd name="T11" fmla="*/ 30 w 30"/>
              <a:gd name="T12" fmla="*/ 1588 h 1588"/>
            </a:gdLst>
            <a:ahLst/>
            <a:cxnLst>
              <a:cxn ang="T6">
                <a:pos x="T0" y="T1"/>
              </a:cxn>
              <a:cxn ang="T7">
                <a:pos x="T2" y="T3"/>
              </a:cxn>
              <a:cxn ang="T8">
                <a:pos x="T4" y="T5"/>
              </a:cxn>
            </a:cxnLst>
            <a:rect l="T9" t="T10" r="T11" b="T12"/>
            <a:pathLst>
              <a:path w="30" h="1588">
                <a:moveTo>
                  <a:pt x="0" y="0"/>
                </a:moveTo>
                <a:lnTo>
                  <a:pt x="12" y="0"/>
                </a:lnTo>
                <a:lnTo>
                  <a:pt x="30" y="0"/>
                </a:lnTo>
              </a:path>
            </a:pathLst>
          </a:custGeom>
          <a:noFill/>
          <a:ln w="28575">
            <a:solidFill>
              <a:srgbClr val="FF6600"/>
            </a:solidFill>
            <a:round/>
            <a:headEnd/>
            <a:tailEnd/>
          </a:ln>
        </p:spPr>
        <p:txBody>
          <a:bodyPr>
            <a:prstTxWarp prst="textNoShape">
              <a:avLst/>
            </a:prstTxWarp>
          </a:bodyPr>
          <a:lstStyle/>
          <a:p>
            <a:endParaRPr lang="en-US" dirty="0"/>
          </a:p>
        </p:txBody>
      </p:sp>
      <p:sp>
        <p:nvSpPr>
          <p:cNvPr id="63559" name="Freeform 71"/>
          <p:cNvSpPr>
            <a:spLocks/>
          </p:cNvSpPr>
          <p:nvPr/>
        </p:nvSpPr>
        <p:spPr bwMode="auto">
          <a:xfrm>
            <a:off x="3373438" y="3933825"/>
            <a:ext cx="47625" cy="47625"/>
          </a:xfrm>
          <a:custGeom>
            <a:avLst/>
            <a:gdLst>
              <a:gd name="T0" fmla="*/ 0 w 30"/>
              <a:gd name="T1" fmla="*/ 47625 h 30"/>
              <a:gd name="T2" fmla="*/ 9525 w 30"/>
              <a:gd name="T3" fmla="*/ 38100 h 30"/>
              <a:gd name="T4" fmla="*/ 19050 w 30"/>
              <a:gd name="T5" fmla="*/ 28575 h 30"/>
              <a:gd name="T6" fmla="*/ 47625 w 30"/>
              <a:gd name="T7" fmla="*/ 0 h 30"/>
              <a:gd name="T8" fmla="*/ 0 60000 65536"/>
              <a:gd name="T9" fmla="*/ 0 60000 65536"/>
              <a:gd name="T10" fmla="*/ 0 60000 65536"/>
              <a:gd name="T11" fmla="*/ 0 60000 65536"/>
              <a:gd name="T12" fmla="*/ 0 w 30"/>
              <a:gd name="T13" fmla="*/ 0 h 30"/>
              <a:gd name="T14" fmla="*/ 30 w 30"/>
              <a:gd name="T15" fmla="*/ 30 h 30"/>
            </a:gdLst>
            <a:ahLst/>
            <a:cxnLst>
              <a:cxn ang="T8">
                <a:pos x="T0" y="T1"/>
              </a:cxn>
              <a:cxn ang="T9">
                <a:pos x="T2" y="T3"/>
              </a:cxn>
              <a:cxn ang="T10">
                <a:pos x="T4" y="T5"/>
              </a:cxn>
              <a:cxn ang="T11">
                <a:pos x="T6" y="T7"/>
              </a:cxn>
            </a:cxnLst>
            <a:rect l="T12" t="T13" r="T14" b="T15"/>
            <a:pathLst>
              <a:path w="30" h="30">
                <a:moveTo>
                  <a:pt x="0" y="30"/>
                </a:moveTo>
                <a:lnTo>
                  <a:pt x="6" y="24"/>
                </a:lnTo>
                <a:lnTo>
                  <a:pt x="12" y="18"/>
                </a:lnTo>
                <a:lnTo>
                  <a:pt x="30" y="0"/>
                </a:lnTo>
              </a:path>
            </a:pathLst>
          </a:custGeom>
          <a:noFill/>
          <a:ln w="28575">
            <a:solidFill>
              <a:srgbClr val="FF6600"/>
            </a:solidFill>
            <a:round/>
            <a:headEnd/>
            <a:tailEnd/>
          </a:ln>
        </p:spPr>
        <p:txBody>
          <a:bodyPr>
            <a:prstTxWarp prst="textNoShape">
              <a:avLst/>
            </a:prstTxWarp>
          </a:bodyPr>
          <a:lstStyle/>
          <a:p>
            <a:endParaRPr lang="en-US" dirty="0"/>
          </a:p>
        </p:txBody>
      </p:sp>
      <p:sp>
        <p:nvSpPr>
          <p:cNvPr id="63560" name="Line 72"/>
          <p:cNvSpPr>
            <a:spLocks noChangeShapeType="1"/>
          </p:cNvSpPr>
          <p:nvPr/>
        </p:nvSpPr>
        <p:spPr bwMode="auto">
          <a:xfrm flipV="1">
            <a:off x="3421063" y="3905250"/>
            <a:ext cx="47625" cy="28575"/>
          </a:xfrm>
          <a:prstGeom prst="line">
            <a:avLst/>
          </a:prstGeom>
          <a:noFill/>
          <a:ln w="28575">
            <a:solidFill>
              <a:srgbClr val="FF6600"/>
            </a:solidFill>
            <a:round/>
            <a:headEnd/>
            <a:tailEnd/>
          </a:ln>
        </p:spPr>
        <p:txBody>
          <a:bodyPr>
            <a:prstTxWarp prst="textNoShape">
              <a:avLst/>
            </a:prstTxWarp>
          </a:bodyPr>
          <a:lstStyle/>
          <a:p>
            <a:endParaRPr lang="en-US" dirty="0"/>
          </a:p>
        </p:txBody>
      </p:sp>
      <p:sp>
        <p:nvSpPr>
          <p:cNvPr id="63561" name="Freeform 73"/>
          <p:cNvSpPr>
            <a:spLocks/>
          </p:cNvSpPr>
          <p:nvPr/>
        </p:nvSpPr>
        <p:spPr bwMode="auto">
          <a:xfrm>
            <a:off x="3468688" y="3886200"/>
            <a:ext cx="38100" cy="19050"/>
          </a:xfrm>
          <a:custGeom>
            <a:avLst/>
            <a:gdLst>
              <a:gd name="T0" fmla="*/ 0 w 24"/>
              <a:gd name="T1" fmla="*/ 19050 h 12"/>
              <a:gd name="T2" fmla="*/ 19050 w 24"/>
              <a:gd name="T3" fmla="*/ 9525 h 12"/>
              <a:gd name="T4" fmla="*/ 28575 w 24"/>
              <a:gd name="T5" fmla="*/ 9525 h 12"/>
              <a:gd name="T6" fmla="*/ 38100 w 24"/>
              <a:gd name="T7" fmla="*/ 0 h 12"/>
              <a:gd name="T8" fmla="*/ 0 60000 65536"/>
              <a:gd name="T9" fmla="*/ 0 60000 65536"/>
              <a:gd name="T10" fmla="*/ 0 60000 65536"/>
              <a:gd name="T11" fmla="*/ 0 60000 65536"/>
              <a:gd name="T12" fmla="*/ 0 w 24"/>
              <a:gd name="T13" fmla="*/ 0 h 12"/>
              <a:gd name="T14" fmla="*/ 24 w 24"/>
              <a:gd name="T15" fmla="*/ 12 h 12"/>
            </a:gdLst>
            <a:ahLst/>
            <a:cxnLst>
              <a:cxn ang="T8">
                <a:pos x="T0" y="T1"/>
              </a:cxn>
              <a:cxn ang="T9">
                <a:pos x="T2" y="T3"/>
              </a:cxn>
              <a:cxn ang="T10">
                <a:pos x="T4" y="T5"/>
              </a:cxn>
              <a:cxn ang="T11">
                <a:pos x="T6" y="T7"/>
              </a:cxn>
            </a:cxnLst>
            <a:rect l="T12" t="T13" r="T14" b="T15"/>
            <a:pathLst>
              <a:path w="24" h="12">
                <a:moveTo>
                  <a:pt x="0" y="12"/>
                </a:moveTo>
                <a:lnTo>
                  <a:pt x="12" y="6"/>
                </a:lnTo>
                <a:lnTo>
                  <a:pt x="18" y="6"/>
                </a:lnTo>
                <a:lnTo>
                  <a:pt x="24" y="0"/>
                </a:lnTo>
              </a:path>
            </a:pathLst>
          </a:custGeom>
          <a:noFill/>
          <a:ln w="28575">
            <a:solidFill>
              <a:srgbClr val="FF6600"/>
            </a:solidFill>
            <a:round/>
            <a:headEnd/>
            <a:tailEnd/>
          </a:ln>
        </p:spPr>
        <p:txBody>
          <a:bodyPr>
            <a:prstTxWarp prst="textNoShape">
              <a:avLst/>
            </a:prstTxWarp>
          </a:bodyPr>
          <a:lstStyle/>
          <a:p>
            <a:endParaRPr lang="en-US" dirty="0"/>
          </a:p>
        </p:txBody>
      </p:sp>
      <p:sp>
        <p:nvSpPr>
          <p:cNvPr id="63562" name="Freeform 74"/>
          <p:cNvSpPr>
            <a:spLocks/>
          </p:cNvSpPr>
          <p:nvPr/>
        </p:nvSpPr>
        <p:spPr bwMode="auto">
          <a:xfrm>
            <a:off x="3506788" y="3800475"/>
            <a:ext cx="47625" cy="85725"/>
          </a:xfrm>
          <a:custGeom>
            <a:avLst/>
            <a:gdLst>
              <a:gd name="T0" fmla="*/ 0 w 30"/>
              <a:gd name="T1" fmla="*/ 85725 h 54"/>
              <a:gd name="T2" fmla="*/ 9525 w 30"/>
              <a:gd name="T3" fmla="*/ 66675 h 54"/>
              <a:gd name="T4" fmla="*/ 19050 w 30"/>
              <a:gd name="T5" fmla="*/ 47625 h 54"/>
              <a:gd name="T6" fmla="*/ 47625 w 30"/>
              <a:gd name="T7" fmla="*/ 0 h 54"/>
              <a:gd name="T8" fmla="*/ 0 60000 65536"/>
              <a:gd name="T9" fmla="*/ 0 60000 65536"/>
              <a:gd name="T10" fmla="*/ 0 60000 65536"/>
              <a:gd name="T11" fmla="*/ 0 60000 65536"/>
              <a:gd name="T12" fmla="*/ 0 w 30"/>
              <a:gd name="T13" fmla="*/ 0 h 54"/>
              <a:gd name="T14" fmla="*/ 30 w 30"/>
              <a:gd name="T15" fmla="*/ 54 h 54"/>
            </a:gdLst>
            <a:ahLst/>
            <a:cxnLst>
              <a:cxn ang="T8">
                <a:pos x="T0" y="T1"/>
              </a:cxn>
              <a:cxn ang="T9">
                <a:pos x="T2" y="T3"/>
              </a:cxn>
              <a:cxn ang="T10">
                <a:pos x="T4" y="T5"/>
              </a:cxn>
              <a:cxn ang="T11">
                <a:pos x="T6" y="T7"/>
              </a:cxn>
            </a:cxnLst>
            <a:rect l="T12" t="T13" r="T14" b="T15"/>
            <a:pathLst>
              <a:path w="30" h="54">
                <a:moveTo>
                  <a:pt x="0" y="54"/>
                </a:moveTo>
                <a:lnTo>
                  <a:pt x="6" y="42"/>
                </a:lnTo>
                <a:lnTo>
                  <a:pt x="12" y="30"/>
                </a:lnTo>
                <a:lnTo>
                  <a:pt x="30" y="0"/>
                </a:lnTo>
              </a:path>
            </a:pathLst>
          </a:custGeom>
          <a:noFill/>
          <a:ln w="28575">
            <a:solidFill>
              <a:srgbClr val="FF6600"/>
            </a:solidFill>
            <a:round/>
            <a:headEnd/>
            <a:tailEnd/>
          </a:ln>
        </p:spPr>
        <p:txBody>
          <a:bodyPr>
            <a:prstTxWarp prst="textNoShape">
              <a:avLst/>
            </a:prstTxWarp>
          </a:bodyPr>
          <a:lstStyle/>
          <a:p>
            <a:endParaRPr lang="en-US" dirty="0"/>
          </a:p>
        </p:txBody>
      </p:sp>
      <p:sp>
        <p:nvSpPr>
          <p:cNvPr id="63563" name="Freeform 75"/>
          <p:cNvSpPr>
            <a:spLocks/>
          </p:cNvSpPr>
          <p:nvPr/>
        </p:nvSpPr>
        <p:spPr bwMode="auto">
          <a:xfrm>
            <a:off x="3554413" y="3695700"/>
            <a:ext cx="47625" cy="104775"/>
          </a:xfrm>
          <a:custGeom>
            <a:avLst/>
            <a:gdLst>
              <a:gd name="T0" fmla="*/ 0 w 30"/>
              <a:gd name="T1" fmla="*/ 104775 h 66"/>
              <a:gd name="T2" fmla="*/ 19050 w 30"/>
              <a:gd name="T3" fmla="*/ 57150 h 66"/>
              <a:gd name="T4" fmla="*/ 47625 w 30"/>
              <a:gd name="T5" fmla="*/ 0 h 66"/>
              <a:gd name="T6" fmla="*/ 0 60000 65536"/>
              <a:gd name="T7" fmla="*/ 0 60000 65536"/>
              <a:gd name="T8" fmla="*/ 0 60000 65536"/>
              <a:gd name="T9" fmla="*/ 0 w 30"/>
              <a:gd name="T10" fmla="*/ 0 h 66"/>
              <a:gd name="T11" fmla="*/ 30 w 30"/>
              <a:gd name="T12" fmla="*/ 66 h 66"/>
            </a:gdLst>
            <a:ahLst/>
            <a:cxnLst>
              <a:cxn ang="T6">
                <a:pos x="T0" y="T1"/>
              </a:cxn>
              <a:cxn ang="T7">
                <a:pos x="T2" y="T3"/>
              </a:cxn>
              <a:cxn ang="T8">
                <a:pos x="T4" y="T5"/>
              </a:cxn>
            </a:cxnLst>
            <a:rect l="T9" t="T10" r="T11" b="T12"/>
            <a:pathLst>
              <a:path w="30" h="66">
                <a:moveTo>
                  <a:pt x="0" y="66"/>
                </a:moveTo>
                <a:lnTo>
                  <a:pt x="12" y="36"/>
                </a:lnTo>
                <a:lnTo>
                  <a:pt x="30" y="0"/>
                </a:lnTo>
              </a:path>
            </a:pathLst>
          </a:custGeom>
          <a:noFill/>
          <a:ln w="28575">
            <a:solidFill>
              <a:srgbClr val="FF6600"/>
            </a:solidFill>
            <a:round/>
            <a:headEnd/>
            <a:tailEnd/>
          </a:ln>
        </p:spPr>
        <p:txBody>
          <a:bodyPr>
            <a:prstTxWarp prst="textNoShape">
              <a:avLst/>
            </a:prstTxWarp>
          </a:bodyPr>
          <a:lstStyle/>
          <a:p>
            <a:endParaRPr lang="en-US" dirty="0"/>
          </a:p>
        </p:txBody>
      </p:sp>
      <p:sp>
        <p:nvSpPr>
          <p:cNvPr id="63564" name="Rectangle 76"/>
          <p:cNvSpPr>
            <a:spLocks noChangeArrowheads="1"/>
          </p:cNvSpPr>
          <p:nvPr/>
        </p:nvSpPr>
        <p:spPr bwMode="auto">
          <a:xfrm>
            <a:off x="823913" y="5616575"/>
            <a:ext cx="120650" cy="258763"/>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700" b="1" dirty="0">
                <a:solidFill>
                  <a:srgbClr val="000000"/>
                </a:solidFill>
              </a:rPr>
              <a:t>0</a:t>
            </a:r>
            <a:endParaRPr lang="en-US" sz="2000" dirty="0"/>
          </a:p>
        </p:txBody>
      </p:sp>
      <p:sp>
        <p:nvSpPr>
          <p:cNvPr id="63565" name="Rectangle 77"/>
          <p:cNvSpPr>
            <a:spLocks noChangeArrowheads="1"/>
          </p:cNvSpPr>
          <p:nvPr/>
        </p:nvSpPr>
        <p:spPr bwMode="auto">
          <a:xfrm>
            <a:off x="823913" y="3552825"/>
            <a:ext cx="120650" cy="258763"/>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700" b="1" dirty="0">
                <a:solidFill>
                  <a:srgbClr val="000000"/>
                </a:solidFill>
              </a:rPr>
              <a:t>8</a:t>
            </a:r>
            <a:endParaRPr lang="en-US" sz="2000" dirty="0"/>
          </a:p>
        </p:txBody>
      </p:sp>
      <p:sp>
        <p:nvSpPr>
          <p:cNvPr id="63566" name="Rectangle 78"/>
          <p:cNvSpPr>
            <a:spLocks noChangeArrowheads="1"/>
          </p:cNvSpPr>
          <p:nvPr/>
        </p:nvSpPr>
        <p:spPr bwMode="auto">
          <a:xfrm>
            <a:off x="700088" y="1479550"/>
            <a:ext cx="241300" cy="258763"/>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700" b="1" dirty="0">
                <a:solidFill>
                  <a:srgbClr val="000000"/>
                </a:solidFill>
              </a:rPr>
              <a:t>16</a:t>
            </a:r>
            <a:endParaRPr lang="en-US" sz="2000" dirty="0"/>
          </a:p>
        </p:txBody>
      </p:sp>
      <p:sp>
        <p:nvSpPr>
          <p:cNvPr id="63567" name="Rectangle 79"/>
          <p:cNvSpPr>
            <a:spLocks noChangeArrowheads="1"/>
          </p:cNvSpPr>
          <p:nvPr/>
        </p:nvSpPr>
        <p:spPr bwMode="auto">
          <a:xfrm>
            <a:off x="871538" y="5930900"/>
            <a:ext cx="482600" cy="258763"/>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700" b="1" dirty="0">
                <a:solidFill>
                  <a:srgbClr val="000000"/>
                </a:solidFill>
              </a:rPr>
              <a:t>1950</a:t>
            </a:r>
            <a:endParaRPr lang="en-US" sz="2000" dirty="0"/>
          </a:p>
        </p:txBody>
      </p:sp>
      <p:sp>
        <p:nvSpPr>
          <p:cNvPr id="63568" name="Rectangle 80"/>
          <p:cNvSpPr>
            <a:spLocks noChangeArrowheads="1"/>
          </p:cNvSpPr>
          <p:nvPr/>
        </p:nvSpPr>
        <p:spPr bwMode="auto">
          <a:xfrm>
            <a:off x="3173413" y="5930900"/>
            <a:ext cx="482600" cy="258763"/>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700" b="1" dirty="0">
                <a:solidFill>
                  <a:srgbClr val="000000"/>
                </a:solidFill>
              </a:rPr>
              <a:t>2000</a:t>
            </a:r>
            <a:endParaRPr lang="en-US" sz="2000" dirty="0"/>
          </a:p>
        </p:txBody>
      </p:sp>
      <p:sp>
        <p:nvSpPr>
          <p:cNvPr id="63569" name="Rectangle 81"/>
          <p:cNvSpPr>
            <a:spLocks noChangeArrowheads="1"/>
          </p:cNvSpPr>
          <p:nvPr/>
        </p:nvSpPr>
        <p:spPr bwMode="auto">
          <a:xfrm>
            <a:off x="5476875" y="5930900"/>
            <a:ext cx="482600" cy="258763"/>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700" b="1" dirty="0">
                <a:solidFill>
                  <a:srgbClr val="000000"/>
                </a:solidFill>
              </a:rPr>
              <a:t>2050</a:t>
            </a:r>
            <a:endParaRPr lang="en-US" sz="2000" dirty="0"/>
          </a:p>
        </p:txBody>
      </p:sp>
      <p:sp>
        <p:nvSpPr>
          <p:cNvPr id="63570" name="Rectangle 82"/>
          <p:cNvSpPr>
            <a:spLocks noChangeArrowheads="1"/>
          </p:cNvSpPr>
          <p:nvPr/>
        </p:nvSpPr>
        <p:spPr bwMode="auto">
          <a:xfrm>
            <a:off x="7769225" y="5930900"/>
            <a:ext cx="482600" cy="258763"/>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700" b="1" dirty="0">
                <a:solidFill>
                  <a:srgbClr val="000000"/>
                </a:solidFill>
              </a:rPr>
              <a:t>2100</a:t>
            </a:r>
            <a:endParaRPr lang="en-US" sz="2000" dirty="0"/>
          </a:p>
        </p:txBody>
      </p:sp>
      <p:sp>
        <p:nvSpPr>
          <p:cNvPr id="63571" name="Freeform 83"/>
          <p:cNvSpPr>
            <a:spLocks/>
          </p:cNvSpPr>
          <p:nvPr/>
        </p:nvSpPr>
        <p:spPr bwMode="auto">
          <a:xfrm>
            <a:off x="1128713" y="3694113"/>
            <a:ext cx="2476500" cy="1611312"/>
          </a:xfrm>
          <a:custGeom>
            <a:avLst/>
            <a:gdLst>
              <a:gd name="T0" fmla="*/ 55563 w 1560"/>
              <a:gd name="T1" fmla="*/ 1585912 h 1015"/>
              <a:gd name="T2" fmla="*/ 136525 w 1560"/>
              <a:gd name="T3" fmla="*/ 1576387 h 1015"/>
              <a:gd name="T4" fmla="*/ 219075 w 1560"/>
              <a:gd name="T5" fmla="*/ 1509712 h 1015"/>
              <a:gd name="T6" fmla="*/ 261938 w 1560"/>
              <a:gd name="T7" fmla="*/ 1482725 h 1015"/>
              <a:gd name="T8" fmla="*/ 333375 w 1560"/>
              <a:gd name="T9" fmla="*/ 1452562 h 1015"/>
              <a:gd name="T10" fmla="*/ 395288 w 1560"/>
              <a:gd name="T11" fmla="*/ 1420812 h 1015"/>
              <a:gd name="T12" fmla="*/ 441325 w 1560"/>
              <a:gd name="T13" fmla="*/ 1377950 h 1015"/>
              <a:gd name="T14" fmla="*/ 495300 w 1560"/>
              <a:gd name="T15" fmla="*/ 1371600 h 1015"/>
              <a:gd name="T16" fmla="*/ 547688 w 1560"/>
              <a:gd name="T17" fmla="*/ 1344612 h 1015"/>
              <a:gd name="T18" fmla="*/ 641350 w 1560"/>
              <a:gd name="T19" fmla="*/ 1258887 h 1015"/>
              <a:gd name="T20" fmla="*/ 717550 w 1560"/>
              <a:gd name="T21" fmla="*/ 1192212 h 1015"/>
              <a:gd name="T22" fmla="*/ 819150 w 1560"/>
              <a:gd name="T23" fmla="*/ 1116012 h 1015"/>
              <a:gd name="T24" fmla="*/ 884238 w 1560"/>
              <a:gd name="T25" fmla="*/ 1025525 h 1015"/>
              <a:gd name="T26" fmla="*/ 966788 w 1560"/>
              <a:gd name="T27" fmla="*/ 949325 h 1015"/>
              <a:gd name="T28" fmla="*/ 1033463 w 1560"/>
              <a:gd name="T29" fmla="*/ 854075 h 1015"/>
              <a:gd name="T30" fmla="*/ 1093788 w 1560"/>
              <a:gd name="T31" fmla="*/ 847725 h 1015"/>
              <a:gd name="T32" fmla="*/ 1157288 w 1560"/>
              <a:gd name="T33" fmla="*/ 825500 h 1015"/>
              <a:gd name="T34" fmla="*/ 1228725 w 1560"/>
              <a:gd name="T35" fmla="*/ 752475 h 1015"/>
              <a:gd name="T36" fmla="*/ 1293813 w 1560"/>
              <a:gd name="T37" fmla="*/ 682625 h 1015"/>
              <a:gd name="T38" fmla="*/ 1328738 w 1560"/>
              <a:gd name="T39" fmla="*/ 644525 h 1015"/>
              <a:gd name="T40" fmla="*/ 1390650 w 1560"/>
              <a:gd name="T41" fmla="*/ 682625 h 1015"/>
              <a:gd name="T42" fmla="*/ 1452563 w 1560"/>
              <a:gd name="T43" fmla="*/ 711200 h 1015"/>
              <a:gd name="T44" fmla="*/ 1514475 w 1560"/>
              <a:gd name="T45" fmla="*/ 715962 h 1015"/>
              <a:gd name="T46" fmla="*/ 1562100 w 1560"/>
              <a:gd name="T47" fmla="*/ 663575 h 1015"/>
              <a:gd name="T48" fmla="*/ 1604963 w 1560"/>
              <a:gd name="T49" fmla="*/ 623887 h 1015"/>
              <a:gd name="T50" fmla="*/ 1662113 w 1560"/>
              <a:gd name="T51" fmla="*/ 571500 h 1015"/>
              <a:gd name="T52" fmla="*/ 1722438 w 1560"/>
              <a:gd name="T53" fmla="*/ 511175 h 1015"/>
              <a:gd name="T54" fmla="*/ 1800225 w 1560"/>
              <a:gd name="T55" fmla="*/ 458787 h 1015"/>
              <a:gd name="T56" fmla="*/ 1847850 w 1560"/>
              <a:gd name="T57" fmla="*/ 425450 h 1015"/>
              <a:gd name="T58" fmla="*/ 1889125 w 1560"/>
              <a:gd name="T59" fmla="*/ 423862 h 1015"/>
              <a:gd name="T60" fmla="*/ 1965325 w 1560"/>
              <a:gd name="T61" fmla="*/ 439737 h 1015"/>
              <a:gd name="T62" fmla="*/ 2036763 w 1560"/>
              <a:gd name="T63" fmla="*/ 395287 h 1015"/>
              <a:gd name="T64" fmla="*/ 2084388 w 1560"/>
              <a:gd name="T65" fmla="*/ 349250 h 1015"/>
              <a:gd name="T66" fmla="*/ 2119313 w 1560"/>
              <a:gd name="T67" fmla="*/ 300037 h 1015"/>
              <a:gd name="T68" fmla="*/ 2157413 w 1560"/>
              <a:gd name="T69" fmla="*/ 276225 h 1015"/>
              <a:gd name="T70" fmla="*/ 2209800 w 1560"/>
              <a:gd name="T71" fmla="*/ 287337 h 1015"/>
              <a:gd name="T72" fmla="*/ 2265363 w 1560"/>
              <a:gd name="T73" fmla="*/ 266700 h 1015"/>
              <a:gd name="T74" fmla="*/ 2309813 w 1560"/>
              <a:gd name="T75" fmla="*/ 228600 h 1015"/>
              <a:gd name="T76" fmla="*/ 2365375 w 1560"/>
              <a:gd name="T77" fmla="*/ 200025 h 1015"/>
              <a:gd name="T78" fmla="*/ 2413000 w 1560"/>
              <a:gd name="T79" fmla="*/ 120650 h 1015"/>
              <a:gd name="T80" fmla="*/ 2452688 w 1560"/>
              <a:gd name="T81" fmla="*/ 42862 h 1015"/>
              <a:gd name="T82" fmla="*/ 2476500 w 1560"/>
              <a:gd name="T83" fmla="*/ 0 h 10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60"/>
              <a:gd name="T127" fmla="*/ 0 h 1015"/>
              <a:gd name="T128" fmla="*/ 1560 w 1560"/>
              <a:gd name="T129" fmla="*/ 1015 h 101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60" h="1015">
                <a:moveTo>
                  <a:pt x="0" y="1015"/>
                </a:moveTo>
                <a:cubicBezTo>
                  <a:pt x="12" y="1009"/>
                  <a:pt x="24" y="1003"/>
                  <a:pt x="35" y="999"/>
                </a:cubicBezTo>
                <a:cubicBezTo>
                  <a:pt x="46" y="995"/>
                  <a:pt x="58" y="991"/>
                  <a:pt x="66" y="990"/>
                </a:cubicBezTo>
                <a:cubicBezTo>
                  <a:pt x="74" y="989"/>
                  <a:pt x="79" y="993"/>
                  <a:pt x="86" y="993"/>
                </a:cubicBezTo>
                <a:cubicBezTo>
                  <a:pt x="93" y="993"/>
                  <a:pt x="98" y="997"/>
                  <a:pt x="107" y="990"/>
                </a:cubicBezTo>
                <a:cubicBezTo>
                  <a:pt x="116" y="983"/>
                  <a:pt x="131" y="959"/>
                  <a:pt x="138" y="951"/>
                </a:cubicBezTo>
                <a:cubicBezTo>
                  <a:pt x="145" y="943"/>
                  <a:pt x="146" y="945"/>
                  <a:pt x="150" y="942"/>
                </a:cubicBezTo>
                <a:cubicBezTo>
                  <a:pt x="154" y="939"/>
                  <a:pt x="160" y="938"/>
                  <a:pt x="165" y="934"/>
                </a:cubicBezTo>
                <a:cubicBezTo>
                  <a:pt x="170" y="930"/>
                  <a:pt x="173" y="922"/>
                  <a:pt x="180" y="919"/>
                </a:cubicBezTo>
                <a:cubicBezTo>
                  <a:pt x="187" y="916"/>
                  <a:pt x="201" y="917"/>
                  <a:pt x="210" y="915"/>
                </a:cubicBezTo>
                <a:cubicBezTo>
                  <a:pt x="219" y="913"/>
                  <a:pt x="227" y="910"/>
                  <a:pt x="233" y="907"/>
                </a:cubicBezTo>
                <a:cubicBezTo>
                  <a:pt x="239" y="904"/>
                  <a:pt x="244" y="899"/>
                  <a:pt x="249" y="895"/>
                </a:cubicBezTo>
                <a:cubicBezTo>
                  <a:pt x="254" y="891"/>
                  <a:pt x="258" y="889"/>
                  <a:pt x="263" y="885"/>
                </a:cubicBezTo>
                <a:cubicBezTo>
                  <a:pt x="268" y="881"/>
                  <a:pt x="273" y="871"/>
                  <a:pt x="278" y="868"/>
                </a:cubicBezTo>
                <a:cubicBezTo>
                  <a:pt x="283" y="865"/>
                  <a:pt x="288" y="868"/>
                  <a:pt x="294" y="867"/>
                </a:cubicBezTo>
                <a:cubicBezTo>
                  <a:pt x="300" y="866"/>
                  <a:pt x="307" y="865"/>
                  <a:pt x="312" y="864"/>
                </a:cubicBezTo>
                <a:cubicBezTo>
                  <a:pt x="317" y="863"/>
                  <a:pt x="322" y="861"/>
                  <a:pt x="327" y="858"/>
                </a:cubicBezTo>
                <a:cubicBezTo>
                  <a:pt x="332" y="855"/>
                  <a:pt x="339" y="851"/>
                  <a:pt x="345" y="847"/>
                </a:cubicBezTo>
                <a:cubicBezTo>
                  <a:pt x="351" y="843"/>
                  <a:pt x="356" y="840"/>
                  <a:pt x="366" y="831"/>
                </a:cubicBezTo>
                <a:cubicBezTo>
                  <a:pt x="376" y="822"/>
                  <a:pt x="394" y="802"/>
                  <a:pt x="404" y="793"/>
                </a:cubicBezTo>
                <a:cubicBezTo>
                  <a:pt x="414" y="784"/>
                  <a:pt x="418" y="785"/>
                  <a:pt x="426" y="778"/>
                </a:cubicBezTo>
                <a:cubicBezTo>
                  <a:pt x="434" y="771"/>
                  <a:pt x="443" y="758"/>
                  <a:pt x="452" y="751"/>
                </a:cubicBezTo>
                <a:cubicBezTo>
                  <a:pt x="461" y="744"/>
                  <a:pt x="471" y="743"/>
                  <a:pt x="482" y="735"/>
                </a:cubicBezTo>
                <a:cubicBezTo>
                  <a:pt x="493" y="727"/>
                  <a:pt x="506" y="713"/>
                  <a:pt x="516" y="703"/>
                </a:cubicBezTo>
                <a:cubicBezTo>
                  <a:pt x="526" y="693"/>
                  <a:pt x="536" y="685"/>
                  <a:pt x="543" y="675"/>
                </a:cubicBezTo>
                <a:cubicBezTo>
                  <a:pt x="550" y="665"/>
                  <a:pt x="550" y="656"/>
                  <a:pt x="557" y="646"/>
                </a:cubicBezTo>
                <a:cubicBezTo>
                  <a:pt x="564" y="636"/>
                  <a:pt x="578" y="624"/>
                  <a:pt x="587" y="616"/>
                </a:cubicBezTo>
                <a:cubicBezTo>
                  <a:pt x="596" y="608"/>
                  <a:pt x="602" y="606"/>
                  <a:pt x="609" y="598"/>
                </a:cubicBezTo>
                <a:cubicBezTo>
                  <a:pt x="616" y="590"/>
                  <a:pt x="622" y="578"/>
                  <a:pt x="629" y="568"/>
                </a:cubicBezTo>
                <a:cubicBezTo>
                  <a:pt x="636" y="558"/>
                  <a:pt x="645" y="544"/>
                  <a:pt x="651" y="538"/>
                </a:cubicBezTo>
                <a:cubicBezTo>
                  <a:pt x="657" y="532"/>
                  <a:pt x="662" y="535"/>
                  <a:pt x="668" y="534"/>
                </a:cubicBezTo>
                <a:cubicBezTo>
                  <a:pt x="674" y="533"/>
                  <a:pt x="681" y="533"/>
                  <a:pt x="689" y="534"/>
                </a:cubicBezTo>
                <a:cubicBezTo>
                  <a:pt x="697" y="535"/>
                  <a:pt x="710" y="542"/>
                  <a:pt x="717" y="540"/>
                </a:cubicBezTo>
                <a:cubicBezTo>
                  <a:pt x="724" y="538"/>
                  <a:pt x="724" y="527"/>
                  <a:pt x="729" y="520"/>
                </a:cubicBezTo>
                <a:cubicBezTo>
                  <a:pt x="734" y="513"/>
                  <a:pt x="740" y="504"/>
                  <a:pt x="747" y="496"/>
                </a:cubicBezTo>
                <a:cubicBezTo>
                  <a:pt x="754" y="488"/>
                  <a:pt x="766" y="480"/>
                  <a:pt x="774" y="474"/>
                </a:cubicBezTo>
                <a:cubicBezTo>
                  <a:pt x="782" y="468"/>
                  <a:pt x="790" y="466"/>
                  <a:pt x="797" y="459"/>
                </a:cubicBezTo>
                <a:cubicBezTo>
                  <a:pt x="804" y="452"/>
                  <a:pt x="811" y="437"/>
                  <a:pt x="815" y="430"/>
                </a:cubicBezTo>
                <a:cubicBezTo>
                  <a:pt x="819" y="423"/>
                  <a:pt x="820" y="422"/>
                  <a:pt x="824" y="418"/>
                </a:cubicBezTo>
                <a:cubicBezTo>
                  <a:pt x="828" y="414"/>
                  <a:pt x="832" y="407"/>
                  <a:pt x="837" y="406"/>
                </a:cubicBezTo>
                <a:cubicBezTo>
                  <a:pt x="842" y="405"/>
                  <a:pt x="849" y="408"/>
                  <a:pt x="855" y="412"/>
                </a:cubicBezTo>
                <a:cubicBezTo>
                  <a:pt x="861" y="416"/>
                  <a:pt x="869" y="425"/>
                  <a:pt x="876" y="430"/>
                </a:cubicBezTo>
                <a:cubicBezTo>
                  <a:pt x="883" y="435"/>
                  <a:pt x="890" y="442"/>
                  <a:pt x="896" y="445"/>
                </a:cubicBezTo>
                <a:cubicBezTo>
                  <a:pt x="902" y="448"/>
                  <a:pt x="908" y="447"/>
                  <a:pt x="915" y="448"/>
                </a:cubicBezTo>
                <a:cubicBezTo>
                  <a:pt x="922" y="449"/>
                  <a:pt x="933" y="453"/>
                  <a:pt x="939" y="453"/>
                </a:cubicBezTo>
                <a:cubicBezTo>
                  <a:pt x="945" y="453"/>
                  <a:pt x="949" y="454"/>
                  <a:pt x="954" y="451"/>
                </a:cubicBezTo>
                <a:cubicBezTo>
                  <a:pt x="959" y="448"/>
                  <a:pt x="966" y="441"/>
                  <a:pt x="971" y="435"/>
                </a:cubicBezTo>
                <a:cubicBezTo>
                  <a:pt x="976" y="429"/>
                  <a:pt x="980" y="423"/>
                  <a:pt x="984" y="418"/>
                </a:cubicBezTo>
                <a:cubicBezTo>
                  <a:pt x="988" y="413"/>
                  <a:pt x="989" y="410"/>
                  <a:pt x="993" y="406"/>
                </a:cubicBezTo>
                <a:cubicBezTo>
                  <a:pt x="997" y="402"/>
                  <a:pt x="1006" y="397"/>
                  <a:pt x="1011" y="393"/>
                </a:cubicBezTo>
                <a:cubicBezTo>
                  <a:pt x="1016" y="389"/>
                  <a:pt x="1020" y="384"/>
                  <a:pt x="1026" y="379"/>
                </a:cubicBezTo>
                <a:cubicBezTo>
                  <a:pt x="1032" y="374"/>
                  <a:pt x="1040" y="365"/>
                  <a:pt x="1047" y="360"/>
                </a:cubicBezTo>
                <a:cubicBezTo>
                  <a:pt x="1054" y="355"/>
                  <a:pt x="1061" y="352"/>
                  <a:pt x="1067" y="346"/>
                </a:cubicBezTo>
                <a:cubicBezTo>
                  <a:pt x="1073" y="340"/>
                  <a:pt x="1079" y="329"/>
                  <a:pt x="1085" y="322"/>
                </a:cubicBezTo>
                <a:cubicBezTo>
                  <a:pt x="1091" y="315"/>
                  <a:pt x="1098" y="308"/>
                  <a:pt x="1106" y="303"/>
                </a:cubicBezTo>
                <a:cubicBezTo>
                  <a:pt x="1114" y="298"/>
                  <a:pt x="1126" y="293"/>
                  <a:pt x="1134" y="289"/>
                </a:cubicBezTo>
                <a:cubicBezTo>
                  <a:pt x="1142" y="285"/>
                  <a:pt x="1149" y="282"/>
                  <a:pt x="1154" y="279"/>
                </a:cubicBezTo>
                <a:cubicBezTo>
                  <a:pt x="1159" y="276"/>
                  <a:pt x="1161" y="271"/>
                  <a:pt x="1164" y="268"/>
                </a:cubicBezTo>
                <a:cubicBezTo>
                  <a:pt x="1167" y="265"/>
                  <a:pt x="1169" y="261"/>
                  <a:pt x="1173" y="261"/>
                </a:cubicBezTo>
                <a:cubicBezTo>
                  <a:pt x="1177" y="261"/>
                  <a:pt x="1184" y="264"/>
                  <a:pt x="1190" y="267"/>
                </a:cubicBezTo>
                <a:cubicBezTo>
                  <a:pt x="1196" y="270"/>
                  <a:pt x="1204" y="277"/>
                  <a:pt x="1212" y="279"/>
                </a:cubicBezTo>
                <a:cubicBezTo>
                  <a:pt x="1220" y="281"/>
                  <a:pt x="1229" y="280"/>
                  <a:pt x="1238" y="277"/>
                </a:cubicBezTo>
                <a:cubicBezTo>
                  <a:pt x="1247" y="274"/>
                  <a:pt x="1258" y="264"/>
                  <a:pt x="1265" y="259"/>
                </a:cubicBezTo>
                <a:cubicBezTo>
                  <a:pt x="1272" y="254"/>
                  <a:pt x="1278" y="253"/>
                  <a:pt x="1283" y="249"/>
                </a:cubicBezTo>
                <a:cubicBezTo>
                  <a:pt x="1288" y="245"/>
                  <a:pt x="1291" y="243"/>
                  <a:pt x="1296" y="238"/>
                </a:cubicBezTo>
                <a:cubicBezTo>
                  <a:pt x="1301" y="233"/>
                  <a:pt x="1309" y="226"/>
                  <a:pt x="1313" y="220"/>
                </a:cubicBezTo>
                <a:cubicBezTo>
                  <a:pt x="1317" y="214"/>
                  <a:pt x="1319" y="209"/>
                  <a:pt x="1323" y="204"/>
                </a:cubicBezTo>
                <a:cubicBezTo>
                  <a:pt x="1327" y="199"/>
                  <a:pt x="1331" y="193"/>
                  <a:pt x="1335" y="189"/>
                </a:cubicBezTo>
                <a:cubicBezTo>
                  <a:pt x="1339" y="185"/>
                  <a:pt x="1345" y="183"/>
                  <a:pt x="1349" y="180"/>
                </a:cubicBezTo>
                <a:cubicBezTo>
                  <a:pt x="1353" y="177"/>
                  <a:pt x="1355" y="174"/>
                  <a:pt x="1359" y="174"/>
                </a:cubicBezTo>
                <a:cubicBezTo>
                  <a:pt x="1363" y="174"/>
                  <a:pt x="1371" y="177"/>
                  <a:pt x="1376" y="178"/>
                </a:cubicBezTo>
                <a:cubicBezTo>
                  <a:pt x="1381" y="179"/>
                  <a:pt x="1386" y="181"/>
                  <a:pt x="1392" y="181"/>
                </a:cubicBezTo>
                <a:cubicBezTo>
                  <a:pt x="1398" y="181"/>
                  <a:pt x="1407" y="182"/>
                  <a:pt x="1413" y="180"/>
                </a:cubicBezTo>
                <a:cubicBezTo>
                  <a:pt x="1419" y="178"/>
                  <a:pt x="1423" y="172"/>
                  <a:pt x="1427" y="168"/>
                </a:cubicBezTo>
                <a:cubicBezTo>
                  <a:pt x="1431" y="164"/>
                  <a:pt x="1434" y="158"/>
                  <a:pt x="1439" y="154"/>
                </a:cubicBezTo>
                <a:cubicBezTo>
                  <a:pt x="1444" y="150"/>
                  <a:pt x="1450" y="147"/>
                  <a:pt x="1455" y="144"/>
                </a:cubicBezTo>
                <a:cubicBezTo>
                  <a:pt x="1460" y="141"/>
                  <a:pt x="1464" y="138"/>
                  <a:pt x="1470" y="135"/>
                </a:cubicBezTo>
                <a:cubicBezTo>
                  <a:pt x="1476" y="132"/>
                  <a:pt x="1484" y="132"/>
                  <a:pt x="1490" y="126"/>
                </a:cubicBezTo>
                <a:cubicBezTo>
                  <a:pt x="1496" y="120"/>
                  <a:pt x="1503" y="108"/>
                  <a:pt x="1508" y="100"/>
                </a:cubicBezTo>
                <a:cubicBezTo>
                  <a:pt x="1513" y="92"/>
                  <a:pt x="1516" y="84"/>
                  <a:pt x="1520" y="76"/>
                </a:cubicBezTo>
                <a:cubicBezTo>
                  <a:pt x="1524" y="68"/>
                  <a:pt x="1528" y="62"/>
                  <a:pt x="1532" y="54"/>
                </a:cubicBezTo>
                <a:cubicBezTo>
                  <a:pt x="1536" y="46"/>
                  <a:pt x="1542" y="34"/>
                  <a:pt x="1545" y="27"/>
                </a:cubicBezTo>
                <a:cubicBezTo>
                  <a:pt x="1548" y="20"/>
                  <a:pt x="1549" y="17"/>
                  <a:pt x="1551" y="13"/>
                </a:cubicBezTo>
                <a:cubicBezTo>
                  <a:pt x="1553" y="9"/>
                  <a:pt x="1558" y="3"/>
                  <a:pt x="1560" y="0"/>
                </a:cubicBezTo>
              </a:path>
            </a:pathLst>
          </a:custGeom>
          <a:noFill/>
          <a:ln w="57150">
            <a:solidFill>
              <a:srgbClr val="FF9966"/>
            </a:solidFill>
            <a:round/>
            <a:headEnd/>
            <a:tailEnd/>
          </a:ln>
        </p:spPr>
        <p:txBody>
          <a:bodyPr>
            <a:prstTxWarp prst="textNoShape">
              <a:avLst/>
            </a:prstTxWarp>
          </a:bodyPr>
          <a:lstStyle/>
          <a:p>
            <a:endParaRPr lang="en-US" dirty="0"/>
          </a:p>
        </p:txBody>
      </p:sp>
      <p:sp>
        <p:nvSpPr>
          <p:cNvPr id="63572" name="Line 84"/>
          <p:cNvSpPr>
            <a:spLocks noChangeShapeType="1"/>
          </p:cNvSpPr>
          <p:nvPr/>
        </p:nvSpPr>
        <p:spPr bwMode="auto">
          <a:xfrm flipV="1">
            <a:off x="3759200" y="3644900"/>
            <a:ext cx="0" cy="2082800"/>
          </a:xfrm>
          <a:prstGeom prst="line">
            <a:avLst/>
          </a:prstGeom>
          <a:noFill/>
          <a:ln w="38100">
            <a:solidFill>
              <a:srgbClr val="FFFF66"/>
            </a:solidFill>
            <a:prstDash val="sysDot"/>
            <a:round/>
            <a:headEnd/>
            <a:tailEnd/>
          </a:ln>
        </p:spPr>
        <p:txBody>
          <a:bodyPr>
            <a:prstTxWarp prst="textNoShape">
              <a:avLst/>
            </a:prstTxWarp>
          </a:bodyPr>
          <a:lstStyle/>
          <a:p>
            <a:endParaRPr lang="en-US" dirty="0"/>
          </a:p>
        </p:txBody>
      </p:sp>
      <p:sp>
        <p:nvSpPr>
          <p:cNvPr id="63573" name="Line 85"/>
          <p:cNvSpPr>
            <a:spLocks noChangeShapeType="1"/>
          </p:cNvSpPr>
          <p:nvPr/>
        </p:nvSpPr>
        <p:spPr bwMode="auto">
          <a:xfrm>
            <a:off x="4953000" y="3848100"/>
            <a:ext cx="241300" cy="0"/>
          </a:xfrm>
          <a:prstGeom prst="line">
            <a:avLst/>
          </a:prstGeom>
          <a:noFill/>
          <a:ln w="9525">
            <a:solidFill>
              <a:schemeClr val="bg1"/>
            </a:solidFill>
            <a:round/>
            <a:headEnd/>
            <a:tailEnd type="triangle" w="med" len="med"/>
          </a:ln>
        </p:spPr>
        <p:txBody>
          <a:bodyPr>
            <a:prstTxWarp prst="textNoShape">
              <a:avLst/>
            </a:prstTxWarp>
          </a:bodyPr>
          <a:lstStyle/>
          <a:p>
            <a:endParaRPr lang="en-US" dirty="0"/>
          </a:p>
        </p:txBody>
      </p:sp>
      <p:sp>
        <p:nvSpPr>
          <p:cNvPr id="63574" name="Line 86"/>
          <p:cNvSpPr>
            <a:spLocks noChangeShapeType="1"/>
          </p:cNvSpPr>
          <p:nvPr/>
        </p:nvSpPr>
        <p:spPr bwMode="auto">
          <a:xfrm>
            <a:off x="1119188" y="1196975"/>
            <a:ext cx="1587" cy="4543425"/>
          </a:xfrm>
          <a:prstGeom prst="line">
            <a:avLst/>
          </a:prstGeom>
          <a:noFill/>
          <a:ln w="38100">
            <a:solidFill>
              <a:srgbClr val="000000"/>
            </a:solidFill>
            <a:round/>
            <a:headEnd type="triangle" w="med" len="med"/>
            <a:tailEnd/>
          </a:ln>
        </p:spPr>
        <p:txBody>
          <a:bodyPr>
            <a:prstTxWarp prst="textNoShape">
              <a:avLst/>
            </a:prstTxWarp>
          </a:bodyPr>
          <a:lstStyle/>
          <a:p>
            <a:endParaRPr lang="en-US" dirty="0"/>
          </a:p>
        </p:txBody>
      </p:sp>
      <p:sp>
        <p:nvSpPr>
          <p:cNvPr id="63575" name="AutoShape 87"/>
          <p:cNvSpPr>
            <a:spLocks noChangeArrowheads="1"/>
          </p:cNvSpPr>
          <p:nvPr/>
        </p:nvSpPr>
        <p:spPr bwMode="auto">
          <a:xfrm>
            <a:off x="431800" y="4711700"/>
            <a:ext cx="431800" cy="342900"/>
          </a:xfrm>
          <a:prstGeom prst="roundRect">
            <a:avLst>
              <a:gd name="adj" fmla="val 16667"/>
            </a:avLst>
          </a:prstGeom>
          <a:noFill/>
          <a:ln w="9525">
            <a:solidFill>
              <a:schemeClr val="tx1"/>
            </a:solidFill>
            <a:round/>
            <a:headEnd/>
            <a:tailEnd/>
          </a:ln>
        </p:spPr>
        <p:txBody>
          <a:bodyPr wrap="none" anchor="ctr">
            <a:prstTxWarp prst="textNoShape">
              <a:avLst/>
            </a:prstTxWarp>
          </a:bodyPr>
          <a:lstStyle/>
          <a:p>
            <a:endParaRPr lang="en-US" dirty="0"/>
          </a:p>
        </p:txBody>
      </p:sp>
      <p:sp>
        <p:nvSpPr>
          <p:cNvPr id="63576" name="Line 88"/>
          <p:cNvSpPr>
            <a:spLocks noChangeShapeType="1"/>
          </p:cNvSpPr>
          <p:nvPr/>
        </p:nvSpPr>
        <p:spPr bwMode="auto">
          <a:xfrm>
            <a:off x="850900" y="5054600"/>
            <a:ext cx="241300" cy="215900"/>
          </a:xfrm>
          <a:prstGeom prst="line">
            <a:avLst/>
          </a:prstGeom>
          <a:noFill/>
          <a:ln w="9525">
            <a:solidFill>
              <a:schemeClr val="tx1"/>
            </a:solidFill>
            <a:round/>
            <a:headEnd/>
            <a:tailEnd type="triangle" w="med" len="med"/>
          </a:ln>
        </p:spPr>
        <p:txBody>
          <a:bodyPr>
            <a:prstTxWarp prst="textNoShape">
              <a:avLst/>
            </a:prstTxWarp>
          </a:bodyPr>
          <a:lstStyle/>
          <a:p>
            <a:endParaRPr lang="en-US" dirty="0"/>
          </a:p>
        </p:txBody>
      </p:sp>
      <p:sp>
        <p:nvSpPr>
          <p:cNvPr id="63577" name="Text Box 90"/>
          <p:cNvSpPr txBox="1">
            <a:spLocks noChangeArrowheads="1"/>
          </p:cNvSpPr>
          <p:nvPr/>
        </p:nvSpPr>
        <p:spPr bwMode="auto">
          <a:xfrm>
            <a:off x="3133725" y="176213"/>
            <a:ext cx="2722563" cy="396875"/>
          </a:xfrm>
          <a:prstGeom prst="rect">
            <a:avLst/>
          </a:prstGeom>
          <a:noFill/>
          <a:ln w="9525">
            <a:noFill/>
            <a:miter lim="800000"/>
            <a:headEnd/>
            <a:tailEnd/>
          </a:ln>
        </p:spPr>
        <p:txBody>
          <a:bodyPr wrap="none">
            <a:prstTxWarp prst="textNoShape">
              <a:avLst/>
            </a:prstTxWarp>
            <a:spAutoFit/>
          </a:bodyPr>
          <a:lstStyle/>
          <a:p>
            <a:pPr eaLnBrk="1" hangingPunct="1"/>
            <a:r>
              <a:rPr lang="en-US" sz="2000" b="1" dirty="0"/>
              <a:t>Stabilization Wedges</a:t>
            </a:r>
          </a:p>
        </p:txBody>
      </p:sp>
      <p:sp>
        <p:nvSpPr>
          <p:cNvPr id="63578" name="Line 91"/>
          <p:cNvSpPr>
            <a:spLocks noChangeShapeType="1"/>
          </p:cNvSpPr>
          <p:nvPr/>
        </p:nvSpPr>
        <p:spPr bwMode="auto">
          <a:xfrm>
            <a:off x="6007100" y="3657600"/>
            <a:ext cx="1930400" cy="1193800"/>
          </a:xfrm>
          <a:prstGeom prst="line">
            <a:avLst/>
          </a:prstGeom>
          <a:noFill/>
          <a:ln w="57150">
            <a:solidFill>
              <a:srgbClr val="FF9966"/>
            </a:solidFill>
            <a:round/>
            <a:headEnd/>
            <a:tailEnd type="triangle" w="med" len="med"/>
          </a:ln>
        </p:spPr>
        <p:txBody>
          <a:bodyPr>
            <a:prstTxWarp prst="textNoShape">
              <a:avLst/>
            </a:prstTxWarp>
          </a:bodyPr>
          <a:lstStyle/>
          <a:p>
            <a:endParaRPr lang="en-US" dirty="0"/>
          </a:p>
        </p:txBody>
      </p:sp>
      <p:sp>
        <p:nvSpPr>
          <p:cNvPr id="63579" name="Line 92"/>
          <p:cNvSpPr>
            <a:spLocks noChangeShapeType="1"/>
          </p:cNvSpPr>
          <p:nvPr/>
        </p:nvSpPr>
        <p:spPr bwMode="auto">
          <a:xfrm flipV="1">
            <a:off x="3708400" y="1882775"/>
            <a:ext cx="2320925" cy="1778000"/>
          </a:xfrm>
          <a:prstGeom prst="line">
            <a:avLst/>
          </a:prstGeom>
          <a:noFill/>
          <a:ln w="9525">
            <a:solidFill>
              <a:schemeClr val="tx1"/>
            </a:solidFill>
            <a:round/>
            <a:headEnd/>
            <a:tailEnd/>
          </a:ln>
        </p:spPr>
        <p:txBody>
          <a:bodyPr>
            <a:prstTxWarp prst="textNoShape">
              <a:avLst/>
            </a:prstTxWarp>
          </a:bodyPr>
          <a:lstStyle/>
          <a:p>
            <a:endParaRPr lang="en-US" dirty="0"/>
          </a:p>
        </p:txBody>
      </p:sp>
      <p:sp>
        <p:nvSpPr>
          <p:cNvPr id="63580" name="Line 93"/>
          <p:cNvSpPr>
            <a:spLocks noChangeShapeType="1"/>
          </p:cNvSpPr>
          <p:nvPr/>
        </p:nvSpPr>
        <p:spPr bwMode="auto">
          <a:xfrm flipV="1">
            <a:off x="3736975" y="2130425"/>
            <a:ext cx="2301875" cy="1520825"/>
          </a:xfrm>
          <a:prstGeom prst="line">
            <a:avLst/>
          </a:prstGeom>
          <a:noFill/>
          <a:ln w="9525">
            <a:solidFill>
              <a:schemeClr val="tx1"/>
            </a:solidFill>
            <a:round/>
            <a:headEnd/>
            <a:tailEnd/>
          </a:ln>
        </p:spPr>
        <p:txBody>
          <a:bodyPr>
            <a:prstTxWarp prst="textNoShape">
              <a:avLst/>
            </a:prstTxWarp>
          </a:bodyPr>
          <a:lstStyle/>
          <a:p>
            <a:endParaRPr lang="en-US" dirty="0"/>
          </a:p>
        </p:txBody>
      </p:sp>
      <p:sp>
        <p:nvSpPr>
          <p:cNvPr id="63581" name="Line 94"/>
          <p:cNvSpPr>
            <a:spLocks noChangeShapeType="1"/>
          </p:cNvSpPr>
          <p:nvPr/>
        </p:nvSpPr>
        <p:spPr bwMode="auto">
          <a:xfrm flipV="1">
            <a:off x="3736975" y="2374900"/>
            <a:ext cx="2289175" cy="1276350"/>
          </a:xfrm>
          <a:prstGeom prst="line">
            <a:avLst/>
          </a:prstGeom>
          <a:noFill/>
          <a:ln w="9525">
            <a:solidFill>
              <a:schemeClr val="tx1"/>
            </a:solidFill>
            <a:round/>
            <a:headEnd/>
            <a:tailEnd/>
          </a:ln>
        </p:spPr>
        <p:txBody>
          <a:bodyPr>
            <a:prstTxWarp prst="textNoShape">
              <a:avLst/>
            </a:prstTxWarp>
          </a:bodyPr>
          <a:lstStyle/>
          <a:p>
            <a:endParaRPr lang="en-US" dirty="0"/>
          </a:p>
        </p:txBody>
      </p:sp>
      <p:sp>
        <p:nvSpPr>
          <p:cNvPr id="63582" name="Line 95"/>
          <p:cNvSpPr>
            <a:spLocks noChangeShapeType="1"/>
          </p:cNvSpPr>
          <p:nvPr/>
        </p:nvSpPr>
        <p:spPr bwMode="auto">
          <a:xfrm flipV="1">
            <a:off x="3765550" y="2619375"/>
            <a:ext cx="2257425" cy="1022350"/>
          </a:xfrm>
          <a:prstGeom prst="line">
            <a:avLst/>
          </a:prstGeom>
          <a:noFill/>
          <a:ln w="9525">
            <a:solidFill>
              <a:schemeClr val="tx1"/>
            </a:solidFill>
            <a:round/>
            <a:headEnd/>
            <a:tailEnd/>
          </a:ln>
        </p:spPr>
        <p:txBody>
          <a:bodyPr>
            <a:prstTxWarp prst="textNoShape">
              <a:avLst/>
            </a:prstTxWarp>
          </a:bodyPr>
          <a:lstStyle/>
          <a:p>
            <a:endParaRPr lang="en-US" dirty="0"/>
          </a:p>
        </p:txBody>
      </p:sp>
      <p:sp>
        <p:nvSpPr>
          <p:cNvPr id="63583" name="Line 96"/>
          <p:cNvSpPr>
            <a:spLocks noChangeShapeType="1"/>
          </p:cNvSpPr>
          <p:nvPr/>
        </p:nvSpPr>
        <p:spPr bwMode="auto">
          <a:xfrm flipV="1">
            <a:off x="3736975" y="2886075"/>
            <a:ext cx="2282825" cy="765175"/>
          </a:xfrm>
          <a:prstGeom prst="line">
            <a:avLst/>
          </a:prstGeom>
          <a:noFill/>
          <a:ln w="9525">
            <a:solidFill>
              <a:schemeClr val="tx1"/>
            </a:solidFill>
            <a:round/>
            <a:headEnd/>
            <a:tailEnd/>
          </a:ln>
        </p:spPr>
        <p:txBody>
          <a:bodyPr>
            <a:prstTxWarp prst="textNoShape">
              <a:avLst/>
            </a:prstTxWarp>
          </a:bodyPr>
          <a:lstStyle/>
          <a:p>
            <a:endParaRPr lang="en-US" dirty="0"/>
          </a:p>
        </p:txBody>
      </p:sp>
      <p:sp>
        <p:nvSpPr>
          <p:cNvPr id="63584" name="Line 97"/>
          <p:cNvSpPr>
            <a:spLocks noChangeShapeType="1"/>
          </p:cNvSpPr>
          <p:nvPr/>
        </p:nvSpPr>
        <p:spPr bwMode="auto">
          <a:xfrm flipV="1">
            <a:off x="3736975" y="3130550"/>
            <a:ext cx="2298700" cy="520700"/>
          </a:xfrm>
          <a:prstGeom prst="line">
            <a:avLst/>
          </a:prstGeom>
          <a:noFill/>
          <a:ln w="9525">
            <a:solidFill>
              <a:schemeClr val="tx1"/>
            </a:solidFill>
            <a:round/>
            <a:headEnd/>
            <a:tailEnd/>
          </a:ln>
        </p:spPr>
        <p:txBody>
          <a:bodyPr>
            <a:prstTxWarp prst="textNoShape">
              <a:avLst/>
            </a:prstTxWarp>
          </a:bodyPr>
          <a:lstStyle/>
          <a:p>
            <a:endParaRPr lang="en-US" dirty="0"/>
          </a:p>
        </p:txBody>
      </p:sp>
      <p:sp>
        <p:nvSpPr>
          <p:cNvPr id="63585" name="Line 98"/>
          <p:cNvSpPr>
            <a:spLocks noChangeShapeType="1"/>
          </p:cNvSpPr>
          <p:nvPr/>
        </p:nvSpPr>
        <p:spPr bwMode="auto">
          <a:xfrm flipV="1">
            <a:off x="3749675" y="3384550"/>
            <a:ext cx="2273300" cy="254000"/>
          </a:xfrm>
          <a:prstGeom prst="line">
            <a:avLst/>
          </a:prstGeom>
          <a:noFill/>
          <a:ln w="9525">
            <a:solidFill>
              <a:schemeClr val="tx1"/>
            </a:solidFill>
            <a:round/>
            <a:headEnd/>
            <a:tailEnd/>
          </a:ln>
        </p:spPr>
        <p:txBody>
          <a:bodyPr>
            <a:prstTxWarp prst="textNoShape">
              <a:avLst/>
            </a:prstTxWarp>
          </a:bodyPr>
          <a:lstStyle/>
          <a:p>
            <a:endParaRPr lang="en-US" dirty="0"/>
          </a:p>
        </p:txBody>
      </p:sp>
      <p:sp>
        <p:nvSpPr>
          <p:cNvPr id="63586" name="Text Box 99"/>
          <p:cNvSpPr txBox="1">
            <a:spLocks noChangeArrowheads="1"/>
          </p:cNvSpPr>
          <p:nvPr/>
        </p:nvSpPr>
        <p:spPr bwMode="auto">
          <a:xfrm>
            <a:off x="6413500" y="1460500"/>
            <a:ext cx="1009650" cy="336550"/>
          </a:xfrm>
          <a:prstGeom prst="rect">
            <a:avLst/>
          </a:prstGeom>
          <a:noFill/>
          <a:ln w="9525">
            <a:noFill/>
            <a:miter lim="800000"/>
            <a:headEnd/>
            <a:tailEnd/>
          </a:ln>
        </p:spPr>
        <p:txBody>
          <a:bodyPr wrap="none">
            <a:prstTxWarp prst="textNoShape">
              <a:avLst/>
            </a:prstTxWarp>
            <a:spAutoFit/>
          </a:bodyPr>
          <a:lstStyle/>
          <a:p>
            <a:pPr eaLnBrk="1" hangingPunct="1"/>
            <a:r>
              <a:rPr lang="en-US" sz="1600" b="1" dirty="0"/>
              <a:t>16 GtC/y</a:t>
            </a:r>
          </a:p>
        </p:txBody>
      </p:sp>
      <p:sp>
        <p:nvSpPr>
          <p:cNvPr id="63587" name="Line 100"/>
          <p:cNvSpPr>
            <a:spLocks noChangeShapeType="1"/>
          </p:cNvSpPr>
          <p:nvPr/>
        </p:nvSpPr>
        <p:spPr bwMode="auto">
          <a:xfrm flipH="1">
            <a:off x="6057900" y="1625600"/>
            <a:ext cx="333375" cy="12700"/>
          </a:xfrm>
          <a:prstGeom prst="line">
            <a:avLst/>
          </a:prstGeom>
          <a:noFill/>
          <a:ln w="28575">
            <a:solidFill>
              <a:schemeClr val="tx1"/>
            </a:solidFill>
            <a:round/>
            <a:headEnd/>
            <a:tailEnd type="triangle" w="med" len="med"/>
          </a:ln>
        </p:spPr>
        <p:txBody>
          <a:bodyPr>
            <a:prstTxWarp prst="textNoShape">
              <a:avLst/>
            </a:prstTxWarp>
          </a:bodyPr>
          <a:lstStyle/>
          <a:p>
            <a:endParaRPr lang="en-US" dirty="0"/>
          </a:p>
        </p:txBody>
      </p:sp>
      <p:sp>
        <p:nvSpPr>
          <p:cNvPr id="381029" name="Text Box 101"/>
          <p:cNvSpPr txBox="1">
            <a:spLocks noChangeArrowheads="1"/>
          </p:cNvSpPr>
          <p:nvPr/>
        </p:nvSpPr>
        <p:spPr bwMode="auto">
          <a:xfrm>
            <a:off x="6416675" y="2306638"/>
            <a:ext cx="1697038" cy="336550"/>
          </a:xfrm>
          <a:prstGeom prst="rect">
            <a:avLst/>
          </a:prstGeom>
          <a:noFill/>
          <a:ln w="9525">
            <a:noFill/>
            <a:miter lim="800000"/>
            <a:headEnd/>
            <a:tailEnd/>
          </a:ln>
        </p:spPr>
        <p:txBody>
          <a:bodyPr wrap="none">
            <a:prstTxWarp prst="textNoShape">
              <a:avLst/>
            </a:prstTxWarp>
            <a:spAutoFit/>
          </a:bodyPr>
          <a:lstStyle/>
          <a:p>
            <a:pPr eaLnBrk="1" hangingPunct="1"/>
            <a:r>
              <a:rPr lang="en-US" sz="1600" b="1" dirty="0"/>
              <a:t>Eight “wedges”</a:t>
            </a:r>
          </a:p>
        </p:txBody>
      </p:sp>
      <p:sp>
        <p:nvSpPr>
          <p:cNvPr id="381030" name="Line 102"/>
          <p:cNvSpPr>
            <a:spLocks noChangeShapeType="1"/>
          </p:cNvSpPr>
          <p:nvPr/>
        </p:nvSpPr>
        <p:spPr bwMode="auto">
          <a:xfrm flipH="1" flipV="1">
            <a:off x="6102350" y="2489200"/>
            <a:ext cx="317500" cy="6350"/>
          </a:xfrm>
          <a:prstGeom prst="line">
            <a:avLst/>
          </a:prstGeom>
          <a:noFill/>
          <a:ln w="28575">
            <a:solidFill>
              <a:schemeClr val="tx1"/>
            </a:solidFill>
            <a:round/>
            <a:headEnd/>
            <a:tailEnd type="triangle" w="med" len="med"/>
          </a:ln>
        </p:spPr>
        <p:txBody>
          <a:bodyPr>
            <a:prstTxWarp prst="textNoShape">
              <a:avLst/>
            </a:prstTxWarp>
          </a:bodyPr>
          <a:lstStyle/>
          <a:p>
            <a:endParaRPr lang="en-US" dirty="0"/>
          </a:p>
        </p:txBody>
      </p:sp>
      <p:sp>
        <p:nvSpPr>
          <p:cNvPr id="381031" name="Text Box 103"/>
          <p:cNvSpPr txBox="1">
            <a:spLocks noChangeArrowheads="1"/>
          </p:cNvSpPr>
          <p:nvPr/>
        </p:nvSpPr>
        <p:spPr bwMode="auto">
          <a:xfrm>
            <a:off x="6578600" y="3130550"/>
            <a:ext cx="3124200" cy="457200"/>
          </a:xfrm>
          <a:prstGeom prst="rect">
            <a:avLst/>
          </a:prstGeom>
          <a:noFill/>
          <a:ln w="9525">
            <a:noFill/>
            <a:miter lim="800000"/>
            <a:headEnd/>
            <a:tailEnd/>
          </a:ln>
        </p:spPr>
        <p:txBody>
          <a:bodyPr>
            <a:prstTxWarp prst="textNoShape">
              <a:avLst/>
            </a:prstTxWarp>
            <a:spAutoFit/>
          </a:bodyPr>
          <a:lstStyle/>
          <a:p>
            <a:pPr eaLnBrk="1" hangingPunct="1"/>
            <a:r>
              <a:rPr lang="en-US" sz="1200" b="1" dirty="0"/>
              <a:t>Goal: In 50 years, same</a:t>
            </a:r>
          </a:p>
          <a:p>
            <a:pPr eaLnBrk="1" hangingPunct="1"/>
            <a:r>
              <a:rPr lang="en-US" sz="1200" b="1" dirty="0"/>
              <a:t>global emissions as today</a:t>
            </a:r>
          </a:p>
        </p:txBody>
      </p:sp>
      <p:sp>
        <p:nvSpPr>
          <p:cNvPr id="63591" name="Oval 104"/>
          <p:cNvSpPr>
            <a:spLocks noChangeAspect="1" noChangeArrowheads="1"/>
          </p:cNvSpPr>
          <p:nvPr/>
        </p:nvSpPr>
        <p:spPr bwMode="auto">
          <a:xfrm>
            <a:off x="5840413" y="3495675"/>
            <a:ext cx="357187" cy="354013"/>
          </a:xfrm>
          <a:prstGeom prst="ellipse">
            <a:avLst/>
          </a:prstGeom>
          <a:noFill/>
          <a:ln w="38100">
            <a:solidFill>
              <a:schemeClr val="tx1"/>
            </a:solidFill>
            <a:round/>
            <a:headEnd/>
            <a:tailEnd/>
          </a:ln>
        </p:spPr>
        <p:txBody>
          <a:bodyPr wrap="none" anchor="ctr">
            <a:prstTxWarp prst="textNoShape">
              <a:avLst/>
            </a:prstTxWarp>
          </a:bodyPr>
          <a:lstStyle/>
          <a:p>
            <a:endParaRPr lang="en-US" dirty="0"/>
          </a:p>
        </p:txBody>
      </p:sp>
      <p:sp>
        <p:nvSpPr>
          <p:cNvPr id="63592" name="Line 105"/>
          <p:cNvSpPr>
            <a:spLocks noChangeShapeType="1"/>
          </p:cNvSpPr>
          <p:nvPr/>
        </p:nvSpPr>
        <p:spPr bwMode="auto">
          <a:xfrm flipH="1">
            <a:off x="6261100" y="3556000"/>
            <a:ext cx="241300" cy="50800"/>
          </a:xfrm>
          <a:prstGeom prst="line">
            <a:avLst/>
          </a:prstGeom>
          <a:noFill/>
          <a:ln w="9525">
            <a:solidFill>
              <a:schemeClr val="tx1"/>
            </a:solidFill>
            <a:round/>
            <a:headEnd/>
            <a:tailEnd type="triangle" w="med" len="med"/>
          </a:ln>
        </p:spPr>
        <p:txBody>
          <a:bodyPr>
            <a:prstTxWarp prst="textNoShape">
              <a:avLst/>
            </a:prstTxWarp>
          </a:bodyPr>
          <a:lstStyle/>
          <a:p>
            <a:endParaRPr lang="en-US" dirty="0"/>
          </a:p>
        </p:txBody>
      </p:sp>
      <p:sp>
        <p:nvSpPr>
          <p:cNvPr id="63593" name="Line 106"/>
          <p:cNvSpPr>
            <a:spLocks noChangeShapeType="1"/>
          </p:cNvSpPr>
          <p:nvPr/>
        </p:nvSpPr>
        <p:spPr bwMode="auto">
          <a:xfrm flipV="1">
            <a:off x="3606800" y="3632200"/>
            <a:ext cx="165100" cy="76200"/>
          </a:xfrm>
          <a:prstGeom prst="line">
            <a:avLst/>
          </a:prstGeom>
          <a:noFill/>
          <a:ln w="57150">
            <a:solidFill>
              <a:srgbClr val="FF9966"/>
            </a:solidFill>
            <a:round/>
            <a:headEnd/>
            <a:tailEnd/>
          </a:ln>
        </p:spPr>
        <p:txBody>
          <a:bodyPr>
            <a:prstTxWarp prst="textNoShape">
              <a:avLst/>
            </a:prstTxWarp>
          </a:bodyPr>
          <a:lstStyle/>
          <a:p>
            <a:endParaRPr lang="en-US" dirty="0"/>
          </a:p>
        </p:txBody>
      </p:sp>
    </p:spTree>
    <p:extLst>
      <p:ext uri="{BB962C8B-B14F-4D97-AF65-F5344CB8AC3E}">
        <p14:creationId xmlns:p14="http://schemas.microsoft.com/office/powerpoint/2010/main" val="1472402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810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10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029" grpId="0"/>
      <p:bldP spid="381030" grpId="0" animBg="1"/>
      <p:bldP spid="3810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Date Placeholder 1"/>
          <p:cNvSpPr>
            <a:spLocks noGrp="1"/>
          </p:cNvSpPr>
          <p:nvPr>
            <p:ph type="dt" sz="quarter" idx="10"/>
          </p:nvPr>
        </p:nvSpPr>
        <p:spPr/>
        <p:txBody>
          <a:bodyPr/>
          <a:lstStyle/>
          <a:p>
            <a:pPr>
              <a:defRPr/>
            </a:pPr>
            <a:endParaRPr lang="en-US" smtClean="0"/>
          </a:p>
          <a:p>
            <a:pPr>
              <a:defRPr/>
            </a:pPr>
            <a:endParaRPr lang="en-US"/>
          </a:p>
        </p:txBody>
      </p:sp>
      <p:sp>
        <p:nvSpPr>
          <p:cNvPr id="100" name="1 Marcador de fecha"/>
          <p:cNvSpPr txBox="1">
            <a:spLocks noGrp="1"/>
          </p:cNvSpPr>
          <p:nvPr/>
        </p:nvSpPr>
        <p:spPr bwMode="auto">
          <a:xfrm>
            <a:off x="0" y="6381750"/>
            <a:ext cx="2286000" cy="476250"/>
          </a:xfrm>
          <a:prstGeom prst="rect">
            <a:avLst/>
          </a:prstGeom>
          <a:noFill/>
          <a:ln>
            <a:miter lim="800000"/>
            <a:headEnd/>
            <a:tailEnd/>
          </a:ln>
        </p:spPr>
        <p:txBody>
          <a:bodyPr anchor="b">
            <a:prstTxWarp prst="textNoShape">
              <a:avLst/>
            </a:prstTxWarp>
          </a:bodyPr>
          <a:lstStyle/>
          <a:p>
            <a:pPr eaLnBrk="1" hangingPunct="1">
              <a:defRPr/>
            </a:pPr>
            <a:endParaRPr lang="en-US" sz="1000" b="1">
              <a:effectLst>
                <a:outerShdw blurRad="38100" dist="38100" dir="2700000" algn="tl">
                  <a:srgbClr val="000000"/>
                </a:outerShdw>
              </a:effectLst>
              <a:latin typeface="Arial" charset="0"/>
            </a:endParaRPr>
          </a:p>
          <a:p>
            <a:pPr eaLnBrk="1" hangingPunct="1">
              <a:defRPr/>
            </a:pPr>
            <a:endParaRPr lang="en-US" sz="1000" b="1">
              <a:effectLst>
                <a:outerShdw blurRad="38100" dist="38100" dir="2700000" algn="tl">
                  <a:srgbClr val="000000"/>
                </a:outerShdw>
              </a:effectLst>
              <a:latin typeface="Arial" charset="0"/>
            </a:endParaRPr>
          </a:p>
        </p:txBody>
      </p:sp>
      <p:sp>
        <p:nvSpPr>
          <p:cNvPr id="67658" name="Text Box 80"/>
          <p:cNvSpPr txBox="1">
            <a:spLocks noChangeArrowheads="1"/>
          </p:cNvSpPr>
          <p:nvPr/>
        </p:nvSpPr>
        <p:spPr bwMode="auto">
          <a:xfrm>
            <a:off x="1828800" y="254000"/>
            <a:ext cx="57912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sz="2400" b="1"/>
              <a:t>15 Wedge Strategies in 4 Categories</a:t>
            </a:r>
          </a:p>
        </p:txBody>
      </p:sp>
      <p:grpSp>
        <p:nvGrpSpPr>
          <p:cNvPr id="4" name="Group 3"/>
          <p:cNvGrpSpPr/>
          <p:nvPr/>
        </p:nvGrpSpPr>
        <p:grpSpPr>
          <a:xfrm>
            <a:off x="673100" y="1117600"/>
            <a:ext cx="7759700" cy="4975629"/>
            <a:chOff x="673100" y="1117600"/>
            <a:chExt cx="8001000" cy="5105400"/>
          </a:xfrm>
        </p:grpSpPr>
        <p:sp>
          <p:nvSpPr>
            <p:cNvPr id="67588" name="Rectangle 2"/>
            <p:cNvSpPr>
              <a:spLocks noChangeAspect="1" noChangeArrowheads="1"/>
            </p:cNvSpPr>
            <p:nvPr/>
          </p:nvSpPr>
          <p:spPr bwMode="auto">
            <a:xfrm>
              <a:off x="3463925" y="1231900"/>
              <a:ext cx="2051050" cy="884238"/>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a:t>Energy Efficiency &amp;</a:t>
              </a:r>
              <a:r>
                <a:rPr lang="en-US" sz="2000"/>
                <a:t> </a:t>
              </a:r>
            </a:p>
            <a:p>
              <a:pPr eaLnBrk="1" hangingPunct="1"/>
              <a:r>
                <a:rPr lang="en-US"/>
                <a:t>Conservation (4)</a:t>
              </a:r>
            </a:p>
            <a:p>
              <a:pPr eaLnBrk="1" hangingPunct="1"/>
              <a:endParaRPr lang="en-US" sz="2000"/>
            </a:p>
          </p:txBody>
        </p:sp>
        <p:sp>
          <p:nvSpPr>
            <p:cNvPr id="67589" name="Rectangle 3"/>
            <p:cNvSpPr>
              <a:spLocks noChangeAspect="1" noChangeArrowheads="1"/>
            </p:cNvSpPr>
            <p:nvPr/>
          </p:nvSpPr>
          <p:spPr bwMode="auto">
            <a:xfrm>
              <a:off x="939800" y="4370388"/>
              <a:ext cx="1389063" cy="549275"/>
            </a:xfrm>
            <a:prstGeom prst="rect">
              <a:avLst/>
            </a:prstGeom>
            <a:noFill/>
            <a:ln w="9525">
              <a:noFill/>
              <a:miter lim="800000"/>
              <a:headEnd/>
              <a:tailEnd/>
            </a:ln>
          </p:spPr>
          <p:txBody>
            <a:bodyPr lIns="0" tIns="0" rIns="0" bIns="0">
              <a:prstTxWarp prst="textNoShape">
                <a:avLst/>
              </a:prstTxWarp>
              <a:spAutoFit/>
            </a:bodyPr>
            <a:lstStyle/>
            <a:p>
              <a:pPr eaLnBrk="1" hangingPunct="1"/>
              <a:r>
                <a:rPr lang="en-US"/>
                <a:t>CO</a:t>
              </a:r>
              <a:r>
                <a:rPr lang="en-US" baseline="-25000"/>
                <a:t>2  </a:t>
              </a:r>
              <a:r>
                <a:rPr lang="en-US"/>
                <a:t>Capture </a:t>
              </a:r>
            </a:p>
            <a:p>
              <a:pPr eaLnBrk="1" hangingPunct="1"/>
              <a:r>
                <a:rPr lang="en-US"/>
                <a:t>&amp; Storage (3)</a:t>
              </a:r>
            </a:p>
          </p:txBody>
        </p:sp>
        <p:sp>
          <p:nvSpPr>
            <p:cNvPr id="67590" name="Rectangle 4"/>
            <p:cNvSpPr>
              <a:spLocks noChangeAspect="1" noChangeArrowheads="1"/>
            </p:cNvSpPr>
            <p:nvPr/>
          </p:nvSpPr>
          <p:spPr bwMode="auto">
            <a:xfrm>
              <a:off x="1858963" y="2835275"/>
              <a:ext cx="25400" cy="106363"/>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700" b="1">
                  <a:solidFill>
                    <a:srgbClr val="000000"/>
                  </a:solidFill>
                </a:rPr>
                <a:t> </a:t>
              </a:r>
              <a:endParaRPr lang="en-US"/>
            </a:p>
          </p:txBody>
        </p:sp>
        <p:sp>
          <p:nvSpPr>
            <p:cNvPr id="67591" name="Freeform 5"/>
            <p:cNvSpPr>
              <a:spLocks noChangeAspect="1"/>
            </p:cNvSpPr>
            <p:nvPr/>
          </p:nvSpPr>
          <p:spPr bwMode="auto">
            <a:xfrm>
              <a:off x="3673475" y="1952625"/>
              <a:ext cx="1679575" cy="379413"/>
            </a:xfrm>
            <a:custGeom>
              <a:avLst/>
              <a:gdLst>
                <a:gd name="T0" fmla="*/ 0 w 777"/>
                <a:gd name="T1" fmla="*/ 379413 h 99"/>
                <a:gd name="T2" fmla="*/ 1679575 w 777"/>
                <a:gd name="T3" fmla="*/ 0 h 99"/>
                <a:gd name="T4" fmla="*/ 1679575 w 777"/>
                <a:gd name="T5" fmla="*/ 379413 h 99"/>
                <a:gd name="T6" fmla="*/ 0 w 777"/>
                <a:gd name="T7" fmla="*/ 379413 h 99"/>
                <a:gd name="T8" fmla="*/ 0 60000 65536"/>
                <a:gd name="T9" fmla="*/ 0 60000 65536"/>
                <a:gd name="T10" fmla="*/ 0 60000 65536"/>
                <a:gd name="T11" fmla="*/ 0 60000 65536"/>
                <a:gd name="T12" fmla="*/ 0 w 777"/>
                <a:gd name="T13" fmla="*/ 0 h 99"/>
                <a:gd name="T14" fmla="*/ 777 w 777"/>
                <a:gd name="T15" fmla="*/ 99 h 99"/>
              </a:gdLst>
              <a:ahLst/>
              <a:cxnLst>
                <a:cxn ang="T8">
                  <a:pos x="T0" y="T1"/>
                </a:cxn>
                <a:cxn ang="T9">
                  <a:pos x="T2" y="T3"/>
                </a:cxn>
                <a:cxn ang="T10">
                  <a:pos x="T4" y="T5"/>
                </a:cxn>
                <a:cxn ang="T11">
                  <a:pos x="T6" y="T7"/>
                </a:cxn>
              </a:cxnLst>
              <a:rect l="T12" t="T13" r="T14" b="T15"/>
              <a:pathLst>
                <a:path w="777" h="99">
                  <a:moveTo>
                    <a:pt x="0" y="99"/>
                  </a:moveTo>
                  <a:lnTo>
                    <a:pt x="777" y="0"/>
                  </a:lnTo>
                  <a:lnTo>
                    <a:pt x="777" y="99"/>
                  </a:lnTo>
                  <a:lnTo>
                    <a:pt x="0" y="99"/>
                  </a:lnTo>
                  <a:close/>
                </a:path>
              </a:pathLst>
            </a:custGeom>
            <a:solidFill>
              <a:srgbClr val="FFFF00"/>
            </a:solidFill>
            <a:ln w="9525">
              <a:solidFill>
                <a:schemeClr val="tx1"/>
              </a:solidFill>
              <a:round/>
              <a:headEnd/>
              <a:tailEnd/>
            </a:ln>
          </p:spPr>
          <p:txBody>
            <a:bodyPr>
              <a:prstTxWarp prst="textNoShape">
                <a:avLst/>
              </a:prstTxWarp>
            </a:bodyPr>
            <a:lstStyle/>
            <a:p>
              <a:endParaRPr lang="en-US"/>
            </a:p>
          </p:txBody>
        </p:sp>
        <p:sp>
          <p:nvSpPr>
            <p:cNvPr id="67592" name="Freeform 10"/>
            <p:cNvSpPr>
              <a:spLocks noChangeAspect="1"/>
            </p:cNvSpPr>
            <p:nvPr/>
          </p:nvSpPr>
          <p:spPr bwMode="auto">
            <a:xfrm>
              <a:off x="2944813" y="3319463"/>
              <a:ext cx="79375" cy="69850"/>
            </a:xfrm>
            <a:custGeom>
              <a:avLst/>
              <a:gdLst>
                <a:gd name="T0" fmla="*/ 79375 w 63"/>
                <a:gd name="T1" fmla="*/ 60795 h 54"/>
                <a:gd name="T2" fmla="*/ 25198 w 63"/>
                <a:gd name="T3" fmla="*/ 0 h 54"/>
                <a:gd name="T4" fmla="*/ 0 w 63"/>
                <a:gd name="T5" fmla="*/ 69850 h 54"/>
                <a:gd name="T6" fmla="*/ 79375 w 63"/>
                <a:gd name="T7" fmla="*/ 60795 h 54"/>
                <a:gd name="T8" fmla="*/ 79375 w 63"/>
                <a:gd name="T9" fmla="*/ 60795 h 54"/>
                <a:gd name="T10" fmla="*/ 0 60000 65536"/>
                <a:gd name="T11" fmla="*/ 0 60000 65536"/>
                <a:gd name="T12" fmla="*/ 0 60000 65536"/>
                <a:gd name="T13" fmla="*/ 0 60000 65536"/>
                <a:gd name="T14" fmla="*/ 0 60000 65536"/>
                <a:gd name="T15" fmla="*/ 0 w 63"/>
                <a:gd name="T16" fmla="*/ 0 h 54"/>
                <a:gd name="T17" fmla="*/ 63 w 63"/>
                <a:gd name="T18" fmla="*/ 54 h 54"/>
              </a:gdLst>
              <a:ahLst/>
              <a:cxnLst>
                <a:cxn ang="T10">
                  <a:pos x="T0" y="T1"/>
                </a:cxn>
                <a:cxn ang="T11">
                  <a:pos x="T2" y="T3"/>
                </a:cxn>
                <a:cxn ang="T12">
                  <a:pos x="T4" y="T5"/>
                </a:cxn>
                <a:cxn ang="T13">
                  <a:pos x="T6" y="T7"/>
                </a:cxn>
                <a:cxn ang="T14">
                  <a:pos x="T8" y="T9"/>
                </a:cxn>
              </a:cxnLst>
              <a:rect l="T15" t="T16" r="T17" b="T18"/>
              <a:pathLst>
                <a:path w="63" h="54">
                  <a:moveTo>
                    <a:pt x="63" y="47"/>
                  </a:moveTo>
                  <a:lnTo>
                    <a:pt x="20" y="0"/>
                  </a:lnTo>
                  <a:lnTo>
                    <a:pt x="0" y="54"/>
                  </a:lnTo>
                  <a:lnTo>
                    <a:pt x="63" y="47"/>
                  </a:lnTo>
                  <a:close/>
                </a:path>
              </a:pathLst>
            </a:custGeom>
            <a:solidFill>
              <a:schemeClr val="tx2"/>
            </a:solidFill>
            <a:ln w="9525">
              <a:solidFill>
                <a:schemeClr val="tx2"/>
              </a:solidFill>
              <a:round/>
              <a:headEnd/>
              <a:tailEnd/>
            </a:ln>
          </p:spPr>
          <p:txBody>
            <a:bodyPr>
              <a:prstTxWarp prst="textNoShape">
                <a:avLst/>
              </a:prstTxWarp>
            </a:bodyPr>
            <a:lstStyle/>
            <a:p>
              <a:endParaRPr lang="en-US"/>
            </a:p>
          </p:txBody>
        </p:sp>
        <p:sp>
          <p:nvSpPr>
            <p:cNvPr id="67593" name="Freeform 11"/>
            <p:cNvSpPr>
              <a:spLocks noChangeAspect="1"/>
            </p:cNvSpPr>
            <p:nvPr/>
          </p:nvSpPr>
          <p:spPr bwMode="auto">
            <a:xfrm>
              <a:off x="4562475" y="4840288"/>
              <a:ext cx="26988" cy="146050"/>
            </a:xfrm>
            <a:custGeom>
              <a:avLst/>
              <a:gdLst>
                <a:gd name="T0" fmla="*/ 12851 w 21"/>
                <a:gd name="T1" fmla="*/ 0 h 115"/>
                <a:gd name="T2" fmla="*/ 0 w 21"/>
                <a:gd name="T3" fmla="*/ 2540 h 115"/>
                <a:gd name="T4" fmla="*/ 0 w 21"/>
                <a:gd name="T5" fmla="*/ 2540 h 115"/>
                <a:gd name="T6" fmla="*/ 0 w 21"/>
                <a:gd name="T7" fmla="*/ 8890 h 115"/>
                <a:gd name="T8" fmla="*/ 0 w 21"/>
                <a:gd name="T9" fmla="*/ 20320 h 115"/>
                <a:gd name="T10" fmla="*/ 0 w 21"/>
                <a:gd name="T11" fmla="*/ 35560 h 115"/>
                <a:gd name="T12" fmla="*/ 0 w 21"/>
                <a:gd name="T13" fmla="*/ 62230 h 115"/>
                <a:gd name="T14" fmla="*/ 0 w 21"/>
                <a:gd name="T15" fmla="*/ 96520 h 115"/>
                <a:gd name="T16" fmla="*/ 0 w 21"/>
                <a:gd name="T17" fmla="*/ 146050 h 115"/>
                <a:gd name="T18" fmla="*/ 26988 w 21"/>
                <a:gd name="T19" fmla="*/ 146050 h 115"/>
                <a:gd name="T20" fmla="*/ 26988 w 21"/>
                <a:gd name="T21" fmla="*/ 96520 h 115"/>
                <a:gd name="T22" fmla="*/ 26988 w 21"/>
                <a:gd name="T23" fmla="*/ 62230 h 115"/>
                <a:gd name="T24" fmla="*/ 26988 w 21"/>
                <a:gd name="T25" fmla="*/ 35560 h 115"/>
                <a:gd name="T26" fmla="*/ 26988 w 21"/>
                <a:gd name="T27" fmla="*/ 20320 h 115"/>
                <a:gd name="T28" fmla="*/ 26988 w 21"/>
                <a:gd name="T29" fmla="*/ 8890 h 115"/>
                <a:gd name="T30" fmla="*/ 26988 w 21"/>
                <a:gd name="T31" fmla="*/ 2540 h 115"/>
                <a:gd name="T32" fmla="*/ 26988 w 21"/>
                <a:gd name="T33" fmla="*/ 2540 h 115"/>
                <a:gd name="T34" fmla="*/ 12851 w 21"/>
                <a:gd name="T35" fmla="*/ 0 h 1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115"/>
                <a:gd name="T56" fmla="*/ 21 w 21"/>
                <a:gd name="T57" fmla="*/ 115 h 1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115">
                  <a:moveTo>
                    <a:pt x="10" y="0"/>
                  </a:moveTo>
                  <a:lnTo>
                    <a:pt x="0" y="2"/>
                  </a:lnTo>
                  <a:lnTo>
                    <a:pt x="0" y="7"/>
                  </a:lnTo>
                  <a:lnTo>
                    <a:pt x="0" y="16"/>
                  </a:lnTo>
                  <a:lnTo>
                    <a:pt x="0" y="28"/>
                  </a:lnTo>
                  <a:lnTo>
                    <a:pt x="0" y="49"/>
                  </a:lnTo>
                  <a:lnTo>
                    <a:pt x="0" y="76"/>
                  </a:lnTo>
                  <a:lnTo>
                    <a:pt x="0" y="115"/>
                  </a:lnTo>
                  <a:lnTo>
                    <a:pt x="21" y="115"/>
                  </a:lnTo>
                  <a:lnTo>
                    <a:pt x="21" y="76"/>
                  </a:lnTo>
                  <a:lnTo>
                    <a:pt x="21" y="49"/>
                  </a:lnTo>
                  <a:lnTo>
                    <a:pt x="21" y="28"/>
                  </a:lnTo>
                  <a:lnTo>
                    <a:pt x="21" y="16"/>
                  </a:lnTo>
                  <a:lnTo>
                    <a:pt x="21" y="7"/>
                  </a:lnTo>
                  <a:lnTo>
                    <a:pt x="21" y="2"/>
                  </a:lnTo>
                  <a:lnTo>
                    <a:pt x="10" y="0"/>
                  </a:lnTo>
                  <a:close/>
                </a:path>
              </a:pathLst>
            </a:custGeom>
            <a:solidFill>
              <a:srgbClr val="FF0000"/>
            </a:solidFill>
            <a:ln w="9525">
              <a:solidFill>
                <a:srgbClr val="FF0000"/>
              </a:solidFill>
              <a:round/>
              <a:headEnd/>
              <a:tailEnd/>
            </a:ln>
          </p:spPr>
          <p:txBody>
            <a:bodyPr>
              <a:prstTxWarp prst="textNoShape">
                <a:avLst/>
              </a:prstTxWarp>
            </a:bodyPr>
            <a:lstStyle/>
            <a:p>
              <a:endParaRPr lang="en-US"/>
            </a:p>
          </p:txBody>
        </p:sp>
        <p:sp>
          <p:nvSpPr>
            <p:cNvPr id="67594" name="Freeform 12"/>
            <p:cNvSpPr>
              <a:spLocks noChangeAspect="1"/>
            </p:cNvSpPr>
            <p:nvPr/>
          </p:nvSpPr>
          <p:spPr bwMode="auto">
            <a:xfrm>
              <a:off x="4538663" y="4768850"/>
              <a:ext cx="71437" cy="74613"/>
            </a:xfrm>
            <a:custGeom>
              <a:avLst/>
              <a:gdLst>
                <a:gd name="T0" fmla="*/ 35719 w 56"/>
                <a:gd name="T1" fmla="*/ 0 h 58"/>
                <a:gd name="T2" fmla="*/ 0 w 56"/>
                <a:gd name="T3" fmla="*/ 74613 h 58"/>
                <a:gd name="T4" fmla="*/ 71437 w 56"/>
                <a:gd name="T5" fmla="*/ 74613 h 58"/>
                <a:gd name="T6" fmla="*/ 35719 w 56"/>
                <a:gd name="T7" fmla="*/ 0 h 58"/>
                <a:gd name="T8" fmla="*/ 35719 w 56"/>
                <a:gd name="T9" fmla="*/ 0 h 58"/>
                <a:gd name="T10" fmla="*/ 0 60000 65536"/>
                <a:gd name="T11" fmla="*/ 0 60000 65536"/>
                <a:gd name="T12" fmla="*/ 0 60000 65536"/>
                <a:gd name="T13" fmla="*/ 0 60000 65536"/>
                <a:gd name="T14" fmla="*/ 0 60000 65536"/>
                <a:gd name="T15" fmla="*/ 0 w 56"/>
                <a:gd name="T16" fmla="*/ 0 h 58"/>
                <a:gd name="T17" fmla="*/ 56 w 56"/>
                <a:gd name="T18" fmla="*/ 58 h 58"/>
              </a:gdLst>
              <a:ahLst/>
              <a:cxnLst>
                <a:cxn ang="T10">
                  <a:pos x="T0" y="T1"/>
                </a:cxn>
                <a:cxn ang="T11">
                  <a:pos x="T2" y="T3"/>
                </a:cxn>
                <a:cxn ang="T12">
                  <a:pos x="T4" y="T5"/>
                </a:cxn>
                <a:cxn ang="T13">
                  <a:pos x="T6" y="T7"/>
                </a:cxn>
                <a:cxn ang="T14">
                  <a:pos x="T8" y="T9"/>
                </a:cxn>
              </a:cxnLst>
              <a:rect l="T15" t="T16" r="T17" b="T18"/>
              <a:pathLst>
                <a:path w="56" h="58">
                  <a:moveTo>
                    <a:pt x="28" y="0"/>
                  </a:moveTo>
                  <a:lnTo>
                    <a:pt x="0" y="58"/>
                  </a:lnTo>
                  <a:lnTo>
                    <a:pt x="56" y="58"/>
                  </a:lnTo>
                  <a:lnTo>
                    <a:pt x="28" y="0"/>
                  </a:lnTo>
                  <a:close/>
                </a:path>
              </a:pathLst>
            </a:custGeom>
            <a:solidFill>
              <a:srgbClr val="FF0000"/>
            </a:solidFill>
            <a:ln w="9525">
              <a:solidFill>
                <a:srgbClr val="FF0000"/>
              </a:solidFill>
              <a:round/>
              <a:headEnd/>
              <a:tailEnd/>
            </a:ln>
          </p:spPr>
          <p:txBody>
            <a:bodyPr>
              <a:prstTxWarp prst="textNoShape">
                <a:avLst/>
              </a:prstTxWarp>
            </a:bodyPr>
            <a:lstStyle/>
            <a:p>
              <a:endParaRPr lang="en-US"/>
            </a:p>
          </p:txBody>
        </p:sp>
        <p:sp>
          <p:nvSpPr>
            <p:cNvPr id="67595" name="Freeform 13"/>
            <p:cNvSpPr>
              <a:spLocks noChangeAspect="1"/>
            </p:cNvSpPr>
            <p:nvPr/>
          </p:nvSpPr>
          <p:spPr bwMode="auto">
            <a:xfrm>
              <a:off x="3536950" y="3028950"/>
              <a:ext cx="1627188" cy="1374775"/>
            </a:xfrm>
            <a:custGeom>
              <a:avLst/>
              <a:gdLst>
                <a:gd name="T0" fmla="*/ 0 w 1280"/>
                <a:gd name="T1" fmla="*/ 1374775 h 1081"/>
                <a:gd name="T2" fmla="*/ 1627188 w 1280"/>
                <a:gd name="T3" fmla="*/ 0 h 1081"/>
                <a:gd name="T4" fmla="*/ 1627188 w 1280"/>
                <a:gd name="T5" fmla="*/ 1374775 h 1081"/>
                <a:gd name="T6" fmla="*/ 0 w 1280"/>
                <a:gd name="T7" fmla="*/ 1374775 h 1081"/>
                <a:gd name="T8" fmla="*/ 0 60000 65536"/>
                <a:gd name="T9" fmla="*/ 0 60000 65536"/>
                <a:gd name="T10" fmla="*/ 0 60000 65536"/>
                <a:gd name="T11" fmla="*/ 0 60000 65536"/>
                <a:gd name="T12" fmla="*/ 0 w 1280"/>
                <a:gd name="T13" fmla="*/ 0 h 1081"/>
                <a:gd name="T14" fmla="*/ 1280 w 1280"/>
                <a:gd name="T15" fmla="*/ 1081 h 1081"/>
              </a:gdLst>
              <a:ahLst/>
              <a:cxnLst>
                <a:cxn ang="T8">
                  <a:pos x="T0" y="T1"/>
                </a:cxn>
                <a:cxn ang="T9">
                  <a:pos x="T2" y="T3"/>
                </a:cxn>
                <a:cxn ang="T10">
                  <a:pos x="T4" y="T5"/>
                </a:cxn>
                <a:cxn ang="T11">
                  <a:pos x="T6" y="T7"/>
                </a:cxn>
              </a:cxnLst>
              <a:rect l="T12" t="T13" r="T14" b="T15"/>
              <a:pathLst>
                <a:path w="1280" h="1081">
                  <a:moveTo>
                    <a:pt x="0" y="1081"/>
                  </a:moveTo>
                  <a:lnTo>
                    <a:pt x="1280" y="0"/>
                  </a:lnTo>
                  <a:lnTo>
                    <a:pt x="1280" y="1081"/>
                  </a:lnTo>
                  <a:lnTo>
                    <a:pt x="0" y="1081"/>
                  </a:lnTo>
                  <a:close/>
                </a:path>
              </a:pathLst>
            </a:custGeom>
            <a:solidFill>
              <a:srgbClr val="FDFC9B"/>
            </a:solidFill>
            <a:ln w="9525">
              <a:noFill/>
              <a:round/>
              <a:headEnd/>
              <a:tailEnd/>
            </a:ln>
          </p:spPr>
          <p:txBody>
            <a:bodyPr>
              <a:prstTxWarp prst="textNoShape">
                <a:avLst/>
              </a:prstTxWarp>
            </a:bodyPr>
            <a:lstStyle/>
            <a:p>
              <a:endParaRPr lang="en-US"/>
            </a:p>
          </p:txBody>
        </p:sp>
        <p:sp>
          <p:nvSpPr>
            <p:cNvPr id="67596" name="Freeform 14"/>
            <p:cNvSpPr>
              <a:spLocks noChangeAspect="1"/>
            </p:cNvSpPr>
            <p:nvPr/>
          </p:nvSpPr>
          <p:spPr bwMode="auto">
            <a:xfrm>
              <a:off x="3536950" y="3028950"/>
              <a:ext cx="1627188" cy="1374775"/>
            </a:xfrm>
            <a:custGeom>
              <a:avLst/>
              <a:gdLst>
                <a:gd name="T0" fmla="*/ 0 w 1280"/>
                <a:gd name="T1" fmla="*/ 1374775 h 1081"/>
                <a:gd name="T2" fmla="*/ 1627188 w 1280"/>
                <a:gd name="T3" fmla="*/ 0 h 1081"/>
                <a:gd name="T4" fmla="*/ 1627188 w 1280"/>
                <a:gd name="T5" fmla="*/ 1374775 h 1081"/>
                <a:gd name="T6" fmla="*/ 0 w 1280"/>
                <a:gd name="T7" fmla="*/ 1374775 h 1081"/>
                <a:gd name="T8" fmla="*/ 0 60000 65536"/>
                <a:gd name="T9" fmla="*/ 0 60000 65536"/>
                <a:gd name="T10" fmla="*/ 0 60000 65536"/>
                <a:gd name="T11" fmla="*/ 0 60000 65536"/>
                <a:gd name="T12" fmla="*/ 0 w 1280"/>
                <a:gd name="T13" fmla="*/ 0 h 1081"/>
                <a:gd name="T14" fmla="*/ 1280 w 1280"/>
                <a:gd name="T15" fmla="*/ 1081 h 1081"/>
              </a:gdLst>
              <a:ahLst/>
              <a:cxnLst>
                <a:cxn ang="T8">
                  <a:pos x="T0" y="T1"/>
                </a:cxn>
                <a:cxn ang="T9">
                  <a:pos x="T2" y="T3"/>
                </a:cxn>
                <a:cxn ang="T10">
                  <a:pos x="T4" y="T5"/>
                </a:cxn>
                <a:cxn ang="T11">
                  <a:pos x="T6" y="T7"/>
                </a:cxn>
              </a:cxnLst>
              <a:rect l="T12" t="T13" r="T14" b="T15"/>
              <a:pathLst>
                <a:path w="1280" h="1081">
                  <a:moveTo>
                    <a:pt x="0" y="1081"/>
                  </a:moveTo>
                  <a:lnTo>
                    <a:pt x="1280" y="0"/>
                  </a:lnTo>
                  <a:lnTo>
                    <a:pt x="1280" y="1081"/>
                  </a:lnTo>
                  <a:lnTo>
                    <a:pt x="0" y="1081"/>
                  </a:lnTo>
                </a:path>
              </a:pathLst>
            </a:custGeom>
            <a:noFill/>
            <a:ln w="4763">
              <a:solidFill>
                <a:srgbClr val="FFFFFF"/>
              </a:solidFill>
              <a:round/>
              <a:headEnd/>
              <a:tailEnd/>
            </a:ln>
          </p:spPr>
          <p:txBody>
            <a:bodyPr>
              <a:prstTxWarp prst="textNoShape">
                <a:avLst/>
              </a:prstTxWarp>
            </a:bodyPr>
            <a:lstStyle/>
            <a:p>
              <a:endParaRPr lang="en-US"/>
            </a:p>
          </p:txBody>
        </p:sp>
        <p:sp>
          <p:nvSpPr>
            <p:cNvPr id="67597" name="Freeform 15"/>
            <p:cNvSpPr>
              <a:spLocks noChangeAspect="1"/>
            </p:cNvSpPr>
            <p:nvPr/>
          </p:nvSpPr>
          <p:spPr bwMode="auto">
            <a:xfrm>
              <a:off x="3536950" y="3028950"/>
              <a:ext cx="1627188" cy="1374775"/>
            </a:xfrm>
            <a:custGeom>
              <a:avLst/>
              <a:gdLst>
                <a:gd name="T0" fmla="*/ 0 w 1280"/>
                <a:gd name="T1" fmla="*/ 1374775 h 1081"/>
                <a:gd name="T2" fmla="*/ 1627188 w 1280"/>
                <a:gd name="T3" fmla="*/ 0 h 1081"/>
                <a:gd name="T4" fmla="*/ 1627188 w 1280"/>
                <a:gd name="T5" fmla="*/ 1374775 h 1081"/>
                <a:gd name="T6" fmla="*/ 0 w 1280"/>
                <a:gd name="T7" fmla="*/ 1374775 h 1081"/>
                <a:gd name="T8" fmla="*/ 0 60000 65536"/>
                <a:gd name="T9" fmla="*/ 0 60000 65536"/>
                <a:gd name="T10" fmla="*/ 0 60000 65536"/>
                <a:gd name="T11" fmla="*/ 0 60000 65536"/>
                <a:gd name="T12" fmla="*/ 0 w 1280"/>
                <a:gd name="T13" fmla="*/ 0 h 1081"/>
                <a:gd name="T14" fmla="*/ 1280 w 1280"/>
                <a:gd name="T15" fmla="*/ 1081 h 1081"/>
              </a:gdLst>
              <a:ahLst/>
              <a:cxnLst>
                <a:cxn ang="T8">
                  <a:pos x="T0" y="T1"/>
                </a:cxn>
                <a:cxn ang="T9">
                  <a:pos x="T2" y="T3"/>
                </a:cxn>
                <a:cxn ang="T10">
                  <a:pos x="T4" y="T5"/>
                </a:cxn>
                <a:cxn ang="T11">
                  <a:pos x="T6" y="T7"/>
                </a:cxn>
              </a:cxnLst>
              <a:rect l="T12" t="T13" r="T14" b="T15"/>
              <a:pathLst>
                <a:path w="1280" h="1081">
                  <a:moveTo>
                    <a:pt x="0" y="1081"/>
                  </a:moveTo>
                  <a:lnTo>
                    <a:pt x="1280" y="0"/>
                  </a:lnTo>
                  <a:lnTo>
                    <a:pt x="1280" y="1081"/>
                  </a:lnTo>
                  <a:lnTo>
                    <a:pt x="0" y="1081"/>
                  </a:lnTo>
                  <a:close/>
                </a:path>
              </a:pathLst>
            </a:custGeom>
            <a:solidFill>
              <a:schemeClr val="hlink"/>
            </a:solidFill>
            <a:ln w="9525">
              <a:noFill/>
              <a:round/>
              <a:headEnd/>
              <a:tailEnd/>
            </a:ln>
          </p:spPr>
          <p:txBody>
            <a:bodyPr>
              <a:prstTxWarp prst="textNoShape">
                <a:avLst/>
              </a:prstTxWarp>
            </a:bodyPr>
            <a:lstStyle/>
            <a:p>
              <a:endParaRPr lang="en-US"/>
            </a:p>
          </p:txBody>
        </p:sp>
        <p:sp>
          <p:nvSpPr>
            <p:cNvPr id="67598" name="Freeform 16"/>
            <p:cNvSpPr>
              <a:spLocks noChangeAspect="1"/>
            </p:cNvSpPr>
            <p:nvPr/>
          </p:nvSpPr>
          <p:spPr bwMode="auto">
            <a:xfrm>
              <a:off x="3536950" y="3028950"/>
              <a:ext cx="1627188" cy="1374775"/>
            </a:xfrm>
            <a:custGeom>
              <a:avLst/>
              <a:gdLst>
                <a:gd name="T0" fmla="*/ 0 w 1280"/>
                <a:gd name="T1" fmla="*/ 1374775 h 1081"/>
                <a:gd name="T2" fmla="*/ 1627188 w 1280"/>
                <a:gd name="T3" fmla="*/ 0 h 1081"/>
                <a:gd name="T4" fmla="*/ 1627188 w 1280"/>
                <a:gd name="T5" fmla="*/ 1374775 h 1081"/>
                <a:gd name="T6" fmla="*/ 0 w 1280"/>
                <a:gd name="T7" fmla="*/ 1374775 h 1081"/>
                <a:gd name="T8" fmla="*/ 0 60000 65536"/>
                <a:gd name="T9" fmla="*/ 0 60000 65536"/>
                <a:gd name="T10" fmla="*/ 0 60000 65536"/>
                <a:gd name="T11" fmla="*/ 0 60000 65536"/>
                <a:gd name="T12" fmla="*/ 0 w 1280"/>
                <a:gd name="T13" fmla="*/ 0 h 1081"/>
                <a:gd name="T14" fmla="*/ 1280 w 1280"/>
                <a:gd name="T15" fmla="*/ 1081 h 1081"/>
              </a:gdLst>
              <a:ahLst/>
              <a:cxnLst>
                <a:cxn ang="T8">
                  <a:pos x="T0" y="T1"/>
                </a:cxn>
                <a:cxn ang="T9">
                  <a:pos x="T2" y="T3"/>
                </a:cxn>
                <a:cxn ang="T10">
                  <a:pos x="T4" y="T5"/>
                </a:cxn>
                <a:cxn ang="T11">
                  <a:pos x="T6" y="T7"/>
                </a:cxn>
              </a:cxnLst>
              <a:rect l="T12" t="T13" r="T14" b="T15"/>
              <a:pathLst>
                <a:path w="1280" h="1081">
                  <a:moveTo>
                    <a:pt x="0" y="1081"/>
                  </a:moveTo>
                  <a:lnTo>
                    <a:pt x="1280" y="0"/>
                  </a:lnTo>
                  <a:lnTo>
                    <a:pt x="1280" y="1081"/>
                  </a:lnTo>
                  <a:lnTo>
                    <a:pt x="0" y="1081"/>
                  </a:lnTo>
                </a:path>
              </a:pathLst>
            </a:custGeom>
            <a:noFill/>
            <a:ln w="4763">
              <a:solidFill>
                <a:srgbClr val="FFFFFF"/>
              </a:solidFill>
              <a:round/>
              <a:headEnd/>
              <a:tailEnd/>
            </a:ln>
          </p:spPr>
          <p:txBody>
            <a:bodyPr>
              <a:prstTxWarp prst="textNoShape">
                <a:avLst/>
              </a:prstTxWarp>
            </a:bodyPr>
            <a:lstStyle/>
            <a:p>
              <a:endParaRPr lang="en-US"/>
            </a:p>
          </p:txBody>
        </p:sp>
        <p:sp>
          <p:nvSpPr>
            <p:cNvPr id="67599" name="Freeform 17"/>
            <p:cNvSpPr>
              <a:spLocks noChangeAspect="1"/>
            </p:cNvSpPr>
            <p:nvPr/>
          </p:nvSpPr>
          <p:spPr bwMode="auto">
            <a:xfrm>
              <a:off x="3543300" y="3230563"/>
              <a:ext cx="1620838" cy="1173162"/>
            </a:xfrm>
            <a:custGeom>
              <a:avLst/>
              <a:gdLst>
                <a:gd name="T0" fmla="*/ 0 w 1274"/>
                <a:gd name="T1" fmla="*/ 1173162 h 923"/>
                <a:gd name="T2" fmla="*/ 1620838 w 1274"/>
                <a:gd name="T3" fmla="*/ 1173162 h 923"/>
                <a:gd name="T4" fmla="*/ 1620838 w 1274"/>
                <a:gd name="T5" fmla="*/ 0 h 923"/>
                <a:gd name="T6" fmla="*/ 0 w 1274"/>
                <a:gd name="T7" fmla="*/ 1173162 h 923"/>
                <a:gd name="T8" fmla="*/ 0 60000 65536"/>
                <a:gd name="T9" fmla="*/ 0 60000 65536"/>
                <a:gd name="T10" fmla="*/ 0 60000 65536"/>
                <a:gd name="T11" fmla="*/ 0 60000 65536"/>
                <a:gd name="T12" fmla="*/ 0 w 1274"/>
                <a:gd name="T13" fmla="*/ 0 h 923"/>
                <a:gd name="T14" fmla="*/ 1274 w 1274"/>
                <a:gd name="T15" fmla="*/ 923 h 923"/>
              </a:gdLst>
              <a:ahLst/>
              <a:cxnLst>
                <a:cxn ang="T8">
                  <a:pos x="T0" y="T1"/>
                </a:cxn>
                <a:cxn ang="T9">
                  <a:pos x="T2" y="T3"/>
                </a:cxn>
                <a:cxn ang="T10">
                  <a:pos x="T4" y="T5"/>
                </a:cxn>
                <a:cxn ang="T11">
                  <a:pos x="T6" y="T7"/>
                </a:cxn>
              </a:cxnLst>
              <a:rect l="T12" t="T13" r="T14" b="T15"/>
              <a:pathLst>
                <a:path w="1274" h="923">
                  <a:moveTo>
                    <a:pt x="0" y="923"/>
                  </a:moveTo>
                  <a:lnTo>
                    <a:pt x="1274" y="923"/>
                  </a:lnTo>
                  <a:lnTo>
                    <a:pt x="1274" y="0"/>
                  </a:lnTo>
                  <a:lnTo>
                    <a:pt x="0" y="923"/>
                  </a:lnTo>
                  <a:close/>
                </a:path>
              </a:pathLst>
            </a:custGeom>
            <a:solidFill>
              <a:srgbClr val="FDFC9B"/>
            </a:solidFill>
            <a:ln w="9525">
              <a:noFill/>
              <a:round/>
              <a:headEnd/>
              <a:tailEnd/>
            </a:ln>
          </p:spPr>
          <p:txBody>
            <a:bodyPr>
              <a:prstTxWarp prst="textNoShape">
                <a:avLst/>
              </a:prstTxWarp>
            </a:bodyPr>
            <a:lstStyle/>
            <a:p>
              <a:endParaRPr lang="en-US"/>
            </a:p>
          </p:txBody>
        </p:sp>
        <p:sp>
          <p:nvSpPr>
            <p:cNvPr id="67600" name="Freeform 18"/>
            <p:cNvSpPr>
              <a:spLocks noChangeAspect="1"/>
            </p:cNvSpPr>
            <p:nvPr/>
          </p:nvSpPr>
          <p:spPr bwMode="auto">
            <a:xfrm>
              <a:off x="3543300" y="3230563"/>
              <a:ext cx="1620838" cy="1173162"/>
            </a:xfrm>
            <a:custGeom>
              <a:avLst/>
              <a:gdLst>
                <a:gd name="T0" fmla="*/ 0 w 1274"/>
                <a:gd name="T1" fmla="*/ 1173162 h 923"/>
                <a:gd name="T2" fmla="*/ 1620838 w 1274"/>
                <a:gd name="T3" fmla="*/ 1173162 h 923"/>
                <a:gd name="T4" fmla="*/ 1620838 w 1274"/>
                <a:gd name="T5" fmla="*/ 0 h 923"/>
                <a:gd name="T6" fmla="*/ 0 w 1274"/>
                <a:gd name="T7" fmla="*/ 1173162 h 923"/>
                <a:gd name="T8" fmla="*/ 0 60000 65536"/>
                <a:gd name="T9" fmla="*/ 0 60000 65536"/>
                <a:gd name="T10" fmla="*/ 0 60000 65536"/>
                <a:gd name="T11" fmla="*/ 0 60000 65536"/>
                <a:gd name="T12" fmla="*/ 0 w 1274"/>
                <a:gd name="T13" fmla="*/ 0 h 923"/>
                <a:gd name="T14" fmla="*/ 1274 w 1274"/>
                <a:gd name="T15" fmla="*/ 923 h 923"/>
              </a:gdLst>
              <a:ahLst/>
              <a:cxnLst>
                <a:cxn ang="T8">
                  <a:pos x="T0" y="T1"/>
                </a:cxn>
                <a:cxn ang="T9">
                  <a:pos x="T2" y="T3"/>
                </a:cxn>
                <a:cxn ang="T10">
                  <a:pos x="T4" y="T5"/>
                </a:cxn>
                <a:cxn ang="T11">
                  <a:pos x="T6" y="T7"/>
                </a:cxn>
              </a:cxnLst>
              <a:rect l="T12" t="T13" r="T14" b="T15"/>
              <a:pathLst>
                <a:path w="1274" h="923">
                  <a:moveTo>
                    <a:pt x="0" y="923"/>
                  </a:moveTo>
                  <a:lnTo>
                    <a:pt x="1274" y="923"/>
                  </a:lnTo>
                  <a:lnTo>
                    <a:pt x="1274" y="0"/>
                  </a:lnTo>
                  <a:lnTo>
                    <a:pt x="0" y="923"/>
                  </a:lnTo>
                </a:path>
              </a:pathLst>
            </a:custGeom>
            <a:noFill/>
            <a:ln w="4763">
              <a:solidFill>
                <a:srgbClr val="FFFFFF"/>
              </a:solidFill>
              <a:round/>
              <a:headEnd/>
              <a:tailEnd/>
            </a:ln>
          </p:spPr>
          <p:txBody>
            <a:bodyPr>
              <a:prstTxWarp prst="textNoShape">
                <a:avLst/>
              </a:prstTxWarp>
            </a:bodyPr>
            <a:lstStyle/>
            <a:p>
              <a:endParaRPr lang="en-US"/>
            </a:p>
          </p:txBody>
        </p:sp>
        <p:sp>
          <p:nvSpPr>
            <p:cNvPr id="67601" name="Freeform 19"/>
            <p:cNvSpPr>
              <a:spLocks noChangeAspect="1"/>
            </p:cNvSpPr>
            <p:nvPr/>
          </p:nvSpPr>
          <p:spPr bwMode="auto">
            <a:xfrm>
              <a:off x="3548063" y="3829050"/>
              <a:ext cx="1616075" cy="574675"/>
            </a:xfrm>
            <a:custGeom>
              <a:avLst/>
              <a:gdLst>
                <a:gd name="T0" fmla="*/ 0 w 1271"/>
                <a:gd name="T1" fmla="*/ 574675 h 452"/>
                <a:gd name="T2" fmla="*/ 1616075 w 1271"/>
                <a:gd name="T3" fmla="*/ 0 h 452"/>
                <a:gd name="T4" fmla="*/ 1616075 w 1271"/>
                <a:gd name="T5" fmla="*/ 194525 h 452"/>
                <a:gd name="T6" fmla="*/ 0 w 1271"/>
                <a:gd name="T7" fmla="*/ 574675 h 452"/>
                <a:gd name="T8" fmla="*/ 0 60000 65536"/>
                <a:gd name="T9" fmla="*/ 0 60000 65536"/>
                <a:gd name="T10" fmla="*/ 0 60000 65536"/>
                <a:gd name="T11" fmla="*/ 0 60000 65536"/>
                <a:gd name="T12" fmla="*/ 0 w 1271"/>
                <a:gd name="T13" fmla="*/ 0 h 452"/>
                <a:gd name="T14" fmla="*/ 1271 w 1271"/>
                <a:gd name="T15" fmla="*/ 452 h 452"/>
              </a:gdLst>
              <a:ahLst/>
              <a:cxnLst>
                <a:cxn ang="T8">
                  <a:pos x="T0" y="T1"/>
                </a:cxn>
                <a:cxn ang="T9">
                  <a:pos x="T2" y="T3"/>
                </a:cxn>
                <a:cxn ang="T10">
                  <a:pos x="T4" y="T5"/>
                </a:cxn>
                <a:cxn ang="T11">
                  <a:pos x="T6" y="T7"/>
                </a:cxn>
              </a:cxnLst>
              <a:rect l="T12" t="T13" r="T14" b="T15"/>
              <a:pathLst>
                <a:path w="1271" h="452">
                  <a:moveTo>
                    <a:pt x="0" y="452"/>
                  </a:moveTo>
                  <a:lnTo>
                    <a:pt x="1271" y="0"/>
                  </a:lnTo>
                  <a:lnTo>
                    <a:pt x="1271" y="153"/>
                  </a:lnTo>
                  <a:lnTo>
                    <a:pt x="0" y="452"/>
                  </a:lnTo>
                  <a:close/>
                </a:path>
              </a:pathLst>
            </a:custGeom>
            <a:solidFill>
              <a:srgbClr val="FDFC9B"/>
            </a:solidFill>
            <a:ln w="9525">
              <a:noFill/>
              <a:round/>
              <a:headEnd/>
              <a:tailEnd/>
            </a:ln>
          </p:spPr>
          <p:txBody>
            <a:bodyPr>
              <a:prstTxWarp prst="textNoShape">
                <a:avLst/>
              </a:prstTxWarp>
            </a:bodyPr>
            <a:lstStyle/>
            <a:p>
              <a:endParaRPr lang="en-US"/>
            </a:p>
          </p:txBody>
        </p:sp>
        <p:sp>
          <p:nvSpPr>
            <p:cNvPr id="67602" name="Freeform 20"/>
            <p:cNvSpPr>
              <a:spLocks noChangeAspect="1"/>
            </p:cNvSpPr>
            <p:nvPr/>
          </p:nvSpPr>
          <p:spPr bwMode="auto">
            <a:xfrm>
              <a:off x="3548063" y="3829050"/>
              <a:ext cx="1616075" cy="574675"/>
            </a:xfrm>
            <a:custGeom>
              <a:avLst/>
              <a:gdLst>
                <a:gd name="T0" fmla="*/ 0 w 1271"/>
                <a:gd name="T1" fmla="*/ 574675 h 452"/>
                <a:gd name="T2" fmla="*/ 1616075 w 1271"/>
                <a:gd name="T3" fmla="*/ 0 h 452"/>
                <a:gd name="T4" fmla="*/ 1616075 w 1271"/>
                <a:gd name="T5" fmla="*/ 194525 h 452"/>
                <a:gd name="T6" fmla="*/ 0 w 1271"/>
                <a:gd name="T7" fmla="*/ 574675 h 452"/>
                <a:gd name="T8" fmla="*/ 0 60000 65536"/>
                <a:gd name="T9" fmla="*/ 0 60000 65536"/>
                <a:gd name="T10" fmla="*/ 0 60000 65536"/>
                <a:gd name="T11" fmla="*/ 0 60000 65536"/>
                <a:gd name="T12" fmla="*/ 0 w 1271"/>
                <a:gd name="T13" fmla="*/ 0 h 452"/>
                <a:gd name="T14" fmla="*/ 1271 w 1271"/>
                <a:gd name="T15" fmla="*/ 452 h 452"/>
              </a:gdLst>
              <a:ahLst/>
              <a:cxnLst>
                <a:cxn ang="T8">
                  <a:pos x="T0" y="T1"/>
                </a:cxn>
                <a:cxn ang="T9">
                  <a:pos x="T2" y="T3"/>
                </a:cxn>
                <a:cxn ang="T10">
                  <a:pos x="T4" y="T5"/>
                </a:cxn>
                <a:cxn ang="T11">
                  <a:pos x="T6" y="T7"/>
                </a:cxn>
              </a:cxnLst>
              <a:rect l="T12" t="T13" r="T14" b="T15"/>
              <a:pathLst>
                <a:path w="1271" h="452">
                  <a:moveTo>
                    <a:pt x="0" y="452"/>
                  </a:moveTo>
                  <a:lnTo>
                    <a:pt x="1271" y="0"/>
                  </a:lnTo>
                  <a:lnTo>
                    <a:pt x="1271" y="153"/>
                  </a:lnTo>
                  <a:lnTo>
                    <a:pt x="0" y="452"/>
                  </a:lnTo>
                </a:path>
              </a:pathLst>
            </a:custGeom>
            <a:noFill/>
            <a:ln w="4763">
              <a:solidFill>
                <a:srgbClr val="FFFFFF"/>
              </a:solidFill>
              <a:round/>
              <a:headEnd/>
              <a:tailEnd/>
            </a:ln>
          </p:spPr>
          <p:txBody>
            <a:bodyPr>
              <a:prstTxWarp prst="textNoShape">
                <a:avLst/>
              </a:prstTxWarp>
            </a:bodyPr>
            <a:lstStyle/>
            <a:p>
              <a:endParaRPr lang="en-US"/>
            </a:p>
          </p:txBody>
        </p:sp>
        <p:sp>
          <p:nvSpPr>
            <p:cNvPr id="67603" name="Freeform 21"/>
            <p:cNvSpPr>
              <a:spLocks noChangeAspect="1"/>
            </p:cNvSpPr>
            <p:nvPr/>
          </p:nvSpPr>
          <p:spPr bwMode="auto">
            <a:xfrm>
              <a:off x="3548063" y="3643313"/>
              <a:ext cx="1616075" cy="754062"/>
            </a:xfrm>
            <a:custGeom>
              <a:avLst/>
              <a:gdLst>
                <a:gd name="T0" fmla="*/ 0 w 1271"/>
                <a:gd name="T1" fmla="*/ 754062 h 594"/>
                <a:gd name="T2" fmla="*/ 1616075 w 1271"/>
                <a:gd name="T3" fmla="*/ 0 h 594"/>
                <a:gd name="T4" fmla="*/ 1616075 w 1271"/>
                <a:gd name="T5" fmla="*/ 189150 h 594"/>
                <a:gd name="T6" fmla="*/ 0 w 1271"/>
                <a:gd name="T7" fmla="*/ 754062 h 594"/>
                <a:gd name="T8" fmla="*/ 0 60000 65536"/>
                <a:gd name="T9" fmla="*/ 0 60000 65536"/>
                <a:gd name="T10" fmla="*/ 0 60000 65536"/>
                <a:gd name="T11" fmla="*/ 0 60000 65536"/>
                <a:gd name="T12" fmla="*/ 0 w 1271"/>
                <a:gd name="T13" fmla="*/ 0 h 594"/>
                <a:gd name="T14" fmla="*/ 1271 w 1271"/>
                <a:gd name="T15" fmla="*/ 594 h 594"/>
              </a:gdLst>
              <a:ahLst/>
              <a:cxnLst>
                <a:cxn ang="T8">
                  <a:pos x="T0" y="T1"/>
                </a:cxn>
                <a:cxn ang="T9">
                  <a:pos x="T2" y="T3"/>
                </a:cxn>
                <a:cxn ang="T10">
                  <a:pos x="T4" y="T5"/>
                </a:cxn>
                <a:cxn ang="T11">
                  <a:pos x="T6" y="T7"/>
                </a:cxn>
              </a:cxnLst>
              <a:rect l="T12" t="T13" r="T14" b="T15"/>
              <a:pathLst>
                <a:path w="1271" h="594">
                  <a:moveTo>
                    <a:pt x="0" y="594"/>
                  </a:moveTo>
                  <a:lnTo>
                    <a:pt x="1271" y="0"/>
                  </a:lnTo>
                  <a:lnTo>
                    <a:pt x="1271" y="149"/>
                  </a:lnTo>
                  <a:lnTo>
                    <a:pt x="0" y="594"/>
                  </a:lnTo>
                  <a:close/>
                </a:path>
              </a:pathLst>
            </a:custGeom>
            <a:solidFill>
              <a:schemeClr val="hlink"/>
            </a:solidFill>
            <a:ln w="9525">
              <a:noFill/>
              <a:round/>
              <a:headEnd/>
              <a:tailEnd/>
            </a:ln>
          </p:spPr>
          <p:txBody>
            <a:bodyPr>
              <a:prstTxWarp prst="textNoShape">
                <a:avLst/>
              </a:prstTxWarp>
            </a:bodyPr>
            <a:lstStyle/>
            <a:p>
              <a:endParaRPr lang="en-US"/>
            </a:p>
          </p:txBody>
        </p:sp>
        <p:sp>
          <p:nvSpPr>
            <p:cNvPr id="67604" name="Freeform 22"/>
            <p:cNvSpPr>
              <a:spLocks noChangeAspect="1"/>
            </p:cNvSpPr>
            <p:nvPr/>
          </p:nvSpPr>
          <p:spPr bwMode="auto">
            <a:xfrm>
              <a:off x="3548063" y="3643313"/>
              <a:ext cx="1616075" cy="754062"/>
            </a:xfrm>
            <a:custGeom>
              <a:avLst/>
              <a:gdLst>
                <a:gd name="T0" fmla="*/ 0 w 1271"/>
                <a:gd name="T1" fmla="*/ 754062 h 594"/>
                <a:gd name="T2" fmla="*/ 1616075 w 1271"/>
                <a:gd name="T3" fmla="*/ 0 h 594"/>
                <a:gd name="T4" fmla="*/ 1616075 w 1271"/>
                <a:gd name="T5" fmla="*/ 189150 h 594"/>
                <a:gd name="T6" fmla="*/ 0 w 1271"/>
                <a:gd name="T7" fmla="*/ 754062 h 594"/>
                <a:gd name="T8" fmla="*/ 0 60000 65536"/>
                <a:gd name="T9" fmla="*/ 0 60000 65536"/>
                <a:gd name="T10" fmla="*/ 0 60000 65536"/>
                <a:gd name="T11" fmla="*/ 0 60000 65536"/>
                <a:gd name="T12" fmla="*/ 0 w 1271"/>
                <a:gd name="T13" fmla="*/ 0 h 594"/>
                <a:gd name="T14" fmla="*/ 1271 w 1271"/>
                <a:gd name="T15" fmla="*/ 594 h 594"/>
              </a:gdLst>
              <a:ahLst/>
              <a:cxnLst>
                <a:cxn ang="T8">
                  <a:pos x="T0" y="T1"/>
                </a:cxn>
                <a:cxn ang="T9">
                  <a:pos x="T2" y="T3"/>
                </a:cxn>
                <a:cxn ang="T10">
                  <a:pos x="T4" y="T5"/>
                </a:cxn>
                <a:cxn ang="T11">
                  <a:pos x="T6" y="T7"/>
                </a:cxn>
              </a:cxnLst>
              <a:rect l="T12" t="T13" r="T14" b="T15"/>
              <a:pathLst>
                <a:path w="1271" h="594">
                  <a:moveTo>
                    <a:pt x="0" y="594"/>
                  </a:moveTo>
                  <a:lnTo>
                    <a:pt x="1271" y="0"/>
                  </a:lnTo>
                  <a:lnTo>
                    <a:pt x="1271" y="149"/>
                  </a:lnTo>
                  <a:lnTo>
                    <a:pt x="0" y="594"/>
                  </a:lnTo>
                </a:path>
              </a:pathLst>
            </a:custGeom>
            <a:noFill/>
            <a:ln w="4763">
              <a:solidFill>
                <a:srgbClr val="FFFFFF"/>
              </a:solidFill>
              <a:round/>
              <a:headEnd/>
              <a:tailEnd/>
            </a:ln>
          </p:spPr>
          <p:txBody>
            <a:bodyPr>
              <a:prstTxWarp prst="textNoShape">
                <a:avLst/>
              </a:prstTxWarp>
            </a:bodyPr>
            <a:lstStyle/>
            <a:p>
              <a:endParaRPr lang="en-US"/>
            </a:p>
          </p:txBody>
        </p:sp>
        <p:sp>
          <p:nvSpPr>
            <p:cNvPr id="67605" name="Freeform 23"/>
            <p:cNvSpPr>
              <a:spLocks noChangeAspect="1"/>
            </p:cNvSpPr>
            <p:nvPr/>
          </p:nvSpPr>
          <p:spPr bwMode="auto">
            <a:xfrm>
              <a:off x="3551238" y="3441700"/>
              <a:ext cx="1612900" cy="962025"/>
            </a:xfrm>
            <a:custGeom>
              <a:avLst/>
              <a:gdLst>
                <a:gd name="T0" fmla="*/ 0 w 1268"/>
                <a:gd name="T1" fmla="*/ 962025 h 756"/>
                <a:gd name="T2" fmla="*/ 1612900 w 1268"/>
                <a:gd name="T3" fmla="*/ 0 h 756"/>
                <a:gd name="T4" fmla="*/ 1612900 w 1268"/>
                <a:gd name="T5" fmla="*/ 201058 h 756"/>
                <a:gd name="T6" fmla="*/ 0 w 1268"/>
                <a:gd name="T7" fmla="*/ 962025 h 756"/>
                <a:gd name="T8" fmla="*/ 0 60000 65536"/>
                <a:gd name="T9" fmla="*/ 0 60000 65536"/>
                <a:gd name="T10" fmla="*/ 0 60000 65536"/>
                <a:gd name="T11" fmla="*/ 0 60000 65536"/>
                <a:gd name="T12" fmla="*/ 0 w 1268"/>
                <a:gd name="T13" fmla="*/ 0 h 756"/>
                <a:gd name="T14" fmla="*/ 1268 w 1268"/>
                <a:gd name="T15" fmla="*/ 756 h 756"/>
              </a:gdLst>
              <a:ahLst/>
              <a:cxnLst>
                <a:cxn ang="T8">
                  <a:pos x="T0" y="T1"/>
                </a:cxn>
                <a:cxn ang="T9">
                  <a:pos x="T2" y="T3"/>
                </a:cxn>
                <a:cxn ang="T10">
                  <a:pos x="T4" y="T5"/>
                </a:cxn>
                <a:cxn ang="T11">
                  <a:pos x="T6" y="T7"/>
                </a:cxn>
              </a:cxnLst>
              <a:rect l="T12" t="T13" r="T14" b="T15"/>
              <a:pathLst>
                <a:path w="1268" h="756">
                  <a:moveTo>
                    <a:pt x="0" y="756"/>
                  </a:moveTo>
                  <a:lnTo>
                    <a:pt x="1268" y="0"/>
                  </a:lnTo>
                  <a:lnTo>
                    <a:pt x="1268" y="158"/>
                  </a:lnTo>
                  <a:lnTo>
                    <a:pt x="0" y="756"/>
                  </a:lnTo>
                  <a:close/>
                </a:path>
              </a:pathLst>
            </a:custGeom>
            <a:solidFill>
              <a:srgbClr val="FDFC9B"/>
            </a:solidFill>
            <a:ln w="9525">
              <a:noFill/>
              <a:round/>
              <a:headEnd/>
              <a:tailEnd/>
            </a:ln>
          </p:spPr>
          <p:txBody>
            <a:bodyPr>
              <a:prstTxWarp prst="textNoShape">
                <a:avLst/>
              </a:prstTxWarp>
            </a:bodyPr>
            <a:lstStyle/>
            <a:p>
              <a:endParaRPr lang="en-US"/>
            </a:p>
          </p:txBody>
        </p:sp>
        <p:sp>
          <p:nvSpPr>
            <p:cNvPr id="67606" name="Freeform 24"/>
            <p:cNvSpPr>
              <a:spLocks noChangeAspect="1"/>
            </p:cNvSpPr>
            <p:nvPr/>
          </p:nvSpPr>
          <p:spPr bwMode="auto">
            <a:xfrm>
              <a:off x="3551238" y="3441700"/>
              <a:ext cx="1612900" cy="962025"/>
            </a:xfrm>
            <a:custGeom>
              <a:avLst/>
              <a:gdLst>
                <a:gd name="T0" fmla="*/ 0 w 1268"/>
                <a:gd name="T1" fmla="*/ 962025 h 756"/>
                <a:gd name="T2" fmla="*/ 1612900 w 1268"/>
                <a:gd name="T3" fmla="*/ 0 h 756"/>
                <a:gd name="T4" fmla="*/ 1612900 w 1268"/>
                <a:gd name="T5" fmla="*/ 201058 h 756"/>
                <a:gd name="T6" fmla="*/ 0 w 1268"/>
                <a:gd name="T7" fmla="*/ 962025 h 756"/>
                <a:gd name="T8" fmla="*/ 0 60000 65536"/>
                <a:gd name="T9" fmla="*/ 0 60000 65536"/>
                <a:gd name="T10" fmla="*/ 0 60000 65536"/>
                <a:gd name="T11" fmla="*/ 0 60000 65536"/>
                <a:gd name="T12" fmla="*/ 0 w 1268"/>
                <a:gd name="T13" fmla="*/ 0 h 756"/>
                <a:gd name="T14" fmla="*/ 1268 w 1268"/>
                <a:gd name="T15" fmla="*/ 756 h 756"/>
              </a:gdLst>
              <a:ahLst/>
              <a:cxnLst>
                <a:cxn ang="T8">
                  <a:pos x="T0" y="T1"/>
                </a:cxn>
                <a:cxn ang="T9">
                  <a:pos x="T2" y="T3"/>
                </a:cxn>
                <a:cxn ang="T10">
                  <a:pos x="T4" y="T5"/>
                </a:cxn>
                <a:cxn ang="T11">
                  <a:pos x="T6" y="T7"/>
                </a:cxn>
              </a:cxnLst>
              <a:rect l="T12" t="T13" r="T14" b="T15"/>
              <a:pathLst>
                <a:path w="1268" h="756">
                  <a:moveTo>
                    <a:pt x="0" y="756"/>
                  </a:moveTo>
                  <a:lnTo>
                    <a:pt x="1268" y="0"/>
                  </a:lnTo>
                  <a:lnTo>
                    <a:pt x="1268" y="158"/>
                  </a:lnTo>
                  <a:lnTo>
                    <a:pt x="0" y="756"/>
                  </a:lnTo>
                </a:path>
              </a:pathLst>
            </a:custGeom>
            <a:solidFill>
              <a:schemeClr val="hlink"/>
            </a:solidFill>
            <a:ln w="4763">
              <a:solidFill>
                <a:srgbClr val="FFFFFF"/>
              </a:solidFill>
              <a:round/>
              <a:headEnd/>
              <a:tailEnd/>
            </a:ln>
          </p:spPr>
          <p:txBody>
            <a:bodyPr>
              <a:prstTxWarp prst="textNoShape">
                <a:avLst/>
              </a:prstTxWarp>
            </a:bodyPr>
            <a:lstStyle/>
            <a:p>
              <a:endParaRPr lang="en-US"/>
            </a:p>
          </p:txBody>
        </p:sp>
        <p:sp>
          <p:nvSpPr>
            <p:cNvPr id="67607" name="Freeform 25"/>
            <p:cNvSpPr>
              <a:spLocks noChangeAspect="1"/>
            </p:cNvSpPr>
            <p:nvPr/>
          </p:nvSpPr>
          <p:spPr bwMode="auto">
            <a:xfrm>
              <a:off x="3549650" y="3233738"/>
              <a:ext cx="1614488" cy="1163637"/>
            </a:xfrm>
            <a:custGeom>
              <a:avLst/>
              <a:gdLst>
                <a:gd name="T0" fmla="*/ 0 w 1269"/>
                <a:gd name="T1" fmla="*/ 1163637 h 916"/>
                <a:gd name="T2" fmla="*/ 1614488 w 1269"/>
                <a:gd name="T3" fmla="*/ 0 h 916"/>
                <a:gd name="T4" fmla="*/ 1614488 w 1269"/>
                <a:gd name="T5" fmla="*/ 209607 h 916"/>
                <a:gd name="T6" fmla="*/ 0 w 1269"/>
                <a:gd name="T7" fmla="*/ 1163637 h 916"/>
                <a:gd name="T8" fmla="*/ 0 60000 65536"/>
                <a:gd name="T9" fmla="*/ 0 60000 65536"/>
                <a:gd name="T10" fmla="*/ 0 60000 65536"/>
                <a:gd name="T11" fmla="*/ 0 60000 65536"/>
                <a:gd name="T12" fmla="*/ 0 w 1269"/>
                <a:gd name="T13" fmla="*/ 0 h 916"/>
                <a:gd name="T14" fmla="*/ 1269 w 1269"/>
                <a:gd name="T15" fmla="*/ 916 h 916"/>
              </a:gdLst>
              <a:ahLst/>
              <a:cxnLst>
                <a:cxn ang="T8">
                  <a:pos x="T0" y="T1"/>
                </a:cxn>
                <a:cxn ang="T9">
                  <a:pos x="T2" y="T3"/>
                </a:cxn>
                <a:cxn ang="T10">
                  <a:pos x="T4" y="T5"/>
                </a:cxn>
                <a:cxn ang="T11">
                  <a:pos x="T6" y="T7"/>
                </a:cxn>
              </a:cxnLst>
              <a:rect l="T12" t="T13" r="T14" b="T15"/>
              <a:pathLst>
                <a:path w="1269" h="916">
                  <a:moveTo>
                    <a:pt x="0" y="916"/>
                  </a:moveTo>
                  <a:lnTo>
                    <a:pt x="1269" y="0"/>
                  </a:lnTo>
                  <a:lnTo>
                    <a:pt x="1269" y="165"/>
                  </a:lnTo>
                  <a:lnTo>
                    <a:pt x="0" y="916"/>
                  </a:lnTo>
                  <a:close/>
                </a:path>
              </a:pathLst>
            </a:custGeom>
            <a:solidFill>
              <a:schemeClr val="hlink"/>
            </a:solidFill>
            <a:ln w="9525">
              <a:noFill/>
              <a:round/>
              <a:headEnd/>
              <a:tailEnd/>
            </a:ln>
          </p:spPr>
          <p:txBody>
            <a:bodyPr>
              <a:prstTxWarp prst="textNoShape">
                <a:avLst/>
              </a:prstTxWarp>
            </a:bodyPr>
            <a:lstStyle/>
            <a:p>
              <a:endParaRPr lang="en-US"/>
            </a:p>
          </p:txBody>
        </p:sp>
        <p:sp>
          <p:nvSpPr>
            <p:cNvPr id="67608" name="Freeform 26"/>
            <p:cNvSpPr>
              <a:spLocks noChangeAspect="1"/>
            </p:cNvSpPr>
            <p:nvPr/>
          </p:nvSpPr>
          <p:spPr bwMode="auto">
            <a:xfrm>
              <a:off x="3549650" y="3233738"/>
              <a:ext cx="1614488" cy="1163637"/>
            </a:xfrm>
            <a:custGeom>
              <a:avLst/>
              <a:gdLst>
                <a:gd name="T0" fmla="*/ 0 w 1269"/>
                <a:gd name="T1" fmla="*/ 1163637 h 916"/>
                <a:gd name="T2" fmla="*/ 1614488 w 1269"/>
                <a:gd name="T3" fmla="*/ 0 h 916"/>
                <a:gd name="T4" fmla="*/ 1614488 w 1269"/>
                <a:gd name="T5" fmla="*/ 209607 h 916"/>
                <a:gd name="T6" fmla="*/ 0 w 1269"/>
                <a:gd name="T7" fmla="*/ 1163637 h 916"/>
                <a:gd name="T8" fmla="*/ 0 60000 65536"/>
                <a:gd name="T9" fmla="*/ 0 60000 65536"/>
                <a:gd name="T10" fmla="*/ 0 60000 65536"/>
                <a:gd name="T11" fmla="*/ 0 60000 65536"/>
                <a:gd name="T12" fmla="*/ 0 w 1269"/>
                <a:gd name="T13" fmla="*/ 0 h 916"/>
                <a:gd name="T14" fmla="*/ 1269 w 1269"/>
                <a:gd name="T15" fmla="*/ 916 h 916"/>
              </a:gdLst>
              <a:ahLst/>
              <a:cxnLst>
                <a:cxn ang="T8">
                  <a:pos x="T0" y="T1"/>
                </a:cxn>
                <a:cxn ang="T9">
                  <a:pos x="T2" y="T3"/>
                </a:cxn>
                <a:cxn ang="T10">
                  <a:pos x="T4" y="T5"/>
                </a:cxn>
                <a:cxn ang="T11">
                  <a:pos x="T6" y="T7"/>
                </a:cxn>
              </a:cxnLst>
              <a:rect l="T12" t="T13" r="T14" b="T15"/>
              <a:pathLst>
                <a:path w="1269" h="916">
                  <a:moveTo>
                    <a:pt x="0" y="916"/>
                  </a:moveTo>
                  <a:lnTo>
                    <a:pt x="1269" y="0"/>
                  </a:lnTo>
                  <a:lnTo>
                    <a:pt x="1269" y="165"/>
                  </a:lnTo>
                  <a:lnTo>
                    <a:pt x="0" y="916"/>
                  </a:lnTo>
                </a:path>
              </a:pathLst>
            </a:custGeom>
            <a:noFill/>
            <a:ln w="4763">
              <a:solidFill>
                <a:srgbClr val="FFFFFF"/>
              </a:solidFill>
              <a:round/>
              <a:headEnd/>
              <a:tailEnd/>
            </a:ln>
          </p:spPr>
          <p:txBody>
            <a:bodyPr>
              <a:prstTxWarp prst="textNoShape">
                <a:avLst/>
              </a:prstTxWarp>
            </a:bodyPr>
            <a:lstStyle/>
            <a:p>
              <a:endParaRPr lang="en-US"/>
            </a:p>
          </p:txBody>
        </p:sp>
        <p:sp>
          <p:nvSpPr>
            <p:cNvPr id="67609" name="Freeform 27"/>
            <p:cNvSpPr>
              <a:spLocks noChangeAspect="1"/>
            </p:cNvSpPr>
            <p:nvPr/>
          </p:nvSpPr>
          <p:spPr bwMode="auto">
            <a:xfrm>
              <a:off x="3549650" y="4022725"/>
              <a:ext cx="1614488" cy="374650"/>
            </a:xfrm>
            <a:custGeom>
              <a:avLst/>
              <a:gdLst>
                <a:gd name="T0" fmla="*/ 0 w 1269"/>
                <a:gd name="T1" fmla="*/ 374650 h 295"/>
                <a:gd name="T2" fmla="*/ 1614488 w 1269"/>
                <a:gd name="T3" fmla="*/ 0 h 295"/>
                <a:gd name="T4" fmla="*/ 1614488 w 1269"/>
                <a:gd name="T5" fmla="*/ 185420 h 295"/>
                <a:gd name="T6" fmla="*/ 0 w 1269"/>
                <a:gd name="T7" fmla="*/ 374650 h 295"/>
                <a:gd name="T8" fmla="*/ 0 60000 65536"/>
                <a:gd name="T9" fmla="*/ 0 60000 65536"/>
                <a:gd name="T10" fmla="*/ 0 60000 65536"/>
                <a:gd name="T11" fmla="*/ 0 60000 65536"/>
                <a:gd name="T12" fmla="*/ 0 w 1269"/>
                <a:gd name="T13" fmla="*/ 0 h 295"/>
                <a:gd name="T14" fmla="*/ 1269 w 1269"/>
                <a:gd name="T15" fmla="*/ 295 h 295"/>
              </a:gdLst>
              <a:ahLst/>
              <a:cxnLst>
                <a:cxn ang="T8">
                  <a:pos x="T0" y="T1"/>
                </a:cxn>
                <a:cxn ang="T9">
                  <a:pos x="T2" y="T3"/>
                </a:cxn>
                <a:cxn ang="T10">
                  <a:pos x="T4" y="T5"/>
                </a:cxn>
                <a:cxn ang="T11">
                  <a:pos x="T6" y="T7"/>
                </a:cxn>
              </a:cxnLst>
              <a:rect l="T12" t="T13" r="T14" b="T15"/>
              <a:pathLst>
                <a:path w="1269" h="295">
                  <a:moveTo>
                    <a:pt x="0" y="295"/>
                  </a:moveTo>
                  <a:lnTo>
                    <a:pt x="1269" y="0"/>
                  </a:lnTo>
                  <a:lnTo>
                    <a:pt x="1269" y="146"/>
                  </a:lnTo>
                  <a:lnTo>
                    <a:pt x="0" y="295"/>
                  </a:lnTo>
                  <a:close/>
                </a:path>
              </a:pathLst>
            </a:custGeom>
            <a:solidFill>
              <a:srgbClr val="FDFC9B"/>
            </a:solidFill>
            <a:ln w="9525">
              <a:noFill/>
              <a:round/>
              <a:headEnd/>
              <a:tailEnd/>
            </a:ln>
          </p:spPr>
          <p:txBody>
            <a:bodyPr>
              <a:prstTxWarp prst="textNoShape">
                <a:avLst/>
              </a:prstTxWarp>
            </a:bodyPr>
            <a:lstStyle/>
            <a:p>
              <a:endParaRPr lang="en-US"/>
            </a:p>
          </p:txBody>
        </p:sp>
        <p:sp>
          <p:nvSpPr>
            <p:cNvPr id="67610" name="Freeform 28"/>
            <p:cNvSpPr>
              <a:spLocks noChangeAspect="1"/>
            </p:cNvSpPr>
            <p:nvPr/>
          </p:nvSpPr>
          <p:spPr bwMode="auto">
            <a:xfrm>
              <a:off x="3549650" y="4022725"/>
              <a:ext cx="1614488" cy="374650"/>
            </a:xfrm>
            <a:custGeom>
              <a:avLst/>
              <a:gdLst>
                <a:gd name="T0" fmla="*/ 0 w 1269"/>
                <a:gd name="T1" fmla="*/ 374650 h 295"/>
                <a:gd name="T2" fmla="*/ 1614488 w 1269"/>
                <a:gd name="T3" fmla="*/ 0 h 295"/>
                <a:gd name="T4" fmla="*/ 1614488 w 1269"/>
                <a:gd name="T5" fmla="*/ 185420 h 295"/>
                <a:gd name="T6" fmla="*/ 0 w 1269"/>
                <a:gd name="T7" fmla="*/ 374650 h 295"/>
                <a:gd name="T8" fmla="*/ 0 60000 65536"/>
                <a:gd name="T9" fmla="*/ 0 60000 65536"/>
                <a:gd name="T10" fmla="*/ 0 60000 65536"/>
                <a:gd name="T11" fmla="*/ 0 60000 65536"/>
                <a:gd name="T12" fmla="*/ 0 w 1269"/>
                <a:gd name="T13" fmla="*/ 0 h 295"/>
                <a:gd name="T14" fmla="*/ 1269 w 1269"/>
                <a:gd name="T15" fmla="*/ 295 h 295"/>
              </a:gdLst>
              <a:ahLst/>
              <a:cxnLst>
                <a:cxn ang="T8">
                  <a:pos x="T0" y="T1"/>
                </a:cxn>
                <a:cxn ang="T9">
                  <a:pos x="T2" y="T3"/>
                </a:cxn>
                <a:cxn ang="T10">
                  <a:pos x="T4" y="T5"/>
                </a:cxn>
                <a:cxn ang="T11">
                  <a:pos x="T6" y="T7"/>
                </a:cxn>
              </a:cxnLst>
              <a:rect l="T12" t="T13" r="T14" b="T15"/>
              <a:pathLst>
                <a:path w="1269" h="295">
                  <a:moveTo>
                    <a:pt x="0" y="295"/>
                  </a:moveTo>
                  <a:lnTo>
                    <a:pt x="1269" y="0"/>
                  </a:lnTo>
                  <a:lnTo>
                    <a:pt x="1269" y="146"/>
                  </a:lnTo>
                  <a:lnTo>
                    <a:pt x="0" y="295"/>
                  </a:lnTo>
                </a:path>
              </a:pathLst>
            </a:custGeom>
            <a:noFill/>
            <a:ln w="4763">
              <a:solidFill>
                <a:srgbClr val="FFFFFF"/>
              </a:solidFill>
              <a:round/>
              <a:headEnd/>
              <a:tailEnd/>
            </a:ln>
          </p:spPr>
          <p:txBody>
            <a:bodyPr>
              <a:prstTxWarp prst="textNoShape">
                <a:avLst/>
              </a:prstTxWarp>
            </a:bodyPr>
            <a:lstStyle/>
            <a:p>
              <a:endParaRPr lang="en-US"/>
            </a:p>
          </p:txBody>
        </p:sp>
        <p:sp>
          <p:nvSpPr>
            <p:cNvPr id="67611" name="Freeform 29"/>
            <p:cNvSpPr>
              <a:spLocks noChangeAspect="1"/>
            </p:cNvSpPr>
            <p:nvPr/>
          </p:nvSpPr>
          <p:spPr bwMode="auto">
            <a:xfrm>
              <a:off x="3551238" y="4208463"/>
              <a:ext cx="1612900" cy="195262"/>
            </a:xfrm>
            <a:custGeom>
              <a:avLst/>
              <a:gdLst>
                <a:gd name="T0" fmla="*/ 0 w 1268"/>
                <a:gd name="T1" fmla="*/ 195262 h 153"/>
                <a:gd name="T2" fmla="*/ 1612900 w 1268"/>
                <a:gd name="T3" fmla="*/ 0 h 153"/>
                <a:gd name="T4" fmla="*/ 1612900 w 1268"/>
                <a:gd name="T5" fmla="*/ 195262 h 153"/>
                <a:gd name="T6" fmla="*/ 0 w 1268"/>
                <a:gd name="T7" fmla="*/ 195262 h 153"/>
                <a:gd name="T8" fmla="*/ 0 60000 65536"/>
                <a:gd name="T9" fmla="*/ 0 60000 65536"/>
                <a:gd name="T10" fmla="*/ 0 60000 65536"/>
                <a:gd name="T11" fmla="*/ 0 60000 65536"/>
                <a:gd name="T12" fmla="*/ 0 w 1268"/>
                <a:gd name="T13" fmla="*/ 0 h 153"/>
                <a:gd name="T14" fmla="*/ 1268 w 1268"/>
                <a:gd name="T15" fmla="*/ 153 h 153"/>
              </a:gdLst>
              <a:ahLst/>
              <a:cxnLst>
                <a:cxn ang="T8">
                  <a:pos x="T0" y="T1"/>
                </a:cxn>
                <a:cxn ang="T9">
                  <a:pos x="T2" y="T3"/>
                </a:cxn>
                <a:cxn ang="T10">
                  <a:pos x="T4" y="T5"/>
                </a:cxn>
                <a:cxn ang="T11">
                  <a:pos x="T6" y="T7"/>
                </a:cxn>
              </a:cxnLst>
              <a:rect l="T12" t="T13" r="T14" b="T15"/>
              <a:pathLst>
                <a:path w="1268" h="153">
                  <a:moveTo>
                    <a:pt x="0" y="153"/>
                  </a:moveTo>
                  <a:lnTo>
                    <a:pt x="1268" y="0"/>
                  </a:lnTo>
                  <a:lnTo>
                    <a:pt x="1268" y="153"/>
                  </a:lnTo>
                  <a:lnTo>
                    <a:pt x="0" y="153"/>
                  </a:lnTo>
                  <a:close/>
                </a:path>
              </a:pathLst>
            </a:custGeom>
            <a:solidFill>
              <a:srgbClr val="FDFC9B"/>
            </a:solidFill>
            <a:ln w="9525">
              <a:noFill/>
              <a:round/>
              <a:headEnd/>
              <a:tailEnd/>
            </a:ln>
          </p:spPr>
          <p:txBody>
            <a:bodyPr>
              <a:prstTxWarp prst="textNoShape">
                <a:avLst/>
              </a:prstTxWarp>
            </a:bodyPr>
            <a:lstStyle/>
            <a:p>
              <a:endParaRPr lang="en-US"/>
            </a:p>
          </p:txBody>
        </p:sp>
        <p:sp>
          <p:nvSpPr>
            <p:cNvPr id="67612" name="Freeform 30"/>
            <p:cNvSpPr>
              <a:spLocks noChangeAspect="1"/>
            </p:cNvSpPr>
            <p:nvPr/>
          </p:nvSpPr>
          <p:spPr bwMode="auto">
            <a:xfrm>
              <a:off x="3551238" y="4208463"/>
              <a:ext cx="1612900" cy="195262"/>
            </a:xfrm>
            <a:custGeom>
              <a:avLst/>
              <a:gdLst>
                <a:gd name="T0" fmla="*/ 0 w 1268"/>
                <a:gd name="T1" fmla="*/ 195262 h 153"/>
                <a:gd name="T2" fmla="*/ 1612900 w 1268"/>
                <a:gd name="T3" fmla="*/ 0 h 153"/>
                <a:gd name="T4" fmla="*/ 1612900 w 1268"/>
                <a:gd name="T5" fmla="*/ 195262 h 153"/>
                <a:gd name="T6" fmla="*/ 0 w 1268"/>
                <a:gd name="T7" fmla="*/ 195262 h 153"/>
                <a:gd name="T8" fmla="*/ 0 60000 65536"/>
                <a:gd name="T9" fmla="*/ 0 60000 65536"/>
                <a:gd name="T10" fmla="*/ 0 60000 65536"/>
                <a:gd name="T11" fmla="*/ 0 60000 65536"/>
                <a:gd name="T12" fmla="*/ 0 w 1268"/>
                <a:gd name="T13" fmla="*/ 0 h 153"/>
                <a:gd name="T14" fmla="*/ 1268 w 1268"/>
                <a:gd name="T15" fmla="*/ 153 h 153"/>
              </a:gdLst>
              <a:ahLst/>
              <a:cxnLst>
                <a:cxn ang="T8">
                  <a:pos x="T0" y="T1"/>
                </a:cxn>
                <a:cxn ang="T9">
                  <a:pos x="T2" y="T3"/>
                </a:cxn>
                <a:cxn ang="T10">
                  <a:pos x="T4" y="T5"/>
                </a:cxn>
                <a:cxn ang="T11">
                  <a:pos x="T6" y="T7"/>
                </a:cxn>
              </a:cxnLst>
              <a:rect l="T12" t="T13" r="T14" b="T15"/>
              <a:pathLst>
                <a:path w="1268" h="153">
                  <a:moveTo>
                    <a:pt x="0" y="153"/>
                  </a:moveTo>
                  <a:lnTo>
                    <a:pt x="1268" y="0"/>
                  </a:lnTo>
                  <a:lnTo>
                    <a:pt x="1268" y="153"/>
                  </a:lnTo>
                  <a:lnTo>
                    <a:pt x="0" y="153"/>
                  </a:lnTo>
                </a:path>
              </a:pathLst>
            </a:custGeom>
            <a:noFill/>
            <a:ln w="4763">
              <a:solidFill>
                <a:srgbClr val="FFFFFF"/>
              </a:solidFill>
              <a:round/>
              <a:headEnd/>
              <a:tailEnd/>
            </a:ln>
          </p:spPr>
          <p:txBody>
            <a:bodyPr>
              <a:prstTxWarp prst="textNoShape">
                <a:avLst/>
              </a:prstTxWarp>
            </a:bodyPr>
            <a:lstStyle/>
            <a:p>
              <a:endParaRPr lang="en-US"/>
            </a:p>
          </p:txBody>
        </p:sp>
        <p:sp>
          <p:nvSpPr>
            <p:cNvPr id="67613" name="Freeform 31"/>
            <p:cNvSpPr>
              <a:spLocks noChangeAspect="1"/>
            </p:cNvSpPr>
            <p:nvPr/>
          </p:nvSpPr>
          <p:spPr bwMode="auto">
            <a:xfrm>
              <a:off x="3551238" y="4208463"/>
              <a:ext cx="1612900" cy="195262"/>
            </a:xfrm>
            <a:custGeom>
              <a:avLst/>
              <a:gdLst>
                <a:gd name="T0" fmla="*/ 0 w 1268"/>
                <a:gd name="T1" fmla="*/ 195262 h 153"/>
                <a:gd name="T2" fmla="*/ 1612900 w 1268"/>
                <a:gd name="T3" fmla="*/ 0 h 153"/>
                <a:gd name="T4" fmla="*/ 1612900 w 1268"/>
                <a:gd name="T5" fmla="*/ 195262 h 153"/>
                <a:gd name="T6" fmla="*/ 0 w 1268"/>
                <a:gd name="T7" fmla="*/ 195262 h 153"/>
                <a:gd name="T8" fmla="*/ 0 60000 65536"/>
                <a:gd name="T9" fmla="*/ 0 60000 65536"/>
                <a:gd name="T10" fmla="*/ 0 60000 65536"/>
                <a:gd name="T11" fmla="*/ 0 60000 65536"/>
                <a:gd name="T12" fmla="*/ 0 w 1268"/>
                <a:gd name="T13" fmla="*/ 0 h 153"/>
                <a:gd name="T14" fmla="*/ 1268 w 1268"/>
                <a:gd name="T15" fmla="*/ 153 h 153"/>
              </a:gdLst>
              <a:ahLst/>
              <a:cxnLst>
                <a:cxn ang="T8">
                  <a:pos x="T0" y="T1"/>
                </a:cxn>
                <a:cxn ang="T9">
                  <a:pos x="T2" y="T3"/>
                </a:cxn>
                <a:cxn ang="T10">
                  <a:pos x="T4" y="T5"/>
                </a:cxn>
                <a:cxn ang="T11">
                  <a:pos x="T6" y="T7"/>
                </a:cxn>
              </a:cxnLst>
              <a:rect l="T12" t="T13" r="T14" b="T15"/>
              <a:pathLst>
                <a:path w="1268" h="153">
                  <a:moveTo>
                    <a:pt x="0" y="153"/>
                  </a:moveTo>
                  <a:lnTo>
                    <a:pt x="1268" y="0"/>
                  </a:lnTo>
                  <a:lnTo>
                    <a:pt x="1268" y="153"/>
                  </a:lnTo>
                  <a:lnTo>
                    <a:pt x="0" y="153"/>
                  </a:lnTo>
                  <a:close/>
                </a:path>
              </a:pathLst>
            </a:custGeom>
            <a:solidFill>
              <a:srgbClr val="FDFC9B"/>
            </a:solidFill>
            <a:ln w="9525">
              <a:noFill/>
              <a:round/>
              <a:headEnd/>
              <a:tailEnd/>
            </a:ln>
          </p:spPr>
          <p:txBody>
            <a:bodyPr>
              <a:prstTxWarp prst="textNoShape">
                <a:avLst/>
              </a:prstTxWarp>
            </a:bodyPr>
            <a:lstStyle/>
            <a:p>
              <a:endParaRPr lang="en-US"/>
            </a:p>
          </p:txBody>
        </p:sp>
        <p:sp>
          <p:nvSpPr>
            <p:cNvPr id="67614" name="Freeform 32"/>
            <p:cNvSpPr>
              <a:spLocks noChangeAspect="1"/>
            </p:cNvSpPr>
            <p:nvPr/>
          </p:nvSpPr>
          <p:spPr bwMode="auto">
            <a:xfrm>
              <a:off x="3551238" y="4208463"/>
              <a:ext cx="1612900" cy="195262"/>
            </a:xfrm>
            <a:custGeom>
              <a:avLst/>
              <a:gdLst>
                <a:gd name="T0" fmla="*/ 0 w 1268"/>
                <a:gd name="T1" fmla="*/ 195262 h 153"/>
                <a:gd name="T2" fmla="*/ 1612900 w 1268"/>
                <a:gd name="T3" fmla="*/ 0 h 153"/>
                <a:gd name="T4" fmla="*/ 1612900 w 1268"/>
                <a:gd name="T5" fmla="*/ 195262 h 153"/>
                <a:gd name="T6" fmla="*/ 0 w 1268"/>
                <a:gd name="T7" fmla="*/ 195262 h 153"/>
                <a:gd name="T8" fmla="*/ 0 60000 65536"/>
                <a:gd name="T9" fmla="*/ 0 60000 65536"/>
                <a:gd name="T10" fmla="*/ 0 60000 65536"/>
                <a:gd name="T11" fmla="*/ 0 60000 65536"/>
                <a:gd name="T12" fmla="*/ 0 w 1268"/>
                <a:gd name="T13" fmla="*/ 0 h 153"/>
                <a:gd name="T14" fmla="*/ 1268 w 1268"/>
                <a:gd name="T15" fmla="*/ 153 h 153"/>
              </a:gdLst>
              <a:ahLst/>
              <a:cxnLst>
                <a:cxn ang="T8">
                  <a:pos x="T0" y="T1"/>
                </a:cxn>
                <a:cxn ang="T9">
                  <a:pos x="T2" y="T3"/>
                </a:cxn>
                <a:cxn ang="T10">
                  <a:pos x="T4" y="T5"/>
                </a:cxn>
                <a:cxn ang="T11">
                  <a:pos x="T6" y="T7"/>
                </a:cxn>
              </a:cxnLst>
              <a:rect l="T12" t="T13" r="T14" b="T15"/>
              <a:pathLst>
                <a:path w="1268" h="153">
                  <a:moveTo>
                    <a:pt x="0" y="153"/>
                  </a:moveTo>
                  <a:lnTo>
                    <a:pt x="1268" y="0"/>
                  </a:lnTo>
                  <a:lnTo>
                    <a:pt x="1268" y="153"/>
                  </a:lnTo>
                  <a:lnTo>
                    <a:pt x="0" y="153"/>
                  </a:lnTo>
                </a:path>
              </a:pathLst>
            </a:custGeom>
            <a:noFill/>
            <a:ln w="4763">
              <a:solidFill>
                <a:srgbClr val="FFFFFF"/>
              </a:solidFill>
              <a:round/>
              <a:headEnd/>
              <a:tailEnd/>
            </a:ln>
          </p:spPr>
          <p:txBody>
            <a:bodyPr>
              <a:prstTxWarp prst="textNoShape">
                <a:avLst/>
              </a:prstTxWarp>
            </a:bodyPr>
            <a:lstStyle/>
            <a:p>
              <a:endParaRPr lang="en-US"/>
            </a:p>
          </p:txBody>
        </p:sp>
        <p:sp>
          <p:nvSpPr>
            <p:cNvPr id="67615" name="Freeform 33"/>
            <p:cNvSpPr>
              <a:spLocks noChangeAspect="1"/>
            </p:cNvSpPr>
            <p:nvPr/>
          </p:nvSpPr>
          <p:spPr bwMode="auto">
            <a:xfrm>
              <a:off x="3548063" y="3829050"/>
              <a:ext cx="1616075" cy="574675"/>
            </a:xfrm>
            <a:custGeom>
              <a:avLst/>
              <a:gdLst>
                <a:gd name="T0" fmla="*/ 0 w 1271"/>
                <a:gd name="T1" fmla="*/ 574675 h 452"/>
                <a:gd name="T2" fmla="*/ 1616075 w 1271"/>
                <a:gd name="T3" fmla="*/ 0 h 452"/>
                <a:gd name="T4" fmla="*/ 1616075 w 1271"/>
                <a:gd name="T5" fmla="*/ 194525 h 452"/>
                <a:gd name="T6" fmla="*/ 0 w 1271"/>
                <a:gd name="T7" fmla="*/ 574675 h 452"/>
                <a:gd name="T8" fmla="*/ 0 60000 65536"/>
                <a:gd name="T9" fmla="*/ 0 60000 65536"/>
                <a:gd name="T10" fmla="*/ 0 60000 65536"/>
                <a:gd name="T11" fmla="*/ 0 60000 65536"/>
                <a:gd name="T12" fmla="*/ 0 w 1271"/>
                <a:gd name="T13" fmla="*/ 0 h 452"/>
                <a:gd name="T14" fmla="*/ 1271 w 1271"/>
                <a:gd name="T15" fmla="*/ 452 h 452"/>
              </a:gdLst>
              <a:ahLst/>
              <a:cxnLst>
                <a:cxn ang="T8">
                  <a:pos x="T0" y="T1"/>
                </a:cxn>
                <a:cxn ang="T9">
                  <a:pos x="T2" y="T3"/>
                </a:cxn>
                <a:cxn ang="T10">
                  <a:pos x="T4" y="T5"/>
                </a:cxn>
                <a:cxn ang="T11">
                  <a:pos x="T6" y="T7"/>
                </a:cxn>
              </a:cxnLst>
              <a:rect l="T12" t="T13" r="T14" b="T15"/>
              <a:pathLst>
                <a:path w="1271" h="452">
                  <a:moveTo>
                    <a:pt x="0" y="452"/>
                  </a:moveTo>
                  <a:lnTo>
                    <a:pt x="1271" y="0"/>
                  </a:lnTo>
                  <a:lnTo>
                    <a:pt x="1271" y="153"/>
                  </a:lnTo>
                  <a:lnTo>
                    <a:pt x="0" y="452"/>
                  </a:lnTo>
                  <a:close/>
                </a:path>
              </a:pathLst>
            </a:custGeom>
            <a:solidFill>
              <a:srgbClr val="FDFC9B"/>
            </a:solidFill>
            <a:ln w="9525">
              <a:noFill/>
              <a:round/>
              <a:headEnd/>
              <a:tailEnd/>
            </a:ln>
          </p:spPr>
          <p:txBody>
            <a:bodyPr>
              <a:prstTxWarp prst="textNoShape">
                <a:avLst/>
              </a:prstTxWarp>
            </a:bodyPr>
            <a:lstStyle/>
            <a:p>
              <a:endParaRPr lang="en-US"/>
            </a:p>
          </p:txBody>
        </p:sp>
        <p:sp>
          <p:nvSpPr>
            <p:cNvPr id="67616" name="Freeform 34"/>
            <p:cNvSpPr>
              <a:spLocks noChangeAspect="1"/>
            </p:cNvSpPr>
            <p:nvPr/>
          </p:nvSpPr>
          <p:spPr bwMode="auto">
            <a:xfrm>
              <a:off x="3548063" y="3829050"/>
              <a:ext cx="1616075" cy="574675"/>
            </a:xfrm>
            <a:custGeom>
              <a:avLst/>
              <a:gdLst>
                <a:gd name="T0" fmla="*/ 0 w 1271"/>
                <a:gd name="T1" fmla="*/ 574675 h 452"/>
                <a:gd name="T2" fmla="*/ 1616075 w 1271"/>
                <a:gd name="T3" fmla="*/ 0 h 452"/>
                <a:gd name="T4" fmla="*/ 1616075 w 1271"/>
                <a:gd name="T5" fmla="*/ 194525 h 452"/>
                <a:gd name="T6" fmla="*/ 0 w 1271"/>
                <a:gd name="T7" fmla="*/ 574675 h 452"/>
                <a:gd name="T8" fmla="*/ 0 60000 65536"/>
                <a:gd name="T9" fmla="*/ 0 60000 65536"/>
                <a:gd name="T10" fmla="*/ 0 60000 65536"/>
                <a:gd name="T11" fmla="*/ 0 60000 65536"/>
                <a:gd name="T12" fmla="*/ 0 w 1271"/>
                <a:gd name="T13" fmla="*/ 0 h 452"/>
                <a:gd name="T14" fmla="*/ 1271 w 1271"/>
                <a:gd name="T15" fmla="*/ 452 h 452"/>
              </a:gdLst>
              <a:ahLst/>
              <a:cxnLst>
                <a:cxn ang="T8">
                  <a:pos x="T0" y="T1"/>
                </a:cxn>
                <a:cxn ang="T9">
                  <a:pos x="T2" y="T3"/>
                </a:cxn>
                <a:cxn ang="T10">
                  <a:pos x="T4" y="T5"/>
                </a:cxn>
                <a:cxn ang="T11">
                  <a:pos x="T6" y="T7"/>
                </a:cxn>
              </a:cxnLst>
              <a:rect l="T12" t="T13" r="T14" b="T15"/>
              <a:pathLst>
                <a:path w="1271" h="452">
                  <a:moveTo>
                    <a:pt x="0" y="452"/>
                  </a:moveTo>
                  <a:lnTo>
                    <a:pt x="1271" y="0"/>
                  </a:lnTo>
                  <a:lnTo>
                    <a:pt x="1271" y="153"/>
                  </a:lnTo>
                  <a:lnTo>
                    <a:pt x="0" y="452"/>
                  </a:lnTo>
                </a:path>
              </a:pathLst>
            </a:custGeom>
            <a:noFill/>
            <a:ln w="4763">
              <a:solidFill>
                <a:srgbClr val="FFFFFF"/>
              </a:solidFill>
              <a:round/>
              <a:headEnd/>
              <a:tailEnd/>
            </a:ln>
          </p:spPr>
          <p:txBody>
            <a:bodyPr>
              <a:prstTxWarp prst="textNoShape">
                <a:avLst/>
              </a:prstTxWarp>
            </a:bodyPr>
            <a:lstStyle/>
            <a:p>
              <a:endParaRPr lang="en-US"/>
            </a:p>
          </p:txBody>
        </p:sp>
        <p:sp>
          <p:nvSpPr>
            <p:cNvPr id="67617" name="Freeform 35"/>
            <p:cNvSpPr>
              <a:spLocks noChangeAspect="1"/>
            </p:cNvSpPr>
            <p:nvPr/>
          </p:nvSpPr>
          <p:spPr bwMode="auto">
            <a:xfrm>
              <a:off x="3549650" y="4022725"/>
              <a:ext cx="1614488" cy="374650"/>
            </a:xfrm>
            <a:custGeom>
              <a:avLst/>
              <a:gdLst>
                <a:gd name="T0" fmla="*/ 0 w 1269"/>
                <a:gd name="T1" fmla="*/ 374650 h 295"/>
                <a:gd name="T2" fmla="*/ 1614488 w 1269"/>
                <a:gd name="T3" fmla="*/ 0 h 295"/>
                <a:gd name="T4" fmla="*/ 1614488 w 1269"/>
                <a:gd name="T5" fmla="*/ 185420 h 295"/>
                <a:gd name="T6" fmla="*/ 0 w 1269"/>
                <a:gd name="T7" fmla="*/ 374650 h 295"/>
                <a:gd name="T8" fmla="*/ 0 60000 65536"/>
                <a:gd name="T9" fmla="*/ 0 60000 65536"/>
                <a:gd name="T10" fmla="*/ 0 60000 65536"/>
                <a:gd name="T11" fmla="*/ 0 60000 65536"/>
                <a:gd name="T12" fmla="*/ 0 w 1269"/>
                <a:gd name="T13" fmla="*/ 0 h 295"/>
                <a:gd name="T14" fmla="*/ 1269 w 1269"/>
                <a:gd name="T15" fmla="*/ 295 h 295"/>
              </a:gdLst>
              <a:ahLst/>
              <a:cxnLst>
                <a:cxn ang="T8">
                  <a:pos x="T0" y="T1"/>
                </a:cxn>
                <a:cxn ang="T9">
                  <a:pos x="T2" y="T3"/>
                </a:cxn>
                <a:cxn ang="T10">
                  <a:pos x="T4" y="T5"/>
                </a:cxn>
                <a:cxn ang="T11">
                  <a:pos x="T6" y="T7"/>
                </a:cxn>
              </a:cxnLst>
              <a:rect l="T12" t="T13" r="T14" b="T15"/>
              <a:pathLst>
                <a:path w="1269" h="295">
                  <a:moveTo>
                    <a:pt x="0" y="295"/>
                  </a:moveTo>
                  <a:lnTo>
                    <a:pt x="1269" y="0"/>
                  </a:lnTo>
                  <a:lnTo>
                    <a:pt x="1269" y="146"/>
                  </a:lnTo>
                  <a:lnTo>
                    <a:pt x="0" y="295"/>
                  </a:lnTo>
                  <a:close/>
                </a:path>
              </a:pathLst>
            </a:custGeom>
            <a:solidFill>
              <a:srgbClr val="FDFC9B"/>
            </a:solidFill>
            <a:ln w="9525">
              <a:noFill/>
              <a:round/>
              <a:headEnd/>
              <a:tailEnd/>
            </a:ln>
          </p:spPr>
          <p:txBody>
            <a:bodyPr>
              <a:prstTxWarp prst="textNoShape">
                <a:avLst/>
              </a:prstTxWarp>
            </a:bodyPr>
            <a:lstStyle/>
            <a:p>
              <a:endParaRPr lang="en-US"/>
            </a:p>
          </p:txBody>
        </p:sp>
        <p:sp>
          <p:nvSpPr>
            <p:cNvPr id="67618" name="Freeform 36"/>
            <p:cNvSpPr>
              <a:spLocks noChangeAspect="1"/>
            </p:cNvSpPr>
            <p:nvPr/>
          </p:nvSpPr>
          <p:spPr bwMode="auto">
            <a:xfrm>
              <a:off x="3549650" y="4022725"/>
              <a:ext cx="1614488" cy="374650"/>
            </a:xfrm>
            <a:custGeom>
              <a:avLst/>
              <a:gdLst>
                <a:gd name="T0" fmla="*/ 0 w 1269"/>
                <a:gd name="T1" fmla="*/ 374650 h 295"/>
                <a:gd name="T2" fmla="*/ 1614488 w 1269"/>
                <a:gd name="T3" fmla="*/ 0 h 295"/>
                <a:gd name="T4" fmla="*/ 1614488 w 1269"/>
                <a:gd name="T5" fmla="*/ 185420 h 295"/>
                <a:gd name="T6" fmla="*/ 0 w 1269"/>
                <a:gd name="T7" fmla="*/ 374650 h 295"/>
                <a:gd name="T8" fmla="*/ 0 60000 65536"/>
                <a:gd name="T9" fmla="*/ 0 60000 65536"/>
                <a:gd name="T10" fmla="*/ 0 60000 65536"/>
                <a:gd name="T11" fmla="*/ 0 60000 65536"/>
                <a:gd name="T12" fmla="*/ 0 w 1269"/>
                <a:gd name="T13" fmla="*/ 0 h 295"/>
                <a:gd name="T14" fmla="*/ 1269 w 1269"/>
                <a:gd name="T15" fmla="*/ 295 h 295"/>
              </a:gdLst>
              <a:ahLst/>
              <a:cxnLst>
                <a:cxn ang="T8">
                  <a:pos x="T0" y="T1"/>
                </a:cxn>
                <a:cxn ang="T9">
                  <a:pos x="T2" y="T3"/>
                </a:cxn>
                <a:cxn ang="T10">
                  <a:pos x="T4" y="T5"/>
                </a:cxn>
                <a:cxn ang="T11">
                  <a:pos x="T6" y="T7"/>
                </a:cxn>
              </a:cxnLst>
              <a:rect l="T12" t="T13" r="T14" b="T15"/>
              <a:pathLst>
                <a:path w="1269" h="295">
                  <a:moveTo>
                    <a:pt x="0" y="295"/>
                  </a:moveTo>
                  <a:lnTo>
                    <a:pt x="1269" y="0"/>
                  </a:lnTo>
                  <a:lnTo>
                    <a:pt x="1269" y="146"/>
                  </a:lnTo>
                  <a:lnTo>
                    <a:pt x="0" y="295"/>
                  </a:lnTo>
                </a:path>
              </a:pathLst>
            </a:custGeom>
            <a:noFill/>
            <a:ln w="4763">
              <a:solidFill>
                <a:srgbClr val="FFFFFF"/>
              </a:solidFill>
              <a:round/>
              <a:headEnd/>
              <a:tailEnd/>
            </a:ln>
          </p:spPr>
          <p:txBody>
            <a:bodyPr>
              <a:prstTxWarp prst="textNoShape">
                <a:avLst/>
              </a:prstTxWarp>
            </a:bodyPr>
            <a:lstStyle/>
            <a:p>
              <a:endParaRPr lang="en-US"/>
            </a:p>
          </p:txBody>
        </p:sp>
        <p:sp>
          <p:nvSpPr>
            <p:cNvPr id="67619" name="Freeform 37"/>
            <p:cNvSpPr>
              <a:spLocks noChangeAspect="1"/>
            </p:cNvSpPr>
            <p:nvPr/>
          </p:nvSpPr>
          <p:spPr bwMode="auto">
            <a:xfrm>
              <a:off x="3551238" y="4208463"/>
              <a:ext cx="1612900" cy="195262"/>
            </a:xfrm>
            <a:custGeom>
              <a:avLst/>
              <a:gdLst>
                <a:gd name="T0" fmla="*/ 0 w 1268"/>
                <a:gd name="T1" fmla="*/ 195262 h 153"/>
                <a:gd name="T2" fmla="*/ 1612900 w 1268"/>
                <a:gd name="T3" fmla="*/ 0 h 153"/>
                <a:gd name="T4" fmla="*/ 1612900 w 1268"/>
                <a:gd name="T5" fmla="*/ 195262 h 153"/>
                <a:gd name="T6" fmla="*/ 0 w 1268"/>
                <a:gd name="T7" fmla="*/ 195262 h 153"/>
                <a:gd name="T8" fmla="*/ 0 60000 65536"/>
                <a:gd name="T9" fmla="*/ 0 60000 65536"/>
                <a:gd name="T10" fmla="*/ 0 60000 65536"/>
                <a:gd name="T11" fmla="*/ 0 60000 65536"/>
                <a:gd name="T12" fmla="*/ 0 w 1268"/>
                <a:gd name="T13" fmla="*/ 0 h 153"/>
                <a:gd name="T14" fmla="*/ 1268 w 1268"/>
                <a:gd name="T15" fmla="*/ 153 h 153"/>
              </a:gdLst>
              <a:ahLst/>
              <a:cxnLst>
                <a:cxn ang="T8">
                  <a:pos x="T0" y="T1"/>
                </a:cxn>
                <a:cxn ang="T9">
                  <a:pos x="T2" y="T3"/>
                </a:cxn>
                <a:cxn ang="T10">
                  <a:pos x="T4" y="T5"/>
                </a:cxn>
                <a:cxn ang="T11">
                  <a:pos x="T6" y="T7"/>
                </a:cxn>
              </a:cxnLst>
              <a:rect l="T12" t="T13" r="T14" b="T15"/>
              <a:pathLst>
                <a:path w="1268" h="153">
                  <a:moveTo>
                    <a:pt x="0" y="153"/>
                  </a:moveTo>
                  <a:lnTo>
                    <a:pt x="1268" y="0"/>
                  </a:lnTo>
                  <a:lnTo>
                    <a:pt x="1268" y="153"/>
                  </a:lnTo>
                  <a:lnTo>
                    <a:pt x="0" y="153"/>
                  </a:lnTo>
                  <a:close/>
                </a:path>
              </a:pathLst>
            </a:custGeom>
            <a:solidFill>
              <a:srgbClr val="FDFC9B"/>
            </a:solidFill>
            <a:ln w="9525">
              <a:noFill/>
              <a:round/>
              <a:headEnd/>
              <a:tailEnd/>
            </a:ln>
          </p:spPr>
          <p:txBody>
            <a:bodyPr>
              <a:prstTxWarp prst="textNoShape">
                <a:avLst/>
              </a:prstTxWarp>
            </a:bodyPr>
            <a:lstStyle/>
            <a:p>
              <a:endParaRPr lang="en-US"/>
            </a:p>
          </p:txBody>
        </p:sp>
        <p:sp>
          <p:nvSpPr>
            <p:cNvPr id="67620" name="Freeform 38"/>
            <p:cNvSpPr>
              <a:spLocks noChangeAspect="1"/>
            </p:cNvSpPr>
            <p:nvPr/>
          </p:nvSpPr>
          <p:spPr bwMode="auto">
            <a:xfrm>
              <a:off x="3551238" y="4208463"/>
              <a:ext cx="1612900" cy="195262"/>
            </a:xfrm>
            <a:custGeom>
              <a:avLst/>
              <a:gdLst>
                <a:gd name="T0" fmla="*/ 0 w 1268"/>
                <a:gd name="T1" fmla="*/ 195262 h 153"/>
                <a:gd name="T2" fmla="*/ 1612900 w 1268"/>
                <a:gd name="T3" fmla="*/ 0 h 153"/>
                <a:gd name="T4" fmla="*/ 1612900 w 1268"/>
                <a:gd name="T5" fmla="*/ 195262 h 153"/>
                <a:gd name="T6" fmla="*/ 0 w 1268"/>
                <a:gd name="T7" fmla="*/ 195262 h 153"/>
                <a:gd name="T8" fmla="*/ 0 60000 65536"/>
                <a:gd name="T9" fmla="*/ 0 60000 65536"/>
                <a:gd name="T10" fmla="*/ 0 60000 65536"/>
                <a:gd name="T11" fmla="*/ 0 60000 65536"/>
                <a:gd name="T12" fmla="*/ 0 w 1268"/>
                <a:gd name="T13" fmla="*/ 0 h 153"/>
                <a:gd name="T14" fmla="*/ 1268 w 1268"/>
                <a:gd name="T15" fmla="*/ 153 h 153"/>
              </a:gdLst>
              <a:ahLst/>
              <a:cxnLst>
                <a:cxn ang="T8">
                  <a:pos x="T0" y="T1"/>
                </a:cxn>
                <a:cxn ang="T9">
                  <a:pos x="T2" y="T3"/>
                </a:cxn>
                <a:cxn ang="T10">
                  <a:pos x="T4" y="T5"/>
                </a:cxn>
                <a:cxn ang="T11">
                  <a:pos x="T6" y="T7"/>
                </a:cxn>
              </a:cxnLst>
              <a:rect l="T12" t="T13" r="T14" b="T15"/>
              <a:pathLst>
                <a:path w="1268" h="153">
                  <a:moveTo>
                    <a:pt x="0" y="153"/>
                  </a:moveTo>
                  <a:lnTo>
                    <a:pt x="1268" y="0"/>
                  </a:lnTo>
                  <a:lnTo>
                    <a:pt x="1268" y="153"/>
                  </a:lnTo>
                  <a:lnTo>
                    <a:pt x="0" y="153"/>
                  </a:lnTo>
                </a:path>
              </a:pathLst>
            </a:custGeom>
            <a:noFill/>
            <a:ln w="4763">
              <a:solidFill>
                <a:srgbClr val="FFFFFF"/>
              </a:solidFill>
              <a:round/>
              <a:headEnd/>
              <a:tailEnd/>
            </a:ln>
          </p:spPr>
          <p:txBody>
            <a:bodyPr>
              <a:prstTxWarp prst="textNoShape">
                <a:avLst/>
              </a:prstTxWarp>
            </a:bodyPr>
            <a:lstStyle/>
            <a:p>
              <a:endParaRPr lang="en-US"/>
            </a:p>
          </p:txBody>
        </p:sp>
        <p:sp>
          <p:nvSpPr>
            <p:cNvPr id="67621" name="Freeform 39"/>
            <p:cNvSpPr>
              <a:spLocks noChangeAspect="1"/>
            </p:cNvSpPr>
            <p:nvPr/>
          </p:nvSpPr>
          <p:spPr bwMode="auto">
            <a:xfrm>
              <a:off x="3551238" y="4208463"/>
              <a:ext cx="1612900" cy="195262"/>
            </a:xfrm>
            <a:custGeom>
              <a:avLst/>
              <a:gdLst>
                <a:gd name="T0" fmla="*/ 0 w 1268"/>
                <a:gd name="T1" fmla="*/ 195262 h 153"/>
                <a:gd name="T2" fmla="*/ 1612900 w 1268"/>
                <a:gd name="T3" fmla="*/ 0 h 153"/>
                <a:gd name="T4" fmla="*/ 1612900 w 1268"/>
                <a:gd name="T5" fmla="*/ 195262 h 153"/>
                <a:gd name="T6" fmla="*/ 0 w 1268"/>
                <a:gd name="T7" fmla="*/ 195262 h 153"/>
                <a:gd name="T8" fmla="*/ 0 60000 65536"/>
                <a:gd name="T9" fmla="*/ 0 60000 65536"/>
                <a:gd name="T10" fmla="*/ 0 60000 65536"/>
                <a:gd name="T11" fmla="*/ 0 60000 65536"/>
                <a:gd name="T12" fmla="*/ 0 w 1268"/>
                <a:gd name="T13" fmla="*/ 0 h 153"/>
                <a:gd name="T14" fmla="*/ 1268 w 1268"/>
                <a:gd name="T15" fmla="*/ 153 h 153"/>
              </a:gdLst>
              <a:ahLst/>
              <a:cxnLst>
                <a:cxn ang="T8">
                  <a:pos x="T0" y="T1"/>
                </a:cxn>
                <a:cxn ang="T9">
                  <a:pos x="T2" y="T3"/>
                </a:cxn>
                <a:cxn ang="T10">
                  <a:pos x="T4" y="T5"/>
                </a:cxn>
                <a:cxn ang="T11">
                  <a:pos x="T6" y="T7"/>
                </a:cxn>
              </a:cxnLst>
              <a:rect l="T12" t="T13" r="T14" b="T15"/>
              <a:pathLst>
                <a:path w="1268" h="153">
                  <a:moveTo>
                    <a:pt x="0" y="153"/>
                  </a:moveTo>
                  <a:lnTo>
                    <a:pt x="1268" y="0"/>
                  </a:lnTo>
                  <a:lnTo>
                    <a:pt x="1268" y="153"/>
                  </a:lnTo>
                  <a:lnTo>
                    <a:pt x="0" y="153"/>
                  </a:lnTo>
                  <a:close/>
                </a:path>
              </a:pathLst>
            </a:custGeom>
            <a:solidFill>
              <a:srgbClr val="FDFC9B"/>
            </a:solidFill>
            <a:ln w="9525">
              <a:noFill/>
              <a:round/>
              <a:headEnd/>
              <a:tailEnd/>
            </a:ln>
          </p:spPr>
          <p:txBody>
            <a:bodyPr>
              <a:prstTxWarp prst="textNoShape">
                <a:avLst/>
              </a:prstTxWarp>
            </a:bodyPr>
            <a:lstStyle/>
            <a:p>
              <a:endParaRPr lang="en-US"/>
            </a:p>
          </p:txBody>
        </p:sp>
        <p:sp>
          <p:nvSpPr>
            <p:cNvPr id="67622" name="Freeform 40"/>
            <p:cNvSpPr>
              <a:spLocks noChangeAspect="1"/>
            </p:cNvSpPr>
            <p:nvPr/>
          </p:nvSpPr>
          <p:spPr bwMode="auto">
            <a:xfrm>
              <a:off x="3551238" y="4208463"/>
              <a:ext cx="1612900" cy="195262"/>
            </a:xfrm>
            <a:custGeom>
              <a:avLst/>
              <a:gdLst>
                <a:gd name="T0" fmla="*/ 0 w 1268"/>
                <a:gd name="T1" fmla="*/ 195262 h 153"/>
                <a:gd name="T2" fmla="*/ 1612900 w 1268"/>
                <a:gd name="T3" fmla="*/ 0 h 153"/>
                <a:gd name="T4" fmla="*/ 1612900 w 1268"/>
                <a:gd name="T5" fmla="*/ 195262 h 153"/>
                <a:gd name="T6" fmla="*/ 0 w 1268"/>
                <a:gd name="T7" fmla="*/ 195262 h 153"/>
                <a:gd name="T8" fmla="*/ 0 60000 65536"/>
                <a:gd name="T9" fmla="*/ 0 60000 65536"/>
                <a:gd name="T10" fmla="*/ 0 60000 65536"/>
                <a:gd name="T11" fmla="*/ 0 60000 65536"/>
                <a:gd name="T12" fmla="*/ 0 w 1268"/>
                <a:gd name="T13" fmla="*/ 0 h 153"/>
                <a:gd name="T14" fmla="*/ 1268 w 1268"/>
                <a:gd name="T15" fmla="*/ 153 h 153"/>
              </a:gdLst>
              <a:ahLst/>
              <a:cxnLst>
                <a:cxn ang="T8">
                  <a:pos x="T0" y="T1"/>
                </a:cxn>
                <a:cxn ang="T9">
                  <a:pos x="T2" y="T3"/>
                </a:cxn>
                <a:cxn ang="T10">
                  <a:pos x="T4" y="T5"/>
                </a:cxn>
                <a:cxn ang="T11">
                  <a:pos x="T6" y="T7"/>
                </a:cxn>
              </a:cxnLst>
              <a:rect l="T12" t="T13" r="T14" b="T15"/>
              <a:pathLst>
                <a:path w="1268" h="153">
                  <a:moveTo>
                    <a:pt x="0" y="153"/>
                  </a:moveTo>
                  <a:lnTo>
                    <a:pt x="1268" y="0"/>
                  </a:lnTo>
                  <a:lnTo>
                    <a:pt x="1268" y="153"/>
                  </a:lnTo>
                  <a:lnTo>
                    <a:pt x="0" y="153"/>
                  </a:lnTo>
                </a:path>
              </a:pathLst>
            </a:custGeom>
            <a:noFill/>
            <a:ln w="4763">
              <a:solidFill>
                <a:srgbClr val="FFFFFF"/>
              </a:solidFill>
              <a:round/>
              <a:headEnd/>
              <a:tailEnd/>
            </a:ln>
          </p:spPr>
          <p:txBody>
            <a:bodyPr>
              <a:prstTxWarp prst="textNoShape">
                <a:avLst/>
              </a:prstTxWarp>
            </a:bodyPr>
            <a:lstStyle/>
            <a:p>
              <a:endParaRPr lang="en-US"/>
            </a:p>
          </p:txBody>
        </p:sp>
        <p:sp>
          <p:nvSpPr>
            <p:cNvPr id="67623" name="Freeform 41"/>
            <p:cNvSpPr>
              <a:spLocks noChangeAspect="1"/>
            </p:cNvSpPr>
            <p:nvPr/>
          </p:nvSpPr>
          <p:spPr bwMode="auto">
            <a:xfrm>
              <a:off x="3548063" y="3829050"/>
              <a:ext cx="1616075" cy="574675"/>
            </a:xfrm>
            <a:custGeom>
              <a:avLst/>
              <a:gdLst>
                <a:gd name="T0" fmla="*/ 0 w 1271"/>
                <a:gd name="T1" fmla="*/ 574675 h 452"/>
                <a:gd name="T2" fmla="*/ 1616075 w 1271"/>
                <a:gd name="T3" fmla="*/ 0 h 452"/>
                <a:gd name="T4" fmla="*/ 1616075 w 1271"/>
                <a:gd name="T5" fmla="*/ 194525 h 452"/>
                <a:gd name="T6" fmla="*/ 0 w 1271"/>
                <a:gd name="T7" fmla="*/ 574675 h 452"/>
                <a:gd name="T8" fmla="*/ 0 60000 65536"/>
                <a:gd name="T9" fmla="*/ 0 60000 65536"/>
                <a:gd name="T10" fmla="*/ 0 60000 65536"/>
                <a:gd name="T11" fmla="*/ 0 60000 65536"/>
                <a:gd name="T12" fmla="*/ 0 w 1271"/>
                <a:gd name="T13" fmla="*/ 0 h 452"/>
                <a:gd name="T14" fmla="*/ 1271 w 1271"/>
                <a:gd name="T15" fmla="*/ 452 h 452"/>
              </a:gdLst>
              <a:ahLst/>
              <a:cxnLst>
                <a:cxn ang="T8">
                  <a:pos x="T0" y="T1"/>
                </a:cxn>
                <a:cxn ang="T9">
                  <a:pos x="T2" y="T3"/>
                </a:cxn>
                <a:cxn ang="T10">
                  <a:pos x="T4" y="T5"/>
                </a:cxn>
                <a:cxn ang="T11">
                  <a:pos x="T6" y="T7"/>
                </a:cxn>
              </a:cxnLst>
              <a:rect l="T12" t="T13" r="T14" b="T15"/>
              <a:pathLst>
                <a:path w="1271" h="452">
                  <a:moveTo>
                    <a:pt x="0" y="452"/>
                  </a:moveTo>
                  <a:lnTo>
                    <a:pt x="1271" y="0"/>
                  </a:lnTo>
                  <a:lnTo>
                    <a:pt x="1271" y="153"/>
                  </a:lnTo>
                  <a:lnTo>
                    <a:pt x="0" y="452"/>
                  </a:lnTo>
                  <a:close/>
                </a:path>
              </a:pathLst>
            </a:custGeom>
            <a:solidFill>
              <a:srgbClr val="FDFC9B"/>
            </a:solidFill>
            <a:ln w="9525">
              <a:noFill/>
              <a:round/>
              <a:headEnd/>
              <a:tailEnd/>
            </a:ln>
          </p:spPr>
          <p:txBody>
            <a:bodyPr>
              <a:prstTxWarp prst="textNoShape">
                <a:avLst/>
              </a:prstTxWarp>
            </a:bodyPr>
            <a:lstStyle/>
            <a:p>
              <a:endParaRPr lang="en-US"/>
            </a:p>
          </p:txBody>
        </p:sp>
        <p:sp>
          <p:nvSpPr>
            <p:cNvPr id="67624" name="Freeform 42"/>
            <p:cNvSpPr>
              <a:spLocks noChangeAspect="1"/>
            </p:cNvSpPr>
            <p:nvPr/>
          </p:nvSpPr>
          <p:spPr bwMode="auto">
            <a:xfrm>
              <a:off x="3548063" y="3829050"/>
              <a:ext cx="1616075" cy="574675"/>
            </a:xfrm>
            <a:custGeom>
              <a:avLst/>
              <a:gdLst>
                <a:gd name="T0" fmla="*/ 0 w 1271"/>
                <a:gd name="T1" fmla="*/ 574675 h 452"/>
                <a:gd name="T2" fmla="*/ 1616075 w 1271"/>
                <a:gd name="T3" fmla="*/ 0 h 452"/>
                <a:gd name="T4" fmla="*/ 1616075 w 1271"/>
                <a:gd name="T5" fmla="*/ 194525 h 452"/>
                <a:gd name="T6" fmla="*/ 0 w 1271"/>
                <a:gd name="T7" fmla="*/ 574675 h 452"/>
                <a:gd name="T8" fmla="*/ 0 60000 65536"/>
                <a:gd name="T9" fmla="*/ 0 60000 65536"/>
                <a:gd name="T10" fmla="*/ 0 60000 65536"/>
                <a:gd name="T11" fmla="*/ 0 60000 65536"/>
                <a:gd name="T12" fmla="*/ 0 w 1271"/>
                <a:gd name="T13" fmla="*/ 0 h 452"/>
                <a:gd name="T14" fmla="*/ 1271 w 1271"/>
                <a:gd name="T15" fmla="*/ 452 h 452"/>
              </a:gdLst>
              <a:ahLst/>
              <a:cxnLst>
                <a:cxn ang="T8">
                  <a:pos x="T0" y="T1"/>
                </a:cxn>
                <a:cxn ang="T9">
                  <a:pos x="T2" y="T3"/>
                </a:cxn>
                <a:cxn ang="T10">
                  <a:pos x="T4" y="T5"/>
                </a:cxn>
                <a:cxn ang="T11">
                  <a:pos x="T6" y="T7"/>
                </a:cxn>
              </a:cxnLst>
              <a:rect l="T12" t="T13" r="T14" b="T15"/>
              <a:pathLst>
                <a:path w="1271" h="452">
                  <a:moveTo>
                    <a:pt x="0" y="452"/>
                  </a:moveTo>
                  <a:lnTo>
                    <a:pt x="1271" y="0"/>
                  </a:lnTo>
                  <a:lnTo>
                    <a:pt x="1271" y="153"/>
                  </a:lnTo>
                  <a:lnTo>
                    <a:pt x="0" y="452"/>
                  </a:lnTo>
                </a:path>
              </a:pathLst>
            </a:custGeom>
            <a:noFill/>
            <a:ln w="4763">
              <a:solidFill>
                <a:srgbClr val="FFFFFF"/>
              </a:solidFill>
              <a:round/>
              <a:headEnd/>
              <a:tailEnd/>
            </a:ln>
          </p:spPr>
          <p:txBody>
            <a:bodyPr>
              <a:prstTxWarp prst="textNoShape">
                <a:avLst/>
              </a:prstTxWarp>
            </a:bodyPr>
            <a:lstStyle/>
            <a:p>
              <a:endParaRPr lang="en-US"/>
            </a:p>
          </p:txBody>
        </p:sp>
        <p:sp>
          <p:nvSpPr>
            <p:cNvPr id="67625" name="Freeform 43"/>
            <p:cNvSpPr>
              <a:spLocks noChangeAspect="1"/>
            </p:cNvSpPr>
            <p:nvPr/>
          </p:nvSpPr>
          <p:spPr bwMode="auto">
            <a:xfrm>
              <a:off x="3549650" y="4022725"/>
              <a:ext cx="1614488" cy="374650"/>
            </a:xfrm>
            <a:custGeom>
              <a:avLst/>
              <a:gdLst>
                <a:gd name="T0" fmla="*/ 0 w 1269"/>
                <a:gd name="T1" fmla="*/ 374650 h 295"/>
                <a:gd name="T2" fmla="*/ 1614488 w 1269"/>
                <a:gd name="T3" fmla="*/ 0 h 295"/>
                <a:gd name="T4" fmla="*/ 1614488 w 1269"/>
                <a:gd name="T5" fmla="*/ 185420 h 295"/>
                <a:gd name="T6" fmla="*/ 0 w 1269"/>
                <a:gd name="T7" fmla="*/ 374650 h 295"/>
                <a:gd name="T8" fmla="*/ 0 60000 65536"/>
                <a:gd name="T9" fmla="*/ 0 60000 65536"/>
                <a:gd name="T10" fmla="*/ 0 60000 65536"/>
                <a:gd name="T11" fmla="*/ 0 60000 65536"/>
                <a:gd name="T12" fmla="*/ 0 w 1269"/>
                <a:gd name="T13" fmla="*/ 0 h 295"/>
                <a:gd name="T14" fmla="*/ 1269 w 1269"/>
                <a:gd name="T15" fmla="*/ 295 h 295"/>
              </a:gdLst>
              <a:ahLst/>
              <a:cxnLst>
                <a:cxn ang="T8">
                  <a:pos x="T0" y="T1"/>
                </a:cxn>
                <a:cxn ang="T9">
                  <a:pos x="T2" y="T3"/>
                </a:cxn>
                <a:cxn ang="T10">
                  <a:pos x="T4" y="T5"/>
                </a:cxn>
                <a:cxn ang="T11">
                  <a:pos x="T6" y="T7"/>
                </a:cxn>
              </a:cxnLst>
              <a:rect l="T12" t="T13" r="T14" b="T15"/>
              <a:pathLst>
                <a:path w="1269" h="295">
                  <a:moveTo>
                    <a:pt x="0" y="295"/>
                  </a:moveTo>
                  <a:lnTo>
                    <a:pt x="1269" y="0"/>
                  </a:lnTo>
                  <a:lnTo>
                    <a:pt x="1269" y="146"/>
                  </a:lnTo>
                  <a:lnTo>
                    <a:pt x="0" y="295"/>
                  </a:lnTo>
                  <a:close/>
                </a:path>
              </a:pathLst>
            </a:custGeom>
            <a:solidFill>
              <a:srgbClr val="FDFC9B"/>
            </a:solidFill>
            <a:ln w="9525">
              <a:noFill/>
              <a:round/>
              <a:headEnd/>
              <a:tailEnd/>
            </a:ln>
          </p:spPr>
          <p:txBody>
            <a:bodyPr>
              <a:prstTxWarp prst="textNoShape">
                <a:avLst/>
              </a:prstTxWarp>
            </a:bodyPr>
            <a:lstStyle/>
            <a:p>
              <a:endParaRPr lang="en-US"/>
            </a:p>
          </p:txBody>
        </p:sp>
        <p:sp>
          <p:nvSpPr>
            <p:cNvPr id="67626" name="Freeform 44"/>
            <p:cNvSpPr>
              <a:spLocks noChangeAspect="1"/>
            </p:cNvSpPr>
            <p:nvPr/>
          </p:nvSpPr>
          <p:spPr bwMode="auto">
            <a:xfrm>
              <a:off x="3549650" y="4022725"/>
              <a:ext cx="1614488" cy="374650"/>
            </a:xfrm>
            <a:custGeom>
              <a:avLst/>
              <a:gdLst>
                <a:gd name="T0" fmla="*/ 0 w 1269"/>
                <a:gd name="T1" fmla="*/ 374650 h 295"/>
                <a:gd name="T2" fmla="*/ 1614488 w 1269"/>
                <a:gd name="T3" fmla="*/ 0 h 295"/>
                <a:gd name="T4" fmla="*/ 1614488 w 1269"/>
                <a:gd name="T5" fmla="*/ 185420 h 295"/>
                <a:gd name="T6" fmla="*/ 0 w 1269"/>
                <a:gd name="T7" fmla="*/ 374650 h 295"/>
                <a:gd name="T8" fmla="*/ 0 60000 65536"/>
                <a:gd name="T9" fmla="*/ 0 60000 65536"/>
                <a:gd name="T10" fmla="*/ 0 60000 65536"/>
                <a:gd name="T11" fmla="*/ 0 60000 65536"/>
                <a:gd name="T12" fmla="*/ 0 w 1269"/>
                <a:gd name="T13" fmla="*/ 0 h 295"/>
                <a:gd name="T14" fmla="*/ 1269 w 1269"/>
                <a:gd name="T15" fmla="*/ 295 h 295"/>
              </a:gdLst>
              <a:ahLst/>
              <a:cxnLst>
                <a:cxn ang="T8">
                  <a:pos x="T0" y="T1"/>
                </a:cxn>
                <a:cxn ang="T9">
                  <a:pos x="T2" y="T3"/>
                </a:cxn>
                <a:cxn ang="T10">
                  <a:pos x="T4" y="T5"/>
                </a:cxn>
                <a:cxn ang="T11">
                  <a:pos x="T6" y="T7"/>
                </a:cxn>
              </a:cxnLst>
              <a:rect l="T12" t="T13" r="T14" b="T15"/>
              <a:pathLst>
                <a:path w="1269" h="295">
                  <a:moveTo>
                    <a:pt x="0" y="295"/>
                  </a:moveTo>
                  <a:lnTo>
                    <a:pt x="1269" y="0"/>
                  </a:lnTo>
                  <a:lnTo>
                    <a:pt x="1269" y="146"/>
                  </a:lnTo>
                  <a:lnTo>
                    <a:pt x="0" y="295"/>
                  </a:lnTo>
                </a:path>
              </a:pathLst>
            </a:custGeom>
            <a:noFill/>
            <a:ln w="4763">
              <a:solidFill>
                <a:srgbClr val="FFFFFF"/>
              </a:solidFill>
              <a:round/>
              <a:headEnd/>
              <a:tailEnd/>
            </a:ln>
          </p:spPr>
          <p:txBody>
            <a:bodyPr>
              <a:prstTxWarp prst="textNoShape">
                <a:avLst/>
              </a:prstTxWarp>
            </a:bodyPr>
            <a:lstStyle/>
            <a:p>
              <a:endParaRPr lang="en-US"/>
            </a:p>
          </p:txBody>
        </p:sp>
        <p:sp>
          <p:nvSpPr>
            <p:cNvPr id="67627" name="Freeform 45"/>
            <p:cNvSpPr>
              <a:spLocks noChangeAspect="1"/>
            </p:cNvSpPr>
            <p:nvPr/>
          </p:nvSpPr>
          <p:spPr bwMode="auto">
            <a:xfrm>
              <a:off x="3551238" y="4208463"/>
              <a:ext cx="1612900" cy="195262"/>
            </a:xfrm>
            <a:custGeom>
              <a:avLst/>
              <a:gdLst>
                <a:gd name="T0" fmla="*/ 0 w 1268"/>
                <a:gd name="T1" fmla="*/ 195262 h 153"/>
                <a:gd name="T2" fmla="*/ 1612900 w 1268"/>
                <a:gd name="T3" fmla="*/ 0 h 153"/>
                <a:gd name="T4" fmla="*/ 1612900 w 1268"/>
                <a:gd name="T5" fmla="*/ 195262 h 153"/>
                <a:gd name="T6" fmla="*/ 0 w 1268"/>
                <a:gd name="T7" fmla="*/ 195262 h 153"/>
                <a:gd name="T8" fmla="*/ 0 60000 65536"/>
                <a:gd name="T9" fmla="*/ 0 60000 65536"/>
                <a:gd name="T10" fmla="*/ 0 60000 65536"/>
                <a:gd name="T11" fmla="*/ 0 60000 65536"/>
                <a:gd name="T12" fmla="*/ 0 w 1268"/>
                <a:gd name="T13" fmla="*/ 0 h 153"/>
                <a:gd name="T14" fmla="*/ 1268 w 1268"/>
                <a:gd name="T15" fmla="*/ 153 h 153"/>
              </a:gdLst>
              <a:ahLst/>
              <a:cxnLst>
                <a:cxn ang="T8">
                  <a:pos x="T0" y="T1"/>
                </a:cxn>
                <a:cxn ang="T9">
                  <a:pos x="T2" y="T3"/>
                </a:cxn>
                <a:cxn ang="T10">
                  <a:pos x="T4" y="T5"/>
                </a:cxn>
                <a:cxn ang="T11">
                  <a:pos x="T6" y="T7"/>
                </a:cxn>
              </a:cxnLst>
              <a:rect l="T12" t="T13" r="T14" b="T15"/>
              <a:pathLst>
                <a:path w="1268" h="153">
                  <a:moveTo>
                    <a:pt x="0" y="153"/>
                  </a:moveTo>
                  <a:lnTo>
                    <a:pt x="1268" y="0"/>
                  </a:lnTo>
                  <a:lnTo>
                    <a:pt x="1268" y="153"/>
                  </a:lnTo>
                  <a:lnTo>
                    <a:pt x="0" y="153"/>
                  </a:lnTo>
                  <a:close/>
                </a:path>
              </a:pathLst>
            </a:custGeom>
            <a:solidFill>
              <a:srgbClr val="FDFC9B"/>
            </a:solidFill>
            <a:ln w="9525">
              <a:noFill/>
              <a:round/>
              <a:headEnd/>
              <a:tailEnd/>
            </a:ln>
          </p:spPr>
          <p:txBody>
            <a:bodyPr>
              <a:prstTxWarp prst="textNoShape">
                <a:avLst/>
              </a:prstTxWarp>
            </a:bodyPr>
            <a:lstStyle/>
            <a:p>
              <a:endParaRPr lang="en-US"/>
            </a:p>
          </p:txBody>
        </p:sp>
        <p:sp>
          <p:nvSpPr>
            <p:cNvPr id="67628" name="Freeform 46"/>
            <p:cNvSpPr>
              <a:spLocks noChangeAspect="1"/>
            </p:cNvSpPr>
            <p:nvPr/>
          </p:nvSpPr>
          <p:spPr bwMode="auto">
            <a:xfrm>
              <a:off x="3551238" y="4208463"/>
              <a:ext cx="1612900" cy="195262"/>
            </a:xfrm>
            <a:custGeom>
              <a:avLst/>
              <a:gdLst>
                <a:gd name="T0" fmla="*/ 0 w 1268"/>
                <a:gd name="T1" fmla="*/ 195262 h 153"/>
                <a:gd name="T2" fmla="*/ 1612900 w 1268"/>
                <a:gd name="T3" fmla="*/ 0 h 153"/>
                <a:gd name="T4" fmla="*/ 1612900 w 1268"/>
                <a:gd name="T5" fmla="*/ 195262 h 153"/>
                <a:gd name="T6" fmla="*/ 0 w 1268"/>
                <a:gd name="T7" fmla="*/ 195262 h 153"/>
                <a:gd name="T8" fmla="*/ 0 60000 65536"/>
                <a:gd name="T9" fmla="*/ 0 60000 65536"/>
                <a:gd name="T10" fmla="*/ 0 60000 65536"/>
                <a:gd name="T11" fmla="*/ 0 60000 65536"/>
                <a:gd name="T12" fmla="*/ 0 w 1268"/>
                <a:gd name="T13" fmla="*/ 0 h 153"/>
                <a:gd name="T14" fmla="*/ 1268 w 1268"/>
                <a:gd name="T15" fmla="*/ 153 h 153"/>
              </a:gdLst>
              <a:ahLst/>
              <a:cxnLst>
                <a:cxn ang="T8">
                  <a:pos x="T0" y="T1"/>
                </a:cxn>
                <a:cxn ang="T9">
                  <a:pos x="T2" y="T3"/>
                </a:cxn>
                <a:cxn ang="T10">
                  <a:pos x="T4" y="T5"/>
                </a:cxn>
                <a:cxn ang="T11">
                  <a:pos x="T6" y="T7"/>
                </a:cxn>
              </a:cxnLst>
              <a:rect l="T12" t="T13" r="T14" b="T15"/>
              <a:pathLst>
                <a:path w="1268" h="153">
                  <a:moveTo>
                    <a:pt x="0" y="153"/>
                  </a:moveTo>
                  <a:lnTo>
                    <a:pt x="1268" y="0"/>
                  </a:lnTo>
                  <a:lnTo>
                    <a:pt x="1268" y="153"/>
                  </a:lnTo>
                  <a:lnTo>
                    <a:pt x="0" y="153"/>
                  </a:lnTo>
                </a:path>
              </a:pathLst>
            </a:custGeom>
            <a:noFill/>
            <a:ln w="4763">
              <a:solidFill>
                <a:srgbClr val="FFFFFF"/>
              </a:solidFill>
              <a:round/>
              <a:headEnd/>
              <a:tailEnd/>
            </a:ln>
          </p:spPr>
          <p:txBody>
            <a:bodyPr>
              <a:prstTxWarp prst="textNoShape">
                <a:avLst/>
              </a:prstTxWarp>
            </a:bodyPr>
            <a:lstStyle/>
            <a:p>
              <a:endParaRPr lang="en-US"/>
            </a:p>
          </p:txBody>
        </p:sp>
        <p:sp>
          <p:nvSpPr>
            <p:cNvPr id="67629" name="Freeform 47"/>
            <p:cNvSpPr>
              <a:spLocks noChangeAspect="1"/>
            </p:cNvSpPr>
            <p:nvPr/>
          </p:nvSpPr>
          <p:spPr bwMode="auto">
            <a:xfrm>
              <a:off x="3551238" y="4208463"/>
              <a:ext cx="1612900" cy="195262"/>
            </a:xfrm>
            <a:custGeom>
              <a:avLst/>
              <a:gdLst>
                <a:gd name="T0" fmla="*/ 0 w 1268"/>
                <a:gd name="T1" fmla="*/ 195262 h 153"/>
                <a:gd name="T2" fmla="*/ 1612900 w 1268"/>
                <a:gd name="T3" fmla="*/ 0 h 153"/>
                <a:gd name="T4" fmla="*/ 1612900 w 1268"/>
                <a:gd name="T5" fmla="*/ 195262 h 153"/>
                <a:gd name="T6" fmla="*/ 0 w 1268"/>
                <a:gd name="T7" fmla="*/ 195262 h 153"/>
                <a:gd name="T8" fmla="*/ 0 60000 65536"/>
                <a:gd name="T9" fmla="*/ 0 60000 65536"/>
                <a:gd name="T10" fmla="*/ 0 60000 65536"/>
                <a:gd name="T11" fmla="*/ 0 60000 65536"/>
                <a:gd name="T12" fmla="*/ 0 w 1268"/>
                <a:gd name="T13" fmla="*/ 0 h 153"/>
                <a:gd name="T14" fmla="*/ 1268 w 1268"/>
                <a:gd name="T15" fmla="*/ 153 h 153"/>
              </a:gdLst>
              <a:ahLst/>
              <a:cxnLst>
                <a:cxn ang="T8">
                  <a:pos x="T0" y="T1"/>
                </a:cxn>
                <a:cxn ang="T9">
                  <a:pos x="T2" y="T3"/>
                </a:cxn>
                <a:cxn ang="T10">
                  <a:pos x="T4" y="T5"/>
                </a:cxn>
                <a:cxn ang="T11">
                  <a:pos x="T6" y="T7"/>
                </a:cxn>
              </a:cxnLst>
              <a:rect l="T12" t="T13" r="T14" b="T15"/>
              <a:pathLst>
                <a:path w="1268" h="153">
                  <a:moveTo>
                    <a:pt x="0" y="153"/>
                  </a:moveTo>
                  <a:lnTo>
                    <a:pt x="1268" y="0"/>
                  </a:lnTo>
                  <a:lnTo>
                    <a:pt x="1268" y="153"/>
                  </a:lnTo>
                  <a:lnTo>
                    <a:pt x="0" y="153"/>
                  </a:lnTo>
                  <a:close/>
                </a:path>
              </a:pathLst>
            </a:custGeom>
            <a:solidFill>
              <a:srgbClr val="FDFC9B"/>
            </a:solidFill>
            <a:ln w="9525">
              <a:noFill/>
              <a:round/>
              <a:headEnd/>
              <a:tailEnd/>
            </a:ln>
          </p:spPr>
          <p:txBody>
            <a:bodyPr>
              <a:prstTxWarp prst="textNoShape">
                <a:avLst/>
              </a:prstTxWarp>
            </a:bodyPr>
            <a:lstStyle/>
            <a:p>
              <a:endParaRPr lang="en-US"/>
            </a:p>
          </p:txBody>
        </p:sp>
        <p:sp>
          <p:nvSpPr>
            <p:cNvPr id="67630" name="Freeform 48"/>
            <p:cNvSpPr>
              <a:spLocks noChangeAspect="1"/>
            </p:cNvSpPr>
            <p:nvPr/>
          </p:nvSpPr>
          <p:spPr bwMode="auto">
            <a:xfrm>
              <a:off x="3551238" y="4208463"/>
              <a:ext cx="1612900" cy="195262"/>
            </a:xfrm>
            <a:custGeom>
              <a:avLst/>
              <a:gdLst>
                <a:gd name="T0" fmla="*/ 0 w 1268"/>
                <a:gd name="T1" fmla="*/ 195262 h 153"/>
                <a:gd name="T2" fmla="*/ 1612900 w 1268"/>
                <a:gd name="T3" fmla="*/ 0 h 153"/>
                <a:gd name="T4" fmla="*/ 1612900 w 1268"/>
                <a:gd name="T5" fmla="*/ 195262 h 153"/>
                <a:gd name="T6" fmla="*/ 0 w 1268"/>
                <a:gd name="T7" fmla="*/ 195262 h 153"/>
                <a:gd name="T8" fmla="*/ 0 60000 65536"/>
                <a:gd name="T9" fmla="*/ 0 60000 65536"/>
                <a:gd name="T10" fmla="*/ 0 60000 65536"/>
                <a:gd name="T11" fmla="*/ 0 60000 65536"/>
                <a:gd name="T12" fmla="*/ 0 w 1268"/>
                <a:gd name="T13" fmla="*/ 0 h 153"/>
                <a:gd name="T14" fmla="*/ 1268 w 1268"/>
                <a:gd name="T15" fmla="*/ 153 h 153"/>
              </a:gdLst>
              <a:ahLst/>
              <a:cxnLst>
                <a:cxn ang="T8">
                  <a:pos x="T0" y="T1"/>
                </a:cxn>
                <a:cxn ang="T9">
                  <a:pos x="T2" y="T3"/>
                </a:cxn>
                <a:cxn ang="T10">
                  <a:pos x="T4" y="T5"/>
                </a:cxn>
                <a:cxn ang="T11">
                  <a:pos x="T6" y="T7"/>
                </a:cxn>
              </a:cxnLst>
              <a:rect l="T12" t="T13" r="T14" b="T15"/>
              <a:pathLst>
                <a:path w="1268" h="153">
                  <a:moveTo>
                    <a:pt x="0" y="153"/>
                  </a:moveTo>
                  <a:lnTo>
                    <a:pt x="1268" y="0"/>
                  </a:lnTo>
                  <a:lnTo>
                    <a:pt x="1268" y="153"/>
                  </a:lnTo>
                  <a:lnTo>
                    <a:pt x="0" y="153"/>
                  </a:lnTo>
                </a:path>
              </a:pathLst>
            </a:custGeom>
            <a:noFill/>
            <a:ln w="4763">
              <a:solidFill>
                <a:srgbClr val="FFFFFF"/>
              </a:solidFill>
              <a:round/>
              <a:headEnd/>
              <a:tailEnd/>
            </a:ln>
          </p:spPr>
          <p:txBody>
            <a:bodyPr>
              <a:prstTxWarp prst="textNoShape">
                <a:avLst/>
              </a:prstTxWarp>
            </a:bodyPr>
            <a:lstStyle/>
            <a:p>
              <a:endParaRPr lang="en-US"/>
            </a:p>
          </p:txBody>
        </p:sp>
        <p:sp>
          <p:nvSpPr>
            <p:cNvPr id="67631" name="Freeform 49"/>
            <p:cNvSpPr>
              <a:spLocks noChangeAspect="1"/>
            </p:cNvSpPr>
            <p:nvPr/>
          </p:nvSpPr>
          <p:spPr bwMode="auto">
            <a:xfrm>
              <a:off x="3548063" y="3829050"/>
              <a:ext cx="1616075" cy="574675"/>
            </a:xfrm>
            <a:custGeom>
              <a:avLst/>
              <a:gdLst>
                <a:gd name="T0" fmla="*/ 0 w 1271"/>
                <a:gd name="T1" fmla="*/ 574675 h 452"/>
                <a:gd name="T2" fmla="*/ 1616075 w 1271"/>
                <a:gd name="T3" fmla="*/ 0 h 452"/>
                <a:gd name="T4" fmla="*/ 1616075 w 1271"/>
                <a:gd name="T5" fmla="*/ 194525 h 452"/>
                <a:gd name="T6" fmla="*/ 0 w 1271"/>
                <a:gd name="T7" fmla="*/ 574675 h 452"/>
                <a:gd name="T8" fmla="*/ 0 60000 65536"/>
                <a:gd name="T9" fmla="*/ 0 60000 65536"/>
                <a:gd name="T10" fmla="*/ 0 60000 65536"/>
                <a:gd name="T11" fmla="*/ 0 60000 65536"/>
                <a:gd name="T12" fmla="*/ 0 w 1271"/>
                <a:gd name="T13" fmla="*/ 0 h 452"/>
                <a:gd name="T14" fmla="*/ 1271 w 1271"/>
                <a:gd name="T15" fmla="*/ 452 h 452"/>
              </a:gdLst>
              <a:ahLst/>
              <a:cxnLst>
                <a:cxn ang="T8">
                  <a:pos x="T0" y="T1"/>
                </a:cxn>
                <a:cxn ang="T9">
                  <a:pos x="T2" y="T3"/>
                </a:cxn>
                <a:cxn ang="T10">
                  <a:pos x="T4" y="T5"/>
                </a:cxn>
                <a:cxn ang="T11">
                  <a:pos x="T6" y="T7"/>
                </a:cxn>
              </a:cxnLst>
              <a:rect l="T12" t="T13" r="T14" b="T15"/>
              <a:pathLst>
                <a:path w="1271" h="452">
                  <a:moveTo>
                    <a:pt x="0" y="452"/>
                  </a:moveTo>
                  <a:lnTo>
                    <a:pt x="1271" y="0"/>
                  </a:lnTo>
                  <a:lnTo>
                    <a:pt x="1271" y="153"/>
                  </a:lnTo>
                  <a:lnTo>
                    <a:pt x="0" y="452"/>
                  </a:lnTo>
                  <a:close/>
                </a:path>
              </a:pathLst>
            </a:custGeom>
            <a:solidFill>
              <a:srgbClr val="FDFC9B"/>
            </a:solidFill>
            <a:ln w="9525">
              <a:noFill/>
              <a:round/>
              <a:headEnd/>
              <a:tailEnd/>
            </a:ln>
          </p:spPr>
          <p:txBody>
            <a:bodyPr>
              <a:prstTxWarp prst="textNoShape">
                <a:avLst/>
              </a:prstTxWarp>
            </a:bodyPr>
            <a:lstStyle/>
            <a:p>
              <a:endParaRPr lang="en-US"/>
            </a:p>
          </p:txBody>
        </p:sp>
        <p:sp>
          <p:nvSpPr>
            <p:cNvPr id="67632" name="Freeform 50"/>
            <p:cNvSpPr>
              <a:spLocks noChangeAspect="1"/>
            </p:cNvSpPr>
            <p:nvPr/>
          </p:nvSpPr>
          <p:spPr bwMode="auto">
            <a:xfrm>
              <a:off x="3548063" y="3829050"/>
              <a:ext cx="1616075" cy="574675"/>
            </a:xfrm>
            <a:custGeom>
              <a:avLst/>
              <a:gdLst>
                <a:gd name="T0" fmla="*/ 0 w 1271"/>
                <a:gd name="T1" fmla="*/ 574675 h 452"/>
                <a:gd name="T2" fmla="*/ 1616075 w 1271"/>
                <a:gd name="T3" fmla="*/ 0 h 452"/>
                <a:gd name="T4" fmla="*/ 1616075 w 1271"/>
                <a:gd name="T5" fmla="*/ 194525 h 452"/>
                <a:gd name="T6" fmla="*/ 0 w 1271"/>
                <a:gd name="T7" fmla="*/ 574675 h 452"/>
                <a:gd name="T8" fmla="*/ 0 60000 65536"/>
                <a:gd name="T9" fmla="*/ 0 60000 65536"/>
                <a:gd name="T10" fmla="*/ 0 60000 65536"/>
                <a:gd name="T11" fmla="*/ 0 60000 65536"/>
                <a:gd name="T12" fmla="*/ 0 w 1271"/>
                <a:gd name="T13" fmla="*/ 0 h 452"/>
                <a:gd name="T14" fmla="*/ 1271 w 1271"/>
                <a:gd name="T15" fmla="*/ 452 h 452"/>
              </a:gdLst>
              <a:ahLst/>
              <a:cxnLst>
                <a:cxn ang="T8">
                  <a:pos x="T0" y="T1"/>
                </a:cxn>
                <a:cxn ang="T9">
                  <a:pos x="T2" y="T3"/>
                </a:cxn>
                <a:cxn ang="T10">
                  <a:pos x="T4" y="T5"/>
                </a:cxn>
                <a:cxn ang="T11">
                  <a:pos x="T6" y="T7"/>
                </a:cxn>
              </a:cxnLst>
              <a:rect l="T12" t="T13" r="T14" b="T15"/>
              <a:pathLst>
                <a:path w="1271" h="452">
                  <a:moveTo>
                    <a:pt x="0" y="452"/>
                  </a:moveTo>
                  <a:lnTo>
                    <a:pt x="1271" y="0"/>
                  </a:lnTo>
                  <a:lnTo>
                    <a:pt x="1271" y="153"/>
                  </a:lnTo>
                  <a:lnTo>
                    <a:pt x="0" y="452"/>
                  </a:lnTo>
                </a:path>
              </a:pathLst>
            </a:custGeom>
            <a:noFill/>
            <a:ln w="4763">
              <a:solidFill>
                <a:srgbClr val="FFFFFF"/>
              </a:solidFill>
              <a:round/>
              <a:headEnd/>
              <a:tailEnd/>
            </a:ln>
          </p:spPr>
          <p:txBody>
            <a:bodyPr>
              <a:prstTxWarp prst="textNoShape">
                <a:avLst/>
              </a:prstTxWarp>
            </a:bodyPr>
            <a:lstStyle/>
            <a:p>
              <a:endParaRPr lang="en-US"/>
            </a:p>
          </p:txBody>
        </p:sp>
        <p:sp>
          <p:nvSpPr>
            <p:cNvPr id="67633" name="Freeform 51"/>
            <p:cNvSpPr>
              <a:spLocks noChangeAspect="1"/>
            </p:cNvSpPr>
            <p:nvPr/>
          </p:nvSpPr>
          <p:spPr bwMode="auto">
            <a:xfrm>
              <a:off x="3549650" y="4022725"/>
              <a:ext cx="1614488" cy="374650"/>
            </a:xfrm>
            <a:custGeom>
              <a:avLst/>
              <a:gdLst>
                <a:gd name="T0" fmla="*/ 0 w 1269"/>
                <a:gd name="T1" fmla="*/ 374650 h 295"/>
                <a:gd name="T2" fmla="*/ 1614488 w 1269"/>
                <a:gd name="T3" fmla="*/ 0 h 295"/>
                <a:gd name="T4" fmla="*/ 1614488 w 1269"/>
                <a:gd name="T5" fmla="*/ 185420 h 295"/>
                <a:gd name="T6" fmla="*/ 0 w 1269"/>
                <a:gd name="T7" fmla="*/ 374650 h 295"/>
                <a:gd name="T8" fmla="*/ 0 60000 65536"/>
                <a:gd name="T9" fmla="*/ 0 60000 65536"/>
                <a:gd name="T10" fmla="*/ 0 60000 65536"/>
                <a:gd name="T11" fmla="*/ 0 60000 65536"/>
                <a:gd name="T12" fmla="*/ 0 w 1269"/>
                <a:gd name="T13" fmla="*/ 0 h 295"/>
                <a:gd name="T14" fmla="*/ 1269 w 1269"/>
                <a:gd name="T15" fmla="*/ 295 h 295"/>
              </a:gdLst>
              <a:ahLst/>
              <a:cxnLst>
                <a:cxn ang="T8">
                  <a:pos x="T0" y="T1"/>
                </a:cxn>
                <a:cxn ang="T9">
                  <a:pos x="T2" y="T3"/>
                </a:cxn>
                <a:cxn ang="T10">
                  <a:pos x="T4" y="T5"/>
                </a:cxn>
                <a:cxn ang="T11">
                  <a:pos x="T6" y="T7"/>
                </a:cxn>
              </a:cxnLst>
              <a:rect l="T12" t="T13" r="T14" b="T15"/>
              <a:pathLst>
                <a:path w="1269" h="295">
                  <a:moveTo>
                    <a:pt x="0" y="295"/>
                  </a:moveTo>
                  <a:lnTo>
                    <a:pt x="1269" y="0"/>
                  </a:lnTo>
                  <a:lnTo>
                    <a:pt x="1269" y="146"/>
                  </a:lnTo>
                  <a:lnTo>
                    <a:pt x="0" y="295"/>
                  </a:lnTo>
                  <a:close/>
                </a:path>
              </a:pathLst>
            </a:custGeom>
            <a:solidFill>
              <a:srgbClr val="FDFC9B"/>
            </a:solidFill>
            <a:ln w="9525">
              <a:noFill/>
              <a:round/>
              <a:headEnd/>
              <a:tailEnd/>
            </a:ln>
          </p:spPr>
          <p:txBody>
            <a:bodyPr>
              <a:prstTxWarp prst="textNoShape">
                <a:avLst/>
              </a:prstTxWarp>
            </a:bodyPr>
            <a:lstStyle/>
            <a:p>
              <a:endParaRPr lang="en-US"/>
            </a:p>
          </p:txBody>
        </p:sp>
        <p:sp>
          <p:nvSpPr>
            <p:cNvPr id="67634" name="Freeform 52"/>
            <p:cNvSpPr>
              <a:spLocks noChangeAspect="1"/>
            </p:cNvSpPr>
            <p:nvPr/>
          </p:nvSpPr>
          <p:spPr bwMode="auto">
            <a:xfrm>
              <a:off x="3549650" y="4022725"/>
              <a:ext cx="1614488" cy="374650"/>
            </a:xfrm>
            <a:custGeom>
              <a:avLst/>
              <a:gdLst>
                <a:gd name="T0" fmla="*/ 0 w 1269"/>
                <a:gd name="T1" fmla="*/ 374650 h 295"/>
                <a:gd name="T2" fmla="*/ 1614488 w 1269"/>
                <a:gd name="T3" fmla="*/ 0 h 295"/>
                <a:gd name="T4" fmla="*/ 1614488 w 1269"/>
                <a:gd name="T5" fmla="*/ 185420 h 295"/>
                <a:gd name="T6" fmla="*/ 0 w 1269"/>
                <a:gd name="T7" fmla="*/ 374650 h 295"/>
                <a:gd name="T8" fmla="*/ 0 60000 65536"/>
                <a:gd name="T9" fmla="*/ 0 60000 65536"/>
                <a:gd name="T10" fmla="*/ 0 60000 65536"/>
                <a:gd name="T11" fmla="*/ 0 60000 65536"/>
                <a:gd name="T12" fmla="*/ 0 w 1269"/>
                <a:gd name="T13" fmla="*/ 0 h 295"/>
                <a:gd name="T14" fmla="*/ 1269 w 1269"/>
                <a:gd name="T15" fmla="*/ 295 h 295"/>
              </a:gdLst>
              <a:ahLst/>
              <a:cxnLst>
                <a:cxn ang="T8">
                  <a:pos x="T0" y="T1"/>
                </a:cxn>
                <a:cxn ang="T9">
                  <a:pos x="T2" y="T3"/>
                </a:cxn>
                <a:cxn ang="T10">
                  <a:pos x="T4" y="T5"/>
                </a:cxn>
                <a:cxn ang="T11">
                  <a:pos x="T6" y="T7"/>
                </a:cxn>
              </a:cxnLst>
              <a:rect l="T12" t="T13" r="T14" b="T15"/>
              <a:pathLst>
                <a:path w="1269" h="295">
                  <a:moveTo>
                    <a:pt x="0" y="295"/>
                  </a:moveTo>
                  <a:lnTo>
                    <a:pt x="1269" y="0"/>
                  </a:lnTo>
                  <a:lnTo>
                    <a:pt x="1269" y="146"/>
                  </a:lnTo>
                  <a:lnTo>
                    <a:pt x="0" y="295"/>
                  </a:lnTo>
                </a:path>
              </a:pathLst>
            </a:custGeom>
            <a:noFill/>
            <a:ln w="4763">
              <a:solidFill>
                <a:srgbClr val="FFFFFF"/>
              </a:solidFill>
              <a:round/>
              <a:headEnd/>
              <a:tailEnd/>
            </a:ln>
          </p:spPr>
          <p:txBody>
            <a:bodyPr>
              <a:prstTxWarp prst="textNoShape">
                <a:avLst/>
              </a:prstTxWarp>
            </a:bodyPr>
            <a:lstStyle/>
            <a:p>
              <a:endParaRPr lang="en-US"/>
            </a:p>
          </p:txBody>
        </p:sp>
        <p:sp>
          <p:nvSpPr>
            <p:cNvPr id="67635" name="Freeform 53"/>
            <p:cNvSpPr>
              <a:spLocks noChangeAspect="1"/>
            </p:cNvSpPr>
            <p:nvPr/>
          </p:nvSpPr>
          <p:spPr bwMode="auto">
            <a:xfrm>
              <a:off x="3551238" y="4208463"/>
              <a:ext cx="1612900" cy="195262"/>
            </a:xfrm>
            <a:custGeom>
              <a:avLst/>
              <a:gdLst>
                <a:gd name="T0" fmla="*/ 0 w 1268"/>
                <a:gd name="T1" fmla="*/ 195262 h 153"/>
                <a:gd name="T2" fmla="*/ 1612900 w 1268"/>
                <a:gd name="T3" fmla="*/ 0 h 153"/>
                <a:gd name="T4" fmla="*/ 1612900 w 1268"/>
                <a:gd name="T5" fmla="*/ 195262 h 153"/>
                <a:gd name="T6" fmla="*/ 0 w 1268"/>
                <a:gd name="T7" fmla="*/ 195262 h 153"/>
                <a:gd name="T8" fmla="*/ 0 60000 65536"/>
                <a:gd name="T9" fmla="*/ 0 60000 65536"/>
                <a:gd name="T10" fmla="*/ 0 60000 65536"/>
                <a:gd name="T11" fmla="*/ 0 60000 65536"/>
                <a:gd name="T12" fmla="*/ 0 w 1268"/>
                <a:gd name="T13" fmla="*/ 0 h 153"/>
                <a:gd name="T14" fmla="*/ 1268 w 1268"/>
                <a:gd name="T15" fmla="*/ 153 h 153"/>
              </a:gdLst>
              <a:ahLst/>
              <a:cxnLst>
                <a:cxn ang="T8">
                  <a:pos x="T0" y="T1"/>
                </a:cxn>
                <a:cxn ang="T9">
                  <a:pos x="T2" y="T3"/>
                </a:cxn>
                <a:cxn ang="T10">
                  <a:pos x="T4" y="T5"/>
                </a:cxn>
                <a:cxn ang="T11">
                  <a:pos x="T6" y="T7"/>
                </a:cxn>
              </a:cxnLst>
              <a:rect l="T12" t="T13" r="T14" b="T15"/>
              <a:pathLst>
                <a:path w="1268" h="153">
                  <a:moveTo>
                    <a:pt x="0" y="153"/>
                  </a:moveTo>
                  <a:lnTo>
                    <a:pt x="1268" y="0"/>
                  </a:lnTo>
                  <a:lnTo>
                    <a:pt x="1268" y="153"/>
                  </a:lnTo>
                  <a:lnTo>
                    <a:pt x="0" y="153"/>
                  </a:lnTo>
                  <a:close/>
                </a:path>
              </a:pathLst>
            </a:custGeom>
            <a:solidFill>
              <a:srgbClr val="FDFC9B"/>
            </a:solidFill>
            <a:ln w="9525">
              <a:noFill/>
              <a:round/>
              <a:headEnd/>
              <a:tailEnd/>
            </a:ln>
          </p:spPr>
          <p:txBody>
            <a:bodyPr>
              <a:prstTxWarp prst="textNoShape">
                <a:avLst/>
              </a:prstTxWarp>
            </a:bodyPr>
            <a:lstStyle/>
            <a:p>
              <a:endParaRPr lang="en-US"/>
            </a:p>
          </p:txBody>
        </p:sp>
        <p:sp>
          <p:nvSpPr>
            <p:cNvPr id="67636" name="Freeform 54"/>
            <p:cNvSpPr>
              <a:spLocks noChangeAspect="1"/>
            </p:cNvSpPr>
            <p:nvPr/>
          </p:nvSpPr>
          <p:spPr bwMode="auto">
            <a:xfrm>
              <a:off x="3551238" y="4208463"/>
              <a:ext cx="1612900" cy="195262"/>
            </a:xfrm>
            <a:custGeom>
              <a:avLst/>
              <a:gdLst>
                <a:gd name="T0" fmla="*/ 0 w 1268"/>
                <a:gd name="T1" fmla="*/ 195262 h 153"/>
                <a:gd name="T2" fmla="*/ 1612900 w 1268"/>
                <a:gd name="T3" fmla="*/ 0 h 153"/>
                <a:gd name="T4" fmla="*/ 1612900 w 1268"/>
                <a:gd name="T5" fmla="*/ 195262 h 153"/>
                <a:gd name="T6" fmla="*/ 0 w 1268"/>
                <a:gd name="T7" fmla="*/ 195262 h 153"/>
                <a:gd name="T8" fmla="*/ 0 60000 65536"/>
                <a:gd name="T9" fmla="*/ 0 60000 65536"/>
                <a:gd name="T10" fmla="*/ 0 60000 65536"/>
                <a:gd name="T11" fmla="*/ 0 60000 65536"/>
                <a:gd name="T12" fmla="*/ 0 w 1268"/>
                <a:gd name="T13" fmla="*/ 0 h 153"/>
                <a:gd name="T14" fmla="*/ 1268 w 1268"/>
                <a:gd name="T15" fmla="*/ 153 h 153"/>
              </a:gdLst>
              <a:ahLst/>
              <a:cxnLst>
                <a:cxn ang="T8">
                  <a:pos x="T0" y="T1"/>
                </a:cxn>
                <a:cxn ang="T9">
                  <a:pos x="T2" y="T3"/>
                </a:cxn>
                <a:cxn ang="T10">
                  <a:pos x="T4" y="T5"/>
                </a:cxn>
                <a:cxn ang="T11">
                  <a:pos x="T6" y="T7"/>
                </a:cxn>
              </a:cxnLst>
              <a:rect l="T12" t="T13" r="T14" b="T15"/>
              <a:pathLst>
                <a:path w="1268" h="153">
                  <a:moveTo>
                    <a:pt x="0" y="153"/>
                  </a:moveTo>
                  <a:lnTo>
                    <a:pt x="1268" y="0"/>
                  </a:lnTo>
                  <a:lnTo>
                    <a:pt x="1268" y="153"/>
                  </a:lnTo>
                  <a:lnTo>
                    <a:pt x="0" y="153"/>
                  </a:lnTo>
                </a:path>
              </a:pathLst>
            </a:custGeom>
            <a:noFill/>
            <a:ln w="4763">
              <a:solidFill>
                <a:srgbClr val="FFFFFF"/>
              </a:solidFill>
              <a:round/>
              <a:headEnd/>
              <a:tailEnd/>
            </a:ln>
          </p:spPr>
          <p:txBody>
            <a:bodyPr>
              <a:prstTxWarp prst="textNoShape">
                <a:avLst/>
              </a:prstTxWarp>
            </a:bodyPr>
            <a:lstStyle/>
            <a:p>
              <a:endParaRPr lang="en-US"/>
            </a:p>
          </p:txBody>
        </p:sp>
        <p:sp>
          <p:nvSpPr>
            <p:cNvPr id="67637" name="Freeform 55"/>
            <p:cNvSpPr>
              <a:spLocks noChangeAspect="1"/>
            </p:cNvSpPr>
            <p:nvPr/>
          </p:nvSpPr>
          <p:spPr bwMode="auto">
            <a:xfrm>
              <a:off x="3551238" y="4208463"/>
              <a:ext cx="1612900" cy="195262"/>
            </a:xfrm>
            <a:custGeom>
              <a:avLst/>
              <a:gdLst>
                <a:gd name="T0" fmla="*/ 0 w 1268"/>
                <a:gd name="T1" fmla="*/ 195262 h 153"/>
                <a:gd name="T2" fmla="*/ 1612900 w 1268"/>
                <a:gd name="T3" fmla="*/ 0 h 153"/>
                <a:gd name="T4" fmla="*/ 1612900 w 1268"/>
                <a:gd name="T5" fmla="*/ 195262 h 153"/>
                <a:gd name="T6" fmla="*/ 0 w 1268"/>
                <a:gd name="T7" fmla="*/ 195262 h 153"/>
                <a:gd name="T8" fmla="*/ 0 60000 65536"/>
                <a:gd name="T9" fmla="*/ 0 60000 65536"/>
                <a:gd name="T10" fmla="*/ 0 60000 65536"/>
                <a:gd name="T11" fmla="*/ 0 60000 65536"/>
                <a:gd name="T12" fmla="*/ 0 w 1268"/>
                <a:gd name="T13" fmla="*/ 0 h 153"/>
                <a:gd name="T14" fmla="*/ 1268 w 1268"/>
                <a:gd name="T15" fmla="*/ 153 h 153"/>
              </a:gdLst>
              <a:ahLst/>
              <a:cxnLst>
                <a:cxn ang="T8">
                  <a:pos x="T0" y="T1"/>
                </a:cxn>
                <a:cxn ang="T9">
                  <a:pos x="T2" y="T3"/>
                </a:cxn>
                <a:cxn ang="T10">
                  <a:pos x="T4" y="T5"/>
                </a:cxn>
                <a:cxn ang="T11">
                  <a:pos x="T6" y="T7"/>
                </a:cxn>
              </a:cxnLst>
              <a:rect l="T12" t="T13" r="T14" b="T15"/>
              <a:pathLst>
                <a:path w="1268" h="153">
                  <a:moveTo>
                    <a:pt x="0" y="153"/>
                  </a:moveTo>
                  <a:lnTo>
                    <a:pt x="1268" y="0"/>
                  </a:lnTo>
                  <a:lnTo>
                    <a:pt x="1268" y="153"/>
                  </a:lnTo>
                  <a:lnTo>
                    <a:pt x="0" y="153"/>
                  </a:lnTo>
                  <a:close/>
                </a:path>
              </a:pathLst>
            </a:custGeom>
            <a:solidFill>
              <a:srgbClr val="FDFC9B"/>
            </a:solidFill>
            <a:ln w="9525">
              <a:noFill/>
              <a:round/>
              <a:headEnd/>
              <a:tailEnd/>
            </a:ln>
          </p:spPr>
          <p:txBody>
            <a:bodyPr>
              <a:prstTxWarp prst="textNoShape">
                <a:avLst/>
              </a:prstTxWarp>
            </a:bodyPr>
            <a:lstStyle/>
            <a:p>
              <a:endParaRPr lang="en-US"/>
            </a:p>
          </p:txBody>
        </p:sp>
        <p:sp>
          <p:nvSpPr>
            <p:cNvPr id="67638" name="Freeform 56"/>
            <p:cNvSpPr>
              <a:spLocks noChangeAspect="1"/>
            </p:cNvSpPr>
            <p:nvPr/>
          </p:nvSpPr>
          <p:spPr bwMode="auto">
            <a:xfrm>
              <a:off x="3551238" y="4208463"/>
              <a:ext cx="1612900" cy="195262"/>
            </a:xfrm>
            <a:custGeom>
              <a:avLst/>
              <a:gdLst>
                <a:gd name="T0" fmla="*/ 0 w 1268"/>
                <a:gd name="T1" fmla="*/ 195262 h 153"/>
                <a:gd name="T2" fmla="*/ 1612900 w 1268"/>
                <a:gd name="T3" fmla="*/ 0 h 153"/>
                <a:gd name="T4" fmla="*/ 1612900 w 1268"/>
                <a:gd name="T5" fmla="*/ 195262 h 153"/>
                <a:gd name="T6" fmla="*/ 0 w 1268"/>
                <a:gd name="T7" fmla="*/ 195262 h 153"/>
                <a:gd name="T8" fmla="*/ 0 60000 65536"/>
                <a:gd name="T9" fmla="*/ 0 60000 65536"/>
                <a:gd name="T10" fmla="*/ 0 60000 65536"/>
                <a:gd name="T11" fmla="*/ 0 60000 65536"/>
                <a:gd name="T12" fmla="*/ 0 w 1268"/>
                <a:gd name="T13" fmla="*/ 0 h 153"/>
                <a:gd name="T14" fmla="*/ 1268 w 1268"/>
                <a:gd name="T15" fmla="*/ 153 h 153"/>
              </a:gdLst>
              <a:ahLst/>
              <a:cxnLst>
                <a:cxn ang="T8">
                  <a:pos x="T0" y="T1"/>
                </a:cxn>
                <a:cxn ang="T9">
                  <a:pos x="T2" y="T3"/>
                </a:cxn>
                <a:cxn ang="T10">
                  <a:pos x="T4" y="T5"/>
                </a:cxn>
                <a:cxn ang="T11">
                  <a:pos x="T6" y="T7"/>
                </a:cxn>
              </a:cxnLst>
              <a:rect l="T12" t="T13" r="T14" b="T15"/>
              <a:pathLst>
                <a:path w="1268" h="153">
                  <a:moveTo>
                    <a:pt x="0" y="153"/>
                  </a:moveTo>
                  <a:lnTo>
                    <a:pt x="1268" y="0"/>
                  </a:lnTo>
                  <a:lnTo>
                    <a:pt x="1268" y="153"/>
                  </a:lnTo>
                  <a:lnTo>
                    <a:pt x="0" y="153"/>
                  </a:lnTo>
                </a:path>
              </a:pathLst>
            </a:custGeom>
            <a:noFill/>
            <a:ln w="4763">
              <a:solidFill>
                <a:srgbClr val="FFFFFF"/>
              </a:solidFill>
              <a:round/>
              <a:headEnd/>
              <a:tailEnd/>
            </a:ln>
          </p:spPr>
          <p:txBody>
            <a:bodyPr>
              <a:prstTxWarp prst="textNoShape">
                <a:avLst/>
              </a:prstTxWarp>
            </a:bodyPr>
            <a:lstStyle/>
            <a:p>
              <a:endParaRPr lang="en-US"/>
            </a:p>
          </p:txBody>
        </p:sp>
        <p:sp>
          <p:nvSpPr>
            <p:cNvPr id="67639" name="Freeform 57"/>
            <p:cNvSpPr>
              <a:spLocks noChangeAspect="1"/>
            </p:cNvSpPr>
            <p:nvPr/>
          </p:nvSpPr>
          <p:spPr bwMode="auto">
            <a:xfrm>
              <a:off x="3548063" y="3829050"/>
              <a:ext cx="1616075" cy="574675"/>
            </a:xfrm>
            <a:custGeom>
              <a:avLst/>
              <a:gdLst>
                <a:gd name="T0" fmla="*/ 0 w 1271"/>
                <a:gd name="T1" fmla="*/ 574675 h 452"/>
                <a:gd name="T2" fmla="*/ 1616075 w 1271"/>
                <a:gd name="T3" fmla="*/ 0 h 452"/>
                <a:gd name="T4" fmla="*/ 1616075 w 1271"/>
                <a:gd name="T5" fmla="*/ 194525 h 452"/>
                <a:gd name="T6" fmla="*/ 0 w 1271"/>
                <a:gd name="T7" fmla="*/ 574675 h 452"/>
                <a:gd name="T8" fmla="*/ 0 60000 65536"/>
                <a:gd name="T9" fmla="*/ 0 60000 65536"/>
                <a:gd name="T10" fmla="*/ 0 60000 65536"/>
                <a:gd name="T11" fmla="*/ 0 60000 65536"/>
                <a:gd name="T12" fmla="*/ 0 w 1271"/>
                <a:gd name="T13" fmla="*/ 0 h 452"/>
                <a:gd name="T14" fmla="*/ 1271 w 1271"/>
                <a:gd name="T15" fmla="*/ 452 h 452"/>
              </a:gdLst>
              <a:ahLst/>
              <a:cxnLst>
                <a:cxn ang="T8">
                  <a:pos x="T0" y="T1"/>
                </a:cxn>
                <a:cxn ang="T9">
                  <a:pos x="T2" y="T3"/>
                </a:cxn>
                <a:cxn ang="T10">
                  <a:pos x="T4" y="T5"/>
                </a:cxn>
                <a:cxn ang="T11">
                  <a:pos x="T6" y="T7"/>
                </a:cxn>
              </a:cxnLst>
              <a:rect l="T12" t="T13" r="T14" b="T15"/>
              <a:pathLst>
                <a:path w="1271" h="452">
                  <a:moveTo>
                    <a:pt x="0" y="452"/>
                  </a:moveTo>
                  <a:lnTo>
                    <a:pt x="1271" y="0"/>
                  </a:lnTo>
                  <a:lnTo>
                    <a:pt x="1271" y="153"/>
                  </a:lnTo>
                  <a:lnTo>
                    <a:pt x="0" y="452"/>
                  </a:lnTo>
                  <a:close/>
                </a:path>
              </a:pathLst>
            </a:custGeom>
            <a:solidFill>
              <a:schemeClr val="hlink"/>
            </a:solidFill>
            <a:ln w="9525">
              <a:noFill/>
              <a:round/>
              <a:headEnd/>
              <a:tailEnd/>
            </a:ln>
          </p:spPr>
          <p:txBody>
            <a:bodyPr>
              <a:prstTxWarp prst="textNoShape">
                <a:avLst/>
              </a:prstTxWarp>
            </a:bodyPr>
            <a:lstStyle/>
            <a:p>
              <a:endParaRPr lang="en-US"/>
            </a:p>
          </p:txBody>
        </p:sp>
        <p:sp>
          <p:nvSpPr>
            <p:cNvPr id="67640" name="Freeform 58"/>
            <p:cNvSpPr>
              <a:spLocks noChangeAspect="1"/>
            </p:cNvSpPr>
            <p:nvPr/>
          </p:nvSpPr>
          <p:spPr bwMode="auto">
            <a:xfrm>
              <a:off x="3548063" y="3829050"/>
              <a:ext cx="1616075" cy="574675"/>
            </a:xfrm>
            <a:custGeom>
              <a:avLst/>
              <a:gdLst>
                <a:gd name="T0" fmla="*/ 0 w 1271"/>
                <a:gd name="T1" fmla="*/ 574675 h 452"/>
                <a:gd name="T2" fmla="*/ 1616075 w 1271"/>
                <a:gd name="T3" fmla="*/ 0 h 452"/>
                <a:gd name="T4" fmla="*/ 1616075 w 1271"/>
                <a:gd name="T5" fmla="*/ 194525 h 452"/>
                <a:gd name="T6" fmla="*/ 0 w 1271"/>
                <a:gd name="T7" fmla="*/ 574675 h 452"/>
                <a:gd name="T8" fmla="*/ 0 60000 65536"/>
                <a:gd name="T9" fmla="*/ 0 60000 65536"/>
                <a:gd name="T10" fmla="*/ 0 60000 65536"/>
                <a:gd name="T11" fmla="*/ 0 60000 65536"/>
                <a:gd name="T12" fmla="*/ 0 w 1271"/>
                <a:gd name="T13" fmla="*/ 0 h 452"/>
                <a:gd name="T14" fmla="*/ 1271 w 1271"/>
                <a:gd name="T15" fmla="*/ 452 h 452"/>
              </a:gdLst>
              <a:ahLst/>
              <a:cxnLst>
                <a:cxn ang="T8">
                  <a:pos x="T0" y="T1"/>
                </a:cxn>
                <a:cxn ang="T9">
                  <a:pos x="T2" y="T3"/>
                </a:cxn>
                <a:cxn ang="T10">
                  <a:pos x="T4" y="T5"/>
                </a:cxn>
                <a:cxn ang="T11">
                  <a:pos x="T6" y="T7"/>
                </a:cxn>
              </a:cxnLst>
              <a:rect l="T12" t="T13" r="T14" b="T15"/>
              <a:pathLst>
                <a:path w="1271" h="452">
                  <a:moveTo>
                    <a:pt x="0" y="452"/>
                  </a:moveTo>
                  <a:lnTo>
                    <a:pt x="1271" y="0"/>
                  </a:lnTo>
                  <a:lnTo>
                    <a:pt x="1271" y="153"/>
                  </a:lnTo>
                  <a:lnTo>
                    <a:pt x="0" y="452"/>
                  </a:lnTo>
                </a:path>
              </a:pathLst>
            </a:custGeom>
            <a:noFill/>
            <a:ln w="4763">
              <a:solidFill>
                <a:srgbClr val="FFFFFF"/>
              </a:solidFill>
              <a:round/>
              <a:headEnd/>
              <a:tailEnd/>
            </a:ln>
          </p:spPr>
          <p:txBody>
            <a:bodyPr>
              <a:prstTxWarp prst="textNoShape">
                <a:avLst/>
              </a:prstTxWarp>
            </a:bodyPr>
            <a:lstStyle/>
            <a:p>
              <a:endParaRPr lang="en-US"/>
            </a:p>
          </p:txBody>
        </p:sp>
        <p:sp>
          <p:nvSpPr>
            <p:cNvPr id="67641" name="Freeform 59"/>
            <p:cNvSpPr>
              <a:spLocks noChangeAspect="1"/>
            </p:cNvSpPr>
            <p:nvPr/>
          </p:nvSpPr>
          <p:spPr bwMode="auto">
            <a:xfrm>
              <a:off x="3549650" y="4022725"/>
              <a:ext cx="1614488" cy="374650"/>
            </a:xfrm>
            <a:custGeom>
              <a:avLst/>
              <a:gdLst>
                <a:gd name="T0" fmla="*/ 0 w 1269"/>
                <a:gd name="T1" fmla="*/ 374650 h 295"/>
                <a:gd name="T2" fmla="*/ 1614488 w 1269"/>
                <a:gd name="T3" fmla="*/ 0 h 295"/>
                <a:gd name="T4" fmla="*/ 1614488 w 1269"/>
                <a:gd name="T5" fmla="*/ 185420 h 295"/>
                <a:gd name="T6" fmla="*/ 0 w 1269"/>
                <a:gd name="T7" fmla="*/ 374650 h 295"/>
                <a:gd name="T8" fmla="*/ 0 60000 65536"/>
                <a:gd name="T9" fmla="*/ 0 60000 65536"/>
                <a:gd name="T10" fmla="*/ 0 60000 65536"/>
                <a:gd name="T11" fmla="*/ 0 60000 65536"/>
                <a:gd name="T12" fmla="*/ 0 w 1269"/>
                <a:gd name="T13" fmla="*/ 0 h 295"/>
                <a:gd name="T14" fmla="*/ 1269 w 1269"/>
                <a:gd name="T15" fmla="*/ 295 h 295"/>
              </a:gdLst>
              <a:ahLst/>
              <a:cxnLst>
                <a:cxn ang="T8">
                  <a:pos x="T0" y="T1"/>
                </a:cxn>
                <a:cxn ang="T9">
                  <a:pos x="T2" y="T3"/>
                </a:cxn>
                <a:cxn ang="T10">
                  <a:pos x="T4" y="T5"/>
                </a:cxn>
                <a:cxn ang="T11">
                  <a:pos x="T6" y="T7"/>
                </a:cxn>
              </a:cxnLst>
              <a:rect l="T12" t="T13" r="T14" b="T15"/>
              <a:pathLst>
                <a:path w="1269" h="295">
                  <a:moveTo>
                    <a:pt x="0" y="295"/>
                  </a:moveTo>
                  <a:lnTo>
                    <a:pt x="1269" y="0"/>
                  </a:lnTo>
                  <a:lnTo>
                    <a:pt x="1269" y="146"/>
                  </a:lnTo>
                  <a:lnTo>
                    <a:pt x="0" y="295"/>
                  </a:lnTo>
                  <a:close/>
                </a:path>
              </a:pathLst>
            </a:custGeom>
            <a:solidFill>
              <a:srgbClr val="FDFC9B"/>
            </a:solidFill>
            <a:ln w="9525">
              <a:noFill/>
              <a:round/>
              <a:headEnd/>
              <a:tailEnd/>
            </a:ln>
          </p:spPr>
          <p:txBody>
            <a:bodyPr>
              <a:prstTxWarp prst="textNoShape">
                <a:avLst/>
              </a:prstTxWarp>
            </a:bodyPr>
            <a:lstStyle/>
            <a:p>
              <a:endParaRPr lang="en-US"/>
            </a:p>
          </p:txBody>
        </p:sp>
        <p:sp>
          <p:nvSpPr>
            <p:cNvPr id="67642" name="Freeform 60"/>
            <p:cNvSpPr>
              <a:spLocks noChangeAspect="1"/>
            </p:cNvSpPr>
            <p:nvPr/>
          </p:nvSpPr>
          <p:spPr bwMode="auto">
            <a:xfrm>
              <a:off x="3549650" y="4022725"/>
              <a:ext cx="1614488" cy="374650"/>
            </a:xfrm>
            <a:custGeom>
              <a:avLst/>
              <a:gdLst>
                <a:gd name="T0" fmla="*/ 0 w 1269"/>
                <a:gd name="T1" fmla="*/ 374650 h 295"/>
                <a:gd name="T2" fmla="*/ 1614488 w 1269"/>
                <a:gd name="T3" fmla="*/ 0 h 295"/>
                <a:gd name="T4" fmla="*/ 1614488 w 1269"/>
                <a:gd name="T5" fmla="*/ 185420 h 295"/>
                <a:gd name="T6" fmla="*/ 0 w 1269"/>
                <a:gd name="T7" fmla="*/ 374650 h 295"/>
                <a:gd name="T8" fmla="*/ 0 60000 65536"/>
                <a:gd name="T9" fmla="*/ 0 60000 65536"/>
                <a:gd name="T10" fmla="*/ 0 60000 65536"/>
                <a:gd name="T11" fmla="*/ 0 60000 65536"/>
                <a:gd name="T12" fmla="*/ 0 w 1269"/>
                <a:gd name="T13" fmla="*/ 0 h 295"/>
                <a:gd name="T14" fmla="*/ 1269 w 1269"/>
                <a:gd name="T15" fmla="*/ 295 h 295"/>
              </a:gdLst>
              <a:ahLst/>
              <a:cxnLst>
                <a:cxn ang="T8">
                  <a:pos x="T0" y="T1"/>
                </a:cxn>
                <a:cxn ang="T9">
                  <a:pos x="T2" y="T3"/>
                </a:cxn>
                <a:cxn ang="T10">
                  <a:pos x="T4" y="T5"/>
                </a:cxn>
                <a:cxn ang="T11">
                  <a:pos x="T6" y="T7"/>
                </a:cxn>
              </a:cxnLst>
              <a:rect l="T12" t="T13" r="T14" b="T15"/>
              <a:pathLst>
                <a:path w="1269" h="295">
                  <a:moveTo>
                    <a:pt x="0" y="295"/>
                  </a:moveTo>
                  <a:lnTo>
                    <a:pt x="1269" y="0"/>
                  </a:lnTo>
                  <a:lnTo>
                    <a:pt x="1269" y="146"/>
                  </a:lnTo>
                  <a:lnTo>
                    <a:pt x="0" y="295"/>
                  </a:lnTo>
                </a:path>
              </a:pathLst>
            </a:custGeom>
            <a:solidFill>
              <a:schemeClr val="hlink"/>
            </a:solidFill>
            <a:ln w="4763">
              <a:solidFill>
                <a:srgbClr val="FFFFFF"/>
              </a:solidFill>
              <a:round/>
              <a:headEnd/>
              <a:tailEnd/>
            </a:ln>
          </p:spPr>
          <p:txBody>
            <a:bodyPr>
              <a:prstTxWarp prst="textNoShape">
                <a:avLst/>
              </a:prstTxWarp>
            </a:bodyPr>
            <a:lstStyle/>
            <a:p>
              <a:endParaRPr lang="en-US"/>
            </a:p>
          </p:txBody>
        </p:sp>
        <p:sp>
          <p:nvSpPr>
            <p:cNvPr id="67643" name="Freeform 61"/>
            <p:cNvSpPr>
              <a:spLocks noChangeAspect="1"/>
            </p:cNvSpPr>
            <p:nvPr/>
          </p:nvSpPr>
          <p:spPr bwMode="auto">
            <a:xfrm>
              <a:off x="3551238" y="4208463"/>
              <a:ext cx="1612900" cy="195262"/>
            </a:xfrm>
            <a:custGeom>
              <a:avLst/>
              <a:gdLst>
                <a:gd name="T0" fmla="*/ 0 w 1268"/>
                <a:gd name="T1" fmla="*/ 195262 h 153"/>
                <a:gd name="T2" fmla="*/ 1612900 w 1268"/>
                <a:gd name="T3" fmla="*/ 0 h 153"/>
                <a:gd name="T4" fmla="*/ 1612900 w 1268"/>
                <a:gd name="T5" fmla="*/ 195262 h 153"/>
                <a:gd name="T6" fmla="*/ 0 w 1268"/>
                <a:gd name="T7" fmla="*/ 195262 h 153"/>
                <a:gd name="T8" fmla="*/ 0 60000 65536"/>
                <a:gd name="T9" fmla="*/ 0 60000 65536"/>
                <a:gd name="T10" fmla="*/ 0 60000 65536"/>
                <a:gd name="T11" fmla="*/ 0 60000 65536"/>
                <a:gd name="T12" fmla="*/ 0 w 1268"/>
                <a:gd name="T13" fmla="*/ 0 h 153"/>
                <a:gd name="T14" fmla="*/ 1268 w 1268"/>
                <a:gd name="T15" fmla="*/ 153 h 153"/>
              </a:gdLst>
              <a:ahLst/>
              <a:cxnLst>
                <a:cxn ang="T8">
                  <a:pos x="T0" y="T1"/>
                </a:cxn>
                <a:cxn ang="T9">
                  <a:pos x="T2" y="T3"/>
                </a:cxn>
                <a:cxn ang="T10">
                  <a:pos x="T4" y="T5"/>
                </a:cxn>
                <a:cxn ang="T11">
                  <a:pos x="T6" y="T7"/>
                </a:cxn>
              </a:cxnLst>
              <a:rect l="T12" t="T13" r="T14" b="T15"/>
              <a:pathLst>
                <a:path w="1268" h="153">
                  <a:moveTo>
                    <a:pt x="0" y="153"/>
                  </a:moveTo>
                  <a:lnTo>
                    <a:pt x="1268" y="0"/>
                  </a:lnTo>
                  <a:lnTo>
                    <a:pt x="1268" y="153"/>
                  </a:lnTo>
                  <a:lnTo>
                    <a:pt x="0" y="153"/>
                  </a:lnTo>
                  <a:close/>
                </a:path>
              </a:pathLst>
            </a:custGeom>
            <a:solidFill>
              <a:srgbClr val="FDFC9B"/>
            </a:solidFill>
            <a:ln w="9525">
              <a:noFill/>
              <a:round/>
              <a:headEnd/>
              <a:tailEnd/>
            </a:ln>
          </p:spPr>
          <p:txBody>
            <a:bodyPr>
              <a:prstTxWarp prst="textNoShape">
                <a:avLst/>
              </a:prstTxWarp>
            </a:bodyPr>
            <a:lstStyle/>
            <a:p>
              <a:endParaRPr lang="en-US"/>
            </a:p>
          </p:txBody>
        </p:sp>
        <p:sp>
          <p:nvSpPr>
            <p:cNvPr id="67644" name="Freeform 62"/>
            <p:cNvSpPr>
              <a:spLocks noChangeAspect="1"/>
            </p:cNvSpPr>
            <p:nvPr/>
          </p:nvSpPr>
          <p:spPr bwMode="auto">
            <a:xfrm>
              <a:off x="3551238" y="4208463"/>
              <a:ext cx="1612900" cy="195262"/>
            </a:xfrm>
            <a:custGeom>
              <a:avLst/>
              <a:gdLst>
                <a:gd name="T0" fmla="*/ 0 w 1268"/>
                <a:gd name="T1" fmla="*/ 195262 h 153"/>
                <a:gd name="T2" fmla="*/ 1612900 w 1268"/>
                <a:gd name="T3" fmla="*/ 0 h 153"/>
                <a:gd name="T4" fmla="*/ 1612900 w 1268"/>
                <a:gd name="T5" fmla="*/ 195262 h 153"/>
                <a:gd name="T6" fmla="*/ 0 w 1268"/>
                <a:gd name="T7" fmla="*/ 195262 h 153"/>
                <a:gd name="T8" fmla="*/ 0 60000 65536"/>
                <a:gd name="T9" fmla="*/ 0 60000 65536"/>
                <a:gd name="T10" fmla="*/ 0 60000 65536"/>
                <a:gd name="T11" fmla="*/ 0 60000 65536"/>
                <a:gd name="T12" fmla="*/ 0 w 1268"/>
                <a:gd name="T13" fmla="*/ 0 h 153"/>
                <a:gd name="T14" fmla="*/ 1268 w 1268"/>
                <a:gd name="T15" fmla="*/ 153 h 153"/>
              </a:gdLst>
              <a:ahLst/>
              <a:cxnLst>
                <a:cxn ang="T8">
                  <a:pos x="T0" y="T1"/>
                </a:cxn>
                <a:cxn ang="T9">
                  <a:pos x="T2" y="T3"/>
                </a:cxn>
                <a:cxn ang="T10">
                  <a:pos x="T4" y="T5"/>
                </a:cxn>
                <a:cxn ang="T11">
                  <a:pos x="T6" y="T7"/>
                </a:cxn>
              </a:cxnLst>
              <a:rect l="T12" t="T13" r="T14" b="T15"/>
              <a:pathLst>
                <a:path w="1268" h="153">
                  <a:moveTo>
                    <a:pt x="0" y="153"/>
                  </a:moveTo>
                  <a:lnTo>
                    <a:pt x="1268" y="0"/>
                  </a:lnTo>
                  <a:lnTo>
                    <a:pt x="1268" y="153"/>
                  </a:lnTo>
                  <a:lnTo>
                    <a:pt x="0" y="153"/>
                  </a:lnTo>
                </a:path>
              </a:pathLst>
            </a:custGeom>
            <a:noFill/>
            <a:ln w="4763">
              <a:solidFill>
                <a:srgbClr val="FFFFFF"/>
              </a:solidFill>
              <a:round/>
              <a:headEnd/>
              <a:tailEnd/>
            </a:ln>
          </p:spPr>
          <p:txBody>
            <a:bodyPr>
              <a:prstTxWarp prst="textNoShape">
                <a:avLst/>
              </a:prstTxWarp>
            </a:bodyPr>
            <a:lstStyle/>
            <a:p>
              <a:endParaRPr lang="en-US"/>
            </a:p>
          </p:txBody>
        </p:sp>
        <p:sp>
          <p:nvSpPr>
            <p:cNvPr id="67645" name="Freeform 63"/>
            <p:cNvSpPr>
              <a:spLocks noChangeAspect="1"/>
            </p:cNvSpPr>
            <p:nvPr/>
          </p:nvSpPr>
          <p:spPr bwMode="auto">
            <a:xfrm>
              <a:off x="3551238" y="4208463"/>
              <a:ext cx="1612900" cy="195262"/>
            </a:xfrm>
            <a:custGeom>
              <a:avLst/>
              <a:gdLst>
                <a:gd name="T0" fmla="*/ 0 w 1268"/>
                <a:gd name="T1" fmla="*/ 195262 h 153"/>
                <a:gd name="T2" fmla="*/ 1612900 w 1268"/>
                <a:gd name="T3" fmla="*/ 0 h 153"/>
                <a:gd name="T4" fmla="*/ 1612900 w 1268"/>
                <a:gd name="T5" fmla="*/ 195262 h 153"/>
                <a:gd name="T6" fmla="*/ 0 w 1268"/>
                <a:gd name="T7" fmla="*/ 195262 h 153"/>
                <a:gd name="T8" fmla="*/ 0 60000 65536"/>
                <a:gd name="T9" fmla="*/ 0 60000 65536"/>
                <a:gd name="T10" fmla="*/ 0 60000 65536"/>
                <a:gd name="T11" fmla="*/ 0 60000 65536"/>
                <a:gd name="T12" fmla="*/ 0 w 1268"/>
                <a:gd name="T13" fmla="*/ 0 h 153"/>
                <a:gd name="T14" fmla="*/ 1268 w 1268"/>
                <a:gd name="T15" fmla="*/ 153 h 153"/>
              </a:gdLst>
              <a:ahLst/>
              <a:cxnLst>
                <a:cxn ang="T8">
                  <a:pos x="T0" y="T1"/>
                </a:cxn>
                <a:cxn ang="T9">
                  <a:pos x="T2" y="T3"/>
                </a:cxn>
                <a:cxn ang="T10">
                  <a:pos x="T4" y="T5"/>
                </a:cxn>
                <a:cxn ang="T11">
                  <a:pos x="T6" y="T7"/>
                </a:cxn>
              </a:cxnLst>
              <a:rect l="T12" t="T13" r="T14" b="T15"/>
              <a:pathLst>
                <a:path w="1268" h="153">
                  <a:moveTo>
                    <a:pt x="0" y="153"/>
                  </a:moveTo>
                  <a:lnTo>
                    <a:pt x="1268" y="0"/>
                  </a:lnTo>
                  <a:lnTo>
                    <a:pt x="1268" y="153"/>
                  </a:lnTo>
                  <a:lnTo>
                    <a:pt x="0" y="153"/>
                  </a:lnTo>
                  <a:close/>
                </a:path>
              </a:pathLst>
            </a:custGeom>
            <a:solidFill>
              <a:srgbClr val="FDFC9B"/>
            </a:solidFill>
            <a:ln w="9525">
              <a:noFill/>
              <a:round/>
              <a:headEnd/>
              <a:tailEnd/>
            </a:ln>
          </p:spPr>
          <p:txBody>
            <a:bodyPr>
              <a:prstTxWarp prst="textNoShape">
                <a:avLst/>
              </a:prstTxWarp>
            </a:bodyPr>
            <a:lstStyle/>
            <a:p>
              <a:endParaRPr lang="en-US"/>
            </a:p>
          </p:txBody>
        </p:sp>
        <p:sp>
          <p:nvSpPr>
            <p:cNvPr id="67646" name="Freeform 64"/>
            <p:cNvSpPr>
              <a:spLocks noChangeAspect="1"/>
            </p:cNvSpPr>
            <p:nvPr/>
          </p:nvSpPr>
          <p:spPr bwMode="auto">
            <a:xfrm>
              <a:off x="3551238" y="4208463"/>
              <a:ext cx="1612900" cy="195262"/>
            </a:xfrm>
            <a:custGeom>
              <a:avLst/>
              <a:gdLst>
                <a:gd name="T0" fmla="*/ 0 w 1268"/>
                <a:gd name="T1" fmla="*/ 195262 h 153"/>
                <a:gd name="T2" fmla="*/ 1612900 w 1268"/>
                <a:gd name="T3" fmla="*/ 0 h 153"/>
                <a:gd name="T4" fmla="*/ 1612900 w 1268"/>
                <a:gd name="T5" fmla="*/ 195262 h 153"/>
                <a:gd name="T6" fmla="*/ 0 w 1268"/>
                <a:gd name="T7" fmla="*/ 195262 h 153"/>
                <a:gd name="T8" fmla="*/ 0 60000 65536"/>
                <a:gd name="T9" fmla="*/ 0 60000 65536"/>
                <a:gd name="T10" fmla="*/ 0 60000 65536"/>
                <a:gd name="T11" fmla="*/ 0 60000 65536"/>
                <a:gd name="T12" fmla="*/ 0 w 1268"/>
                <a:gd name="T13" fmla="*/ 0 h 153"/>
                <a:gd name="T14" fmla="*/ 1268 w 1268"/>
                <a:gd name="T15" fmla="*/ 153 h 153"/>
              </a:gdLst>
              <a:ahLst/>
              <a:cxnLst>
                <a:cxn ang="T8">
                  <a:pos x="T0" y="T1"/>
                </a:cxn>
                <a:cxn ang="T9">
                  <a:pos x="T2" y="T3"/>
                </a:cxn>
                <a:cxn ang="T10">
                  <a:pos x="T4" y="T5"/>
                </a:cxn>
                <a:cxn ang="T11">
                  <a:pos x="T6" y="T7"/>
                </a:cxn>
              </a:cxnLst>
              <a:rect l="T12" t="T13" r="T14" b="T15"/>
              <a:pathLst>
                <a:path w="1268" h="153">
                  <a:moveTo>
                    <a:pt x="0" y="153"/>
                  </a:moveTo>
                  <a:lnTo>
                    <a:pt x="1268" y="0"/>
                  </a:lnTo>
                  <a:lnTo>
                    <a:pt x="1268" y="153"/>
                  </a:lnTo>
                  <a:lnTo>
                    <a:pt x="0" y="153"/>
                  </a:lnTo>
                </a:path>
              </a:pathLst>
            </a:custGeom>
            <a:noFill/>
            <a:ln w="4763">
              <a:solidFill>
                <a:srgbClr val="FFFFFF"/>
              </a:solidFill>
              <a:round/>
              <a:headEnd/>
              <a:tailEnd/>
            </a:ln>
          </p:spPr>
          <p:txBody>
            <a:bodyPr>
              <a:prstTxWarp prst="textNoShape">
                <a:avLst/>
              </a:prstTxWarp>
            </a:bodyPr>
            <a:lstStyle/>
            <a:p>
              <a:endParaRPr lang="en-US"/>
            </a:p>
          </p:txBody>
        </p:sp>
        <p:sp>
          <p:nvSpPr>
            <p:cNvPr id="67647" name="Rectangle 65"/>
            <p:cNvSpPr>
              <a:spLocks noChangeAspect="1" noChangeArrowheads="1"/>
            </p:cNvSpPr>
            <p:nvPr/>
          </p:nvSpPr>
          <p:spPr bwMode="auto">
            <a:xfrm>
              <a:off x="4194175" y="3886200"/>
              <a:ext cx="1042988" cy="212725"/>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400" b="1">
                  <a:solidFill>
                    <a:srgbClr val="000000"/>
                  </a:solidFill>
                </a:rPr>
                <a:t>Stabilization</a:t>
              </a:r>
              <a:endParaRPr lang="en-US"/>
            </a:p>
          </p:txBody>
        </p:sp>
        <p:sp>
          <p:nvSpPr>
            <p:cNvPr id="67648" name="Rectangle 66"/>
            <p:cNvSpPr>
              <a:spLocks noChangeAspect="1" noChangeArrowheads="1"/>
            </p:cNvSpPr>
            <p:nvPr/>
          </p:nvSpPr>
          <p:spPr bwMode="auto">
            <a:xfrm>
              <a:off x="4319588" y="4048125"/>
              <a:ext cx="738187" cy="212725"/>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400" b="1">
                  <a:solidFill>
                    <a:srgbClr val="000000"/>
                  </a:solidFill>
                </a:rPr>
                <a:t> Triangle</a:t>
              </a:r>
              <a:endParaRPr lang="en-US"/>
            </a:p>
          </p:txBody>
        </p:sp>
        <p:sp>
          <p:nvSpPr>
            <p:cNvPr id="67649" name="Freeform 67"/>
            <p:cNvSpPr>
              <a:spLocks noChangeAspect="1"/>
            </p:cNvSpPr>
            <p:nvPr/>
          </p:nvSpPr>
          <p:spPr bwMode="auto">
            <a:xfrm>
              <a:off x="3524250" y="4387850"/>
              <a:ext cx="1643063" cy="28575"/>
            </a:xfrm>
            <a:custGeom>
              <a:avLst/>
              <a:gdLst>
                <a:gd name="T0" fmla="*/ 1643063 w 1293"/>
                <a:gd name="T1" fmla="*/ 15586 h 22"/>
                <a:gd name="T2" fmla="*/ 1643063 w 1293"/>
                <a:gd name="T3" fmla="*/ 0 h 22"/>
                <a:gd name="T4" fmla="*/ 0 w 1293"/>
                <a:gd name="T5" fmla="*/ 0 h 22"/>
                <a:gd name="T6" fmla="*/ 0 w 1293"/>
                <a:gd name="T7" fmla="*/ 28575 h 22"/>
                <a:gd name="T8" fmla="*/ 1643063 w 1293"/>
                <a:gd name="T9" fmla="*/ 28575 h 22"/>
                <a:gd name="T10" fmla="*/ 1643063 w 1293"/>
                <a:gd name="T11" fmla="*/ 15586 h 22"/>
                <a:gd name="T12" fmla="*/ 0 60000 65536"/>
                <a:gd name="T13" fmla="*/ 0 60000 65536"/>
                <a:gd name="T14" fmla="*/ 0 60000 65536"/>
                <a:gd name="T15" fmla="*/ 0 60000 65536"/>
                <a:gd name="T16" fmla="*/ 0 60000 65536"/>
                <a:gd name="T17" fmla="*/ 0 60000 65536"/>
                <a:gd name="T18" fmla="*/ 0 w 1293"/>
                <a:gd name="T19" fmla="*/ 0 h 22"/>
                <a:gd name="T20" fmla="*/ 1293 w 1293"/>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293" h="22">
                  <a:moveTo>
                    <a:pt x="1293" y="12"/>
                  </a:moveTo>
                  <a:lnTo>
                    <a:pt x="1293" y="0"/>
                  </a:lnTo>
                  <a:lnTo>
                    <a:pt x="0" y="0"/>
                  </a:lnTo>
                  <a:lnTo>
                    <a:pt x="0" y="22"/>
                  </a:lnTo>
                  <a:lnTo>
                    <a:pt x="1293" y="22"/>
                  </a:lnTo>
                  <a:lnTo>
                    <a:pt x="1293" y="12"/>
                  </a:lnTo>
                  <a:close/>
                </a:path>
              </a:pathLst>
            </a:custGeom>
            <a:solidFill>
              <a:srgbClr val="EE9C68"/>
            </a:solidFill>
            <a:ln w="9525">
              <a:noFill/>
              <a:round/>
              <a:headEnd/>
              <a:tailEnd/>
            </a:ln>
          </p:spPr>
          <p:txBody>
            <a:bodyPr>
              <a:prstTxWarp prst="textNoShape">
                <a:avLst/>
              </a:prstTxWarp>
            </a:bodyPr>
            <a:lstStyle/>
            <a:p>
              <a:endParaRPr lang="en-US"/>
            </a:p>
          </p:txBody>
        </p:sp>
        <p:sp>
          <p:nvSpPr>
            <p:cNvPr id="67650" name="Line 72"/>
            <p:cNvSpPr>
              <a:spLocks noChangeAspect="1" noChangeShapeType="1"/>
            </p:cNvSpPr>
            <p:nvPr/>
          </p:nvSpPr>
          <p:spPr bwMode="auto">
            <a:xfrm flipV="1">
              <a:off x="3514725" y="3000375"/>
              <a:ext cx="1647825" cy="1384300"/>
            </a:xfrm>
            <a:prstGeom prst="line">
              <a:avLst/>
            </a:prstGeom>
            <a:noFill/>
            <a:ln w="38100">
              <a:solidFill>
                <a:schemeClr val="tx1"/>
              </a:solidFill>
              <a:prstDash val="sysDot"/>
              <a:round/>
              <a:headEnd/>
              <a:tailEnd/>
            </a:ln>
          </p:spPr>
          <p:txBody>
            <a:bodyPr>
              <a:prstTxWarp prst="textNoShape">
                <a:avLst/>
              </a:prstTxWarp>
            </a:bodyPr>
            <a:lstStyle/>
            <a:p>
              <a:endParaRPr lang="en-US"/>
            </a:p>
          </p:txBody>
        </p:sp>
        <p:sp>
          <p:nvSpPr>
            <p:cNvPr id="67651" name="Text Box 73"/>
            <p:cNvSpPr txBox="1">
              <a:spLocks noChangeAspect="1" noChangeArrowheads="1"/>
            </p:cNvSpPr>
            <p:nvPr/>
          </p:nvSpPr>
          <p:spPr bwMode="auto">
            <a:xfrm>
              <a:off x="6326188" y="3535363"/>
              <a:ext cx="2317750" cy="641350"/>
            </a:xfrm>
            <a:prstGeom prst="rect">
              <a:avLst/>
            </a:prstGeom>
            <a:noFill/>
            <a:ln w="9525">
              <a:noFill/>
              <a:miter lim="800000"/>
              <a:headEnd/>
              <a:tailEnd/>
            </a:ln>
          </p:spPr>
          <p:txBody>
            <a:bodyPr>
              <a:prstTxWarp prst="textNoShape">
                <a:avLst/>
              </a:prstTxWarp>
              <a:spAutoFit/>
            </a:bodyPr>
            <a:lstStyle/>
            <a:p>
              <a:pPr eaLnBrk="1" hangingPunct="1"/>
              <a:r>
                <a:rPr lang="en-US"/>
                <a:t>Renewable Fuels</a:t>
              </a:r>
            </a:p>
            <a:p>
              <a:pPr eaLnBrk="1" hangingPunct="1"/>
              <a:r>
                <a:rPr lang="en-US"/>
                <a:t>&amp; Electricity (4)</a:t>
              </a:r>
            </a:p>
          </p:txBody>
        </p:sp>
        <p:sp>
          <p:nvSpPr>
            <p:cNvPr id="67652" name="Freeform 74"/>
            <p:cNvSpPr>
              <a:spLocks noChangeAspect="1"/>
            </p:cNvSpPr>
            <p:nvPr/>
          </p:nvSpPr>
          <p:spPr bwMode="auto">
            <a:xfrm>
              <a:off x="6432550" y="2862263"/>
              <a:ext cx="1677988" cy="381000"/>
            </a:xfrm>
            <a:custGeom>
              <a:avLst/>
              <a:gdLst>
                <a:gd name="T0" fmla="*/ 0 w 777"/>
                <a:gd name="T1" fmla="*/ 381000 h 99"/>
                <a:gd name="T2" fmla="*/ 1677988 w 777"/>
                <a:gd name="T3" fmla="*/ 0 h 99"/>
                <a:gd name="T4" fmla="*/ 1677988 w 777"/>
                <a:gd name="T5" fmla="*/ 381000 h 99"/>
                <a:gd name="T6" fmla="*/ 0 w 777"/>
                <a:gd name="T7" fmla="*/ 381000 h 99"/>
                <a:gd name="T8" fmla="*/ 0 60000 65536"/>
                <a:gd name="T9" fmla="*/ 0 60000 65536"/>
                <a:gd name="T10" fmla="*/ 0 60000 65536"/>
                <a:gd name="T11" fmla="*/ 0 60000 65536"/>
                <a:gd name="T12" fmla="*/ 0 w 777"/>
                <a:gd name="T13" fmla="*/ 0 h 99"/>
                <a:gd name="T14" fmla="*/ 777 w 777"/>
                <a:gd name="T15" fmla="*/ 99 h 99"/>
              </a:gdLst>
              <a:ahLst/>
              <a:cxnLst>
                <a:cxn ang="T8">
                  <a:pos x="T0" y="T1"/>
                </a:cxn>
                <a:cxn ang="T9">
                  <a:pos x="T2" y="T3"/>
                </a:cxn>
                <a:cxn ang="T10">
                  <a:pos x="T4" y="T5"/>
                </a:cxn>
                <a:cxn ang="T11">
                  <a:pos x="T6" y="T7"/>
                </a:cxn>
              </a:cxnLst>
              <a:rect l="T12" t="T13" r="T14" b="T15"/>
              <a:pathLst>
                <a:path w="777" h="99">
                  <a:moveTo>
                    <a:pt x="0" y="99"/>
                  </a:moveTo>
                  <a:lnTo>
                    <a:pt x="777" y="0"/>
                  </a:lnTo>
                  <a:lnTo>
                    <a:pt x="777" y="99"/>
                  </a:lnTo>
                  <a:lnTo>
                    <a:pt x="0" y="99"/>
                  </a:lnTo>
                  <a:close/>
                </a:path>
              </a:pathLst>
            </a:custGeom>
            <a:solidFill>
              <a:srgbClr val="00FF00"/>
            </a:solidFill>
            <a:ln w="9525">
              <a:solidFill>
                <a:schemeClr val="tx1"/>
              </a:solidFill>
              <a:round/>
              <a:headEnd/>
              <a:tailEnd/>
            </a:ln>
          </p:spPr>
          <p:txBody>
            <a:bodyPr>
              <a:prstTxWarp prst="textNoShape">
                <a:avLst/>
              </a:prstTxWarp>
            </a:bodyPr>
            <a:lstStyle/>
            <a:p>
              <a:endParaRPr lang="en-US"/>
            </a:p>
          </p:txBody>
        </p:sp>
        <p:sp>
          <p:nvSpPr>
            <p:cNvPr id="67653" name="Freeform 75"/>
            <p:cNvSpPr>
              <a:spLocks noChangeAspect="1"/>
            </p:cNvSpPr>
            <p:nvPr/>
          </p:nvSpPr>
          <p:spPr bwMode="auto">
            <a:xfrm>
              <a:off x="879475" y="2938463"/>
              <a:ext cx="1679575" cy="381000"/>
            </a:xfrm>
            <a:custGeom>
              <a:avLst/>
              <a:gdLst>
                <a:gd name="T0" fmla="*/ 0 w 777"/>
                <a:gd name="T1" fmla="*/ 381000 h 99"/>
                <a:gd name="T2" fmla="*/ 1679575 w 777"/>
                <a:gd name="T3" fmla="*/ 0 h 99"/>
                <a:gd name="T4" fmla="*/ 1679575 w 777"/>
                <a:gd name="T5" fmla="*/ 381000 h 99"/>
                <a:gd name="T6" fmla="*/ 0 w 777"/>
                <a:gd name="T7" fmla="*/ 381000 h 99"/>
                <a:gd name="T8" fmla="*/ 0 60000 65536"/>
                <a:gd name="T9" fmla="*/ 0 60000 65536"/>
                <a:gd name="T10" fmla="*/ 0 60000 65536"/>
                <a:gd name="T11" fmla="*/ 0 60000 65536"/>
                <a:gd name="T12" fmla="*/ 0 w 777"/>
                <a:gd name="T13" fmla="*/ 0 h 99"/>
                <a:gd name="T14" fmla="*/ 777 w 777"/>
                <a:gd name="T15" fmla="*/ 99 h 99"/>
              </a:gdLst>
              <a:ahLst/>
              <a:cxnLst>
                <a:cxn ang="T8">
                  <a:pos x="T0" y="T1"/>
                </a:cxn>
                <a:cxn ang="T9">
                  <a:pos x="T2" y="T3"/>
                </a:cxn>
                <a:cxn ang="T10">
                  <a:pos x="T4" y="T5"/>
                </a:cxn>
                <a:cxn ang="T11">
                  <a:pos x="T6" y="T7"/>
                </a:cxn>
              </a:cxnLst>
              <a:rect l="T12" t="T13" r="T14" b="T15"/>
              <a:pathLst>
                <a:path w="777" h="99">
                  <a:moveTo>
                    <a:pt x="0" y="99"/>
                  </a:moveTo>
                  <a:lnTo>
                    <a:pt x="777" y="0"/>
                  </a:lnTo>
                  <a:lnTo>
                    <a:pt x="777" y="99"/>
                  </a:lnTo>
                  <a:lnTo>
                    <a:pt x="0" y="99"/>
                  </a:lnTo>
                  <a:close/>
                </a:path>
              </a:pathLst>
            </a:custGeom>
            <a:solidFill>
              <a:schemeClr val="tx2"/>
            </a:solidFill>
            <a:ln w="9525">
              <a:solidFill>
                <a:schemeClr val="tx1"/>
              </a:solidFill>
              <a:round/>
              <a:headEnd/>
              <a:tailEnd/>
            </a:ln>
          </p:spPr>
          <p:txBody>
            <a:bodyPr>
              <a:prstTxWarp prst="textNoShape">
                <a:avLst/>
              </a:prstTxWarp>
            </a:bodyPr>
            <a:lstStyle/>
            <a:p>
              <a:endParaRPr lang="en-US"/>
            </a:p>
          </p:txBody>
        </p:sp>
        <p:sp>
          <p:nvSpPr>
            <p:cNvPr id="67654" name="Text Box 76"/>
            <p:cNvSpPr txBox="1">
              <a:spLocks noChangeAspect="1" noChangeArrowheads="1"/>
            </p:cNvSpPr>
            <p:nvPr/>
          </p:nvSpPr>
          <p:spPr bwMode="auto">
            <a:xfrm>
              <a:off x="6330950" y="4413250"/>
              <a:ext cx="2343150" cy="641350"/>
            </a:xfrm>
            <a:prstGeom prst="rect">
              <a:avLst/>
            </a:prstGeom>
            <a:noFill/>
            <a:ln w="9525">
              <a:noFill/>
              <a:miter lim="800000"/>
              <a:headEnd/>
              <a:tailEnd/>
            </a:ln>
          </p:spPr>
          <p:txBody>
            <a:bodyPr>
              <a:prstTxWarp prst="textNoShape">
                <a:avLst/>
              </a:prstTxWarp>
              <a:spAutoFit/>
            </a:bodyPr>
            <a:lstStyle/>
            <a:p>
              <a:pPr eaLnBrk="1" hangingPunct="1"/>
              <a:r>
                <a:rPr lang="en-US" dirty="0"/>
                <a:t>Forest and Soil Storage (2)</a:t>
              </a:r>
            </a:p>
          </p:txBody>
        </p:sp>
        <p:sp>
          <p:nvSpPr>
            <p:cNvPr id="67655" name="Rectangle 77"/>
            <p:cNvSpPr>
              <a:spLocks noChangeAspect="1" noChangeArrowheads="1"/>
            </p:cNvSpPr>
            <p:nvPr/>
          </p:nvSpPr>
          <p:spPr bwMode="auto">
            <a:xfrm>
              <a:off x="969963" y="3552825"/>
              <a:ext cx="1485900" cy="549275"/>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a:t>Fuel Switching</a:t>
              </a:r>
            </a:p>
            <a:p>
              <a:pPr eaLnBrk="1" hangingPunct="1"/>
              <a:r>
                <a:rPr lang="en-US"/>
                <a:t>(1)</a:t>
              </a:r>
            </a:p>
          </p:txBody>
        </p:sp>
        <p:sp>
          <p:nvSpPr>
            <p:cNvPr id="67656" name="Freeform 78"/>
            <p:cNvSpPr>
              <a:spLocks noChangeAspect="1"/>
            </p:cNvSpPr>
            <p:nvPr/>
          </p:nvSpPr>
          <p:spPr bwMode="auto">
            <a:xfrm flipH="1">
              <a:off x="6000750" y="3313113"/>
              <a:ext cx="150813" cy="76200"/>
            </a:xfrm>
            <a:custGeom>
              <a:avLst/>
              <a:gdLst>
                <a:gd name="T0" fmla="*/ 146979 w 118"/>
                <a:gd name="T1" fmla="*/ 63500 h 60"/>
                <a:gd name="T2" fmla="*/ 150813 w 118"/>
                <a:gd name="T3" fmla="*/ 49530 h 60"/>
                <a:gd name="T4" fmla="*/ 149535 w 118"/>
                <a:gd name="T5" fmla="*/ 48260 h 60"/>
                <a:gd name="T6" fmla="*/ 144423 w 118"/>
                <a:gd name="T7" fmla="*/ 48260 h 60"/>
                <a:gd name="T8" fmla="*/ 132920 w 118"/>
                <a:gd name="T9" fmla="*/ 43180 h 60"/>
                <a:gd name="T10" fmla="*/ 116305 w 118"/>
                <a:gd name="T11" fmla="*/ 36830 h 60"/>
                <a:gd name="T12" fmla="*/ 90743 w 118"/>
                <a:gd name="T13" fmla="*/ 27940 h 60"/>
                <a:gd name="T14" fmla="*/ 56235 w 118"/>
                <a:gd name="T15" fmla="*/ 15240 h 60"/>
                <a:gd name="T16" fmla="*/ 8947 w 118"/>
                <a:gd name="T17" fmla="*/ 0 h 60"/>
                <a:gd name="T18" fmla="*/ 0 w 118"/>
                <a:gd name="T19" fmla="*/ 24130 h 60"/>
                <a:gd name="T20" fmla="*/ 47289 w 118"/>
                <a:gd name="T21" fmla="*/ 41910 h 60"/>
                <a:gd name="T22" fmla="*/ 81797 w 118"/>
                <a:gd name="T23" fmla="*/ 54610 h 60"/>
                <a:gd name="T24" fmla="*/ 107358 w 118"/>
                <a:gd name="T25" fmla="*/ 63500 h 60"/>
                <a:gd name="T26" fmla="*/ 123973 w 118"/>
                <a:gd name="T27" fmla="*/ 69850 h 60"/>
                <a:gd name="T28" fmla="*/ 132920 w 118"/>
                <a:gd name="T29" fmla="*/ 72390 h 60"/>
                <a:gd name="T30" fmla="*/ 140588 w 118"/>
                <a:gd name="T31" fmla="*/ 74930 h 60"/>
                <a:gd name="T32" fmla="*/ 141866 w 118"/>
                <a:gd name="T33" fmla="*/ 76200 h 60"/>
                <a:gd name="T34" fmla="*/ 146979 w 118"/>
                <a:gd name="T35" fmla="*/ 63500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8"/>
                <a:gd name="T55" fmla="*/ 0 h 60"/>
                <a:gd name="T56" fmla="*/ 118 w 118"/>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8" h="60">
                  <a:moveTo>
                    <a:pt x="115" y="50"/>
                  </a:moveTo>
                  <a:lnTo>
                    <a:pt x="118" y="39"/>
                  </a:lnTo>
                  <a:lnTo>
                    <a:pt x="117" y="38"/>
                  </a:lnTo>
                  <a:lnTo>
                    <a:pt x="113" y="38"/>
                  </a:lnTo>
                  <a:lnTo>
                    <a:pt x="104" y="34"/>
                  </a:lnTo>
                  <a:lnTo>
                    <a:pt x="91" y="29"/>
                  </a:lnTo>
                  <a:lnTo>
                    <a:pt x="71" y="22"/>
                  </a:lnTo>
                  <a:lnTo>
                    <a:pt x="44" y="12"/>
                  </a:lnTo>
                  <a:lnTo>
                    <a:pt x="7" y="0"/>
                  </a:lnTo>
                  <a:lnTo>
                    <a:pt x="0" y="19"/>
                  </a:lnTo>
                  <a:lnTo>
                    <a:pt x="37" y="33"/>
                  </a:lnTo>
                  <a:lnTo>
                    <a:pt x="64" y="43"/>
                  </a:lnTo>
                  <a:lnTo>
                    <a:pt x="84" y="50"/>
                  </a:lnTo>
                  <a:lnTo>
                    <a:pt x="97" y="55"/>
                  </a:lnTo>
                  <a:lnTo>
                    <a:pt x="104" y="57"/>
                  </a:lnTo>
                  <a:lnTo>
                    <a:pt x="110" y="59"/>
                  </a:lnTo>
                  <a:lnTo>
                    <a:pt x="111" y="60"/>
                  </a:lnTo>
                  <a:lnTo>
                    <a:pt x="115" y="50"/>
                  </a:lnTo>
                  <a:close/>
                </a:path>
              </a:pathLst>
            </a:custGeom>
            <a:solidFill>
              <a:srgbClr val="00FF00"/>
            </a:solidFill>
            <a:ln w="9525">
              <a:solidFill>
                <a:srgbClr val="00FF00"/>
              </a:solidFill>
              <a:round/>
              <a:headEnd/>
              <a:tailEnd/>
            </a:ln>
          </p:spPr>
          <p:txBody>
            <a:bodyPr>
              <a:prstTxWarp prst="textNoShape">
                <a:avLst/>
              </a:prstTxWarp>
            </a:bodyPr>
            <a:lstStyle/>
            <a:p>
              <a:endParaRPr lang="en-US"/>
            </a:p>
          </p:txBody>
        </p:sp>
        <p:sp>
          <p:nvSpPr>
            <p:cNvPr id="67657" name="Freeform 79"/>
            <p:cNvSpPr>
              <a:spLocks noChangeAspect="1"/>
            </p:cNvSpPr>
            <p:nvPr/>
          </p:nvSpPr>
          <p:spPr bwMode="auto">
            <a:xfrm flipH="1">
              <a:off x="5938838" y="3341688"/>
              <a:ext cx="79375" cy="68262"/>
            </a:xfrm>
            <a:custGeom>
              <a:avLst/>
              <a:gdLst>
                <a:gd name="T0" fmla="*/ 79375 w 63"/>
                <a:gd name="T1" fmla="*/ 59413 h 54"/>
                <a:gd name="T2" fmla="*/ 25198 w 63"/>
                <a:gd name="T3" fmla="*/ 0 h 54"/>
                <a:gd name="T4" fmla="*/ 0 w 63"/>
                <a:gd name="T5" fmla="*/ 68262 h 54"/>
                <a:gd name="T6" fmla="*/ 79375 w 63"/>
                <a:gd name="T7" fmla="*/ 59413 h 54"/>
                <a:gd name="T8" fmla="*/ 79375 w 63"/>
                <a:gd name="T9" fmla="*/ 59413 h 54"/>
                <a:gd name="T10" fmla="*/ 0 60000 65536"/>
                <a:gd name="T11" fmla="*/ 0 60000 65536"/>
                <a:gd name="T12" fmla="*/ 0 60000 65536"/>
                <a:gd name="T13" fmla="*/ 0 60000 65536"/>
                <a:gd name="T14" fmla="*/ 0 60000 65536"/>
                <a:gd name="T15" fmla="*/ 0 w 63"/>
                <a:gd name="T16" fmla="*/ 0 h 54"/>
                <a:gd name="T17" fmla="*/ 63 w 63"/>
                <a:gd name="T18" fmla="*/ 54 h 54"/>
              </a:gdLst>
              <a:ahLst/>
              <a:cxnLst>
                <a:cxn ang="T10">
                  <a:pos x="T0" y="T1"/>
                </a:cxn>
                <a:cxn ang="T11">
                  <a:pos x="T2" y="T3"/>
                </a:cxn>
                <a:cxn ang="T12">
                  <a:pos x="T4" y="T5"/>
                </a:cxn>
                <a:cxn ang="T13">
                  <a:pos x="T6" y="T7"/>
                </a:cxn>
                <a:cxn ang="T14">
                  <a:pos x="T8" y="T9"/>
                </a:cxn>
              </a:cxnLst>
              <a:rect l="T15" t="T16" r="T17" b="T18"/>
              <a:pathLst>
                <a:path w="63" h="54">
                  <a:moveTo>
                    <a:pt x="63" y="47"/>
                  </a:moveTo>
                  <a:lnTo>
                    <a:pt x="20" y="0"/>
                  </a:lnTo>
                  <a:lnTo>
                    <a:pt x="0" y="54"/>
                  </a:lnTo>
                  <a:lnTo>
                    <a:pt x="63" y="47"/>
                  </a:lnTo>
                  <a:close/>
                </a:path>
              </a:pathLst>
            </a:custGeom>
            <a:solidFill>
              <a:srgbClr val="00FF00"/>
            </a:solidFill>
            <a:ln w="9525">
              <a:solidFill>
                <a:srgbClr val="00FF00"/>
              </a:solidFill>
              <a:round/>
              <a:headEnd/>
              <a:tailEnd/>
            </a:ln>
          </p:spPr>
          <p:txBody>
            <a:bodyPr>
              <a:prstTxWarp prst="textNoShape">
                <a:avLst/>
              </a:prstTxWarp>
            </a:bodyPr>
            <a:lstStyle/>
            <a:p>
              <a:endParaRPr lang="en-US"/>
            </a:p>
          </p:txBody>
        </p:sp>
        <p:sp>
          <p:nvSpPr>
            <p:cNvPr id="67659" name="Rectangle 81"/>
            <p:cNvSpPr>
              <a:spLocks noChangeArrowheads="1"/>
            </p:cNvSpPr>
            <p:nvPr/>
          </p:nvSpPr>
          <p:spPr bwMode="auto">
            <a:xfrm>
              <a:off x="6235700" y="2413000"/>
              <a:ext cx="2197100" cy="28448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67660" name="Rectangle 82"/>
            <p:cNvSpPr>
              <a:spLocks noChangeArrowheads="1"/>
            </p:cNvSpPr>
            <p:nvPr/>
          </p:nvSpPr>
          <p:spPr bwMode="auto">
            <a:xfrm>
              <a:off x="673100" y="2298700"/>
              <a:ext cx="2070100" cy="29718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67661" name="Rectangle 83"/>
            <p:cNvSpPr>
              <a:spLocks noChangeArrowheads="1"/>
            </p:cNvSpPr>
            <p:nvPr/>
          </p:nvSpPr>
          <p:spPr bwMode="auto">
            <a:xfrm>
              <a:off x="3263900" y="1117600"/>
              <a:ext cx="2565400" cy="13589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grpSp>
          <p:nvGrpSpPr>
            <p:cNvPr id="2" name="Group 84"/>
            <p:cNvGrpSpPr>
              <a:grpSpLocks/>
            </p:cNvGrpSpPr>
            <p:nvPr/>
          </p:nvGrpSpPr>
          <p:grpSpPr bwMode="auto">
            <a:xfrm>
              <a:off x="3390900" y="5054600"/>
              <a:ext cx="2387600" cy="1168400"/>
              <a:chOff x="2200" y="3184"/>
              <a:chExt cx="1504" cy="736"/>
            </a:xfrm>
          </p:grpSpPr>
          <p:sp>
            <p:nvSpPr>
              <p:cNvPr id="67683" name="Rectangle 85"/>
              <p:cNvSpPr>
                <a:spLocks noChangeAspect="1" noChangeArrowheads="1"/>
              </p:cNvSpPr>
              <p:nvPr/>
            </p:nvSpPr>
            <p:spPr bwMode="auto">
              <a:xfrm>
                <a:off x="2389" y="3257"/>
                <a:ext cx="1208" cy="173"/>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a:t>Nuclear Fission (1)</a:t>
                </a:r>
              </a:p>
            </p:txBody>
          </p:sp>
          <p:sp>
            <p:nvSpPr>
              <p:cNvPr id="67684" name="Freeform 86"/>
              <p:cNvSpPr>
                <a:spLocks noChangeAspect="1"/>
              </p:cNvSpPr>
              <p:nvPr/>
            </p:nvSpPr>
            <p:spPr bwMode="auto">
              <a:xfrm>
                <a:off x="2319" y="3525"/>
                <a:ext cx="1058" cy="239"/>
              </a:xfrm>
              <a:custGeom>
                <a:avLst/>
                <a:gdLst>
                  <a:gd name="T0" fmla="*/ 0 w 777"/>
                  <a:gd name="T1" fmla="*/ 239 h 99"/>
                  <a:gd name="T2" fmla="*/ 1058 w 777"/>
                  <a:gd name="T3" fmla="*/ 0 h 99"/>
                  <a:gd name="T4" fmla="*/ 1058 w 777"/>
                  <a:gd name="T5" fmla="*/ 239 h 99"/>
                  <a:gd name="T6" fmla="*/ 0 w 777"/>
                  <a:gd name="T7" fmla="*/ 239 h 99"/>
                  <a:gd name="T8" fmla="*/ 0 60000 65536"/>
                  <a:gd name="T9" fmla="*/ 0 60000 65536"/>
                  <a:gd name="T10" fmla="*/ 0 60000 65536"/>
                  <a:gd name="T11" fmla="*/ 0 60000 65536"/>
                  <a:gd name="T12" fmla="*/ 0 w 777"/>
                  <a:gd name="T13" fmla="*/ 0 h 99"/>
                  <a:gd name="T14" fmla="*/ 777 w 777"/>
                  <a:gd name="T15" fmla="*/ 99 h 99"/>
                </a:gdLst>
                <a:ahLst/>
                <a:cxnLst>
                  <a:cxn ang="T8">
                    <a:pos x="T0" y="T1"/>
                  </a:cxn>
                  <a:cxn ang="T9">
                    <a:pos x="T2" y="T3"/>
                  </a:cxn>
                  <a:cxn ang="T10">
                    <a:pos x="T4" y="T5"/>
                  </a:cxn>
                  <a:cxn ang="T11">
                    <a:pos x="T6" y="T7"/>
                  </a:cxn>
                </a:cxnLst>
                <a:rect l="T12" t="T13" r="T14" b="T15"/>
                <a:pathLst>
                  <a:path w="777" h="99">
                    <a:moveTo>
                      <a:pt x="0" y="99"/>
                    </a:moveTo>
                    <a:lnTo>
                      <a:pt x="777" y="0"/>
                    </a:lnTo>
                    <a:lnTo>
                      <a:pt x="777" y="99"/>
                    </a:lnTo>
                    <a:lnTo>
                      <a:pt x="0" y="99"/>
                    </a:lnTo>
                    <a:close/>
                  </a:path>
                </a:pathLst>
              </a:custGeom>
              <a:solidFill>
                <a:srgbClr val="FF0000"/>
              </a:solidFill>
              <a:ln w="9525">
                <a:solidFill>
                  <a:schemeClr val="tx1"/>
                </a:solidFill>
                <a:round/>
                <a:headEnd/>
                <a:tailEnd/>
              </a:ln>
            </p:spPr>
            <p:txBody>
              <a:bodyPr>
                <a:prstTxWarp prst="textNoShape">
                  <a:avLst/>
                </a:prstTxWarp>
              </a:bodyPr>
              <a:lstStyle/>
              <a:p>
                <a:endParaRPr lang="en-US"/>
              </a:p>
            </p:txBody>
          </p:sp>
          <p:sp>
            <p:nvSpPr>
              <p:cNvPr id="67685" name="Rectangle 87"/>
              <p:cNvSpPr>
                <a:spLocks noChangeArrowheads="1"/>
              </p:cNvSpPr>
              <p:nvPr/>
            </p:nvSpPr>
            <p:spPr bwMode="auto">
              <a:xfrm>
                <a:off x="2200" y="3184"/>
                <a:ext cx="1504" cy="736"/>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grpSp>
        <p:sp>
          <p:nvSpPr>
            <p:cNvPr id="67663" name="Freeform 91"/>
            <p:cNvSpPr>
              <a:spLocks/>
            </p:cNvSpPr>
            <p:nvPr/>
          </p:nvSpPr>
          <p:spPr bwMode="auto">
            <a:xfrm>
              <a:off x="3303588" y="2803525"/>
              <a:ext cx="2032000" cy="1716088"/>
            </a:xfrm>
            <a:custGeom>
              <a:avLst/>
              <a:gdLst>
                <a:gd name="T0" fmla="*/ 0 w 1280"/>
                <a:gd name="T1" fmla="*/ 1716088 h 1081"/>
                <a:gd name="T2" fmla="*/ 2032000 w 1280"/>
                <a:gd name="T3" fmla="*/ 0 h 1081"/>
                <a:gd name="T4" fmla="*/ 2032000 w 1280"/>
                <a:gd name="T5" fmla="*/ 1716088 h 1081"/>
                <a:gd name="T6" fmla="*/ 0 w 1280"/>
                <a:gd name="T7" fmla="*/ 1716088 h 1081"/>
                <a:gd name="T8" fmla="*/ 0 60000 65536"/>
                <a:gd name="T9" fmla="*/ 0 60000 65536"/>
                <a:gd name="T10" fmla="*/ 0 60000 65536"/>
                <a:gd name="T11" fmla="*/ 0 60000 65536"/>
                <a:gd name="T12" fmla="*/ 0 w 1280"/>
                <a:gd name="T13" fmla="*/ 0 h 1081"/>
                <a:gd name="T14" fmla="*/ 1280 w 1280"/>
                <a:gd name="T15" fmla="*/ 1081 h 1081"/>
              </a:gdLst>
              <a:ahLst/>
              <a:cxnLst>
                <a:cxn ang="T8">
                  <a:pos x="T0" y="T1"/>
                </a:cxn>
                <a:cxn ang="T9">
                  <a:pos x="T2" y="T3"/>
                </a:cxn>
                <a:cxn ang="T10">
                  <a:pos x="T4" y="T5"/>
                </a:cxn>
                <a:cxn ang="T11">
                  <a:pos x="T6" y="T7"/>
                </a:cxn>
              </a:cxnLst>
              <a:rect l="T12" t="T13" r="T14" b="T15"/>
              <a:pathLst>
                <a:path w="1280" h="1081">
                  <a:moveTo>
                    <a:pt x="0" y="1081"/>
                  </a:moveTo>
                  <a:lnTo>
                    <a:pt x="1280" y="0"/>
                  </a:lnTo>
                  <a:lnTo>
                    <a:pt x="1280" y="1081"/>
                  </a:lnTo>
                  <a:lnTo>
                    <a:pt x="0" y="1081"/>
                  </a:lnTo>
                </a:path>
              </a:pathLst>
            </a:custGeom>
            <a:solidFill>
              <a:srgbClr val="99FF66"/>
            </a:solidFill>
            <a:ln w="4763">
              <a:solidFill>
                <a:schemeClr val="bg1"/>
              </a:solidFill>
              <a:round/>
              <a:headEnd/>
              <a:tailEnd/>
            </a:ln>
          </p:spPr>
          <p:txBody>
            <a:bodyPr>
              <a:prstTxWarp prst="textNoShape">
                <a:avLst/>
              </a:prstTxWarp>
            </a:bodyPr>
            <a:lstStyle/>
            <a:p>
              <a:endParaRPr lang="en-US"/>
            </a:p>
          </p:txBody>
        </p:sp>
        <p:sp>
          <p:nvSpPr>
            <p:cNvPr id="67664" name="Freeform 92"/>
            <p:cNvSpPr>
              <a:spLocks/>
            </p:cNvSpPr>
            <p:nvPr/>
          </p:nvSpPr>
          <p:spPr bwMode="auto">
            <a:xfrm>
              <a:off x="3287713" y="4500563"/>
              <a:ext cx="2052637" cy="34925"/>
            </a:xfrm>
            <a:custGeom>
              <a:avLst/>
              <a:gdLst>
                <a:gd name="T0" fmla="*/ 2052637 w 1293"/>
                <a:gd name="T1" fmla="*/ 19050 h 22"/>
                <a:gd name="T2" fmla="*/ 2052637 w 1293"/>
                <a:gd name="T3" fmla="*/ 0 h 22"/>
                <a:gd name="T4" fmla="*/ 0 w 1293"/>
                <a:gd name="T5" fmla="*/ 0 h 22"/>
                <a:gd name="T6" fmla="*/ 0 w 1293"/>
                <a:gd name="T7" fmla="*/ 34925 h 22"/>
                <a:gd name="T8" fmla="*/ 2052637 w 1293"/>
                <a:gd name="T9" fmla="*/ 34925 h 22"/>
                <a:gd name="T10" fmla="*/ 2052637 w 1293"/>
                <a:gd name="T11" fmla="*/ 19050 h 22"/>
                <a:gd name="T12" fmla="*/ 0 60000 65536"/>
                <a:gd name="T13" fmla="*/ 0 60000 65536"/>
                <a:gd name="T14" fmla="*/ 0 60000 65536"/>
                <a:gd name="T15" fmla="*/ 0 60000 65536"/>
                <a:gd name="T16" fmla="*/ 0 60000 65536"/>
                <a:gd name="T17" fmla="*/ 0 60000 65536"/>
                <a:gd name="T18" fmla="*/ 0 w 1293"/>
                <a:gd name="T19" fmla="*/ 0 h 22"/>
                <a:gd name="T20" fmla="*/ 1293 w 1293"/>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293" h="22">
                  <a:moveTo>
                    <a:pt x="1293" y="12"/>
                  </a:moveTo>
                  <a:lnTo>
                    <a:pt x="1293" y="0"/>
                  </a:lnTo>
                  <a:lnTo>
                    <a:pt x="0" y="0"/>
                  </a:lnTo>
                  <a:lnTo>
                    <a:pt x="0" y="22"/>
                  </a:lnTo>
                  <a:lnTo>
                    <a:pt x="1293" y="22"/>
                  </a:lnTo>
                  <a:lnTo>
                    <a:pt x="1293" y="12"/>
                  </a:lnTo>
                  <a:close/>
                </a:path>
              </a:pathLst>
            </a:custGeom>
            <a:solidFill>
              <a:srgbClr val="EE9C68"/>
            </a:solidFill>
            <a:ln w="9525">
              <a:noFill/>
              <a:round/>
              <a:headEnd/>
              <a:tailEnd/>
            </a:ln>
          </p:spPr>
          <p:txBody>
            <a:bodyPr>
              <a:prstTxWarp prst="textNoShape">
                <a:avLst/>
              </a:prstTxWarp>
            </a:bodyPr>
            <a:lstStyle/>
            <a:p>
              <a:endParaRPr lang="en-US"/>
            </a:p>
          </p:txBody>
        </p:sp>
        <p:sp>
          <p:nvSpPr>
            <p:cNvPr id="67665" name="Rectangle 93"/>
            <p:cNvSpPr>
              <a:spLocks noChangeArrowheads="1"/>
            </p:cNvSpPr>
            <p:nvPr/>
          </p:nvSpPr>
          <p:spPr bwMode="auto">
            <a:xfrm>
              <a:off x="3135313" y="4595813"/>
              <a:ext cx="336550" cy="182562"/>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200" b="1"/>
                <a:t>2007</a:t>
              </a:r>
              <a:endParaRPr lang="en-US"/>
            </a:p>
          </p:txBody>
        </p:sp>
        <p:sp>
          <p:nvSpPr>
            <p:cNvPr id="67666" name="Rectangle 94"/>
            <p:cNvSpPr>
              <a:spLocks noChangeArrowheads="1"/>
            </p:cNvSpPr>
            <p:nvPr/>
          </p:nvSpPr>
          <p:spPr bwMode="auto">
            <a:xfrm>
              <a:off x="5119688" y="4595813"/>
              <a:ext cx="336550" cy="182562"/>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200" b="1"/>
                <a:t>2057</a:t>
              </a:r>
              <a:endParaRPr lang="en-US"/>
            </a:p>
          </p:txBody>
        </p:sp>
        <p:sp>
          <p:nvSpPr>
            <p:cNvPr id="67667" name="Rectangle 95"/>
            <p:cNvSpPr>
              <a:spLocks noChangeArrowheads="1"/>
            </p:cNvSpPr>
            <p:nvPr/>
          </p:nvSpPr>
          <p:spPr bwMode="auto">
            <a:xfrm>
              <a:off x="5434013" y="4370388"/>
              <a:ext cx="533400" cy="182562"/>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200" b="1"/>
                <a:t>8 GtC/y</a:t>
              </a:r>
              <a:endParaRPr lang="en-US"/>
            </a:p>
          </p:txBody>
        </p:sp>
        <p:sp>
          <p:nvSpPr>
            <p:cNvPr id="67668" name="Rectangle 96"/>
            <p:cNvSpPr>
              <a:spLocks noChangeArrowheads="1"/>
            </p:cNvSpPr>
            <p:nvPr/>
          </p:nvSpPr>
          <p:spPr bwMode="auto">
            <a:xfrm>
              <a:off x="5399088" y="2695575"/>
              <a:ext cx="617537" cy="182563"/>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200" b="1"/>
                <a:t>16 GtC/y</a:t>
              </a:r>
              <a:endParaRPr lang="en-US"/>
            </a:p>
          </p:txBody>
        </p:sp>
        <p:sp>
          <p:nvSpPr>
            <p:cNvPr id="67669" name="Line 97"/>
            <p:cNvSpPr>
              <a:spLocks noChangeShapeType="1"/>
            </p:cNvSpPr>
            <p:nvPr/>
          </p:nvSpPr>
          <p:spPr bwMode="auto">
            <a:xfrm flipV="1">
              <a:off x="3276600" y="2768600"/>
              <a:ext cx="2057400" cy="1727200"/>
            </a:xfrm>
            <a:prstGeom prst="line">
              <a:avLst/>
            </a:prstGeom>
            <a:noFill/>
            <a:ln w="38100">
              <a:solidFill>
                <a:schemeClr val="tx1"/>
              </a:solidFill>
              <a:prstDash val="sysDot"/>
              <a:round/>
              <a:headEnd/>
              <a:tailEnd/>
            </a:ln>
          </p:spPr>
          <p:txBody>
            <a:bodyPr>
              <a:prstTxWarp prst="textNoShape">
                <a:avLst/>
              </a:prstTxWarp>
            </a:bodyPr>
            <a:lstStyle/>
            <a:p>
              <a:endParaRPr lang="en-US"/>
            </a:p>
          </p:txBody>
        </p:sp>
        <p:sp>
          <p:nvSpPr>
            <p:cNvPr id="67670" name="Line 99"/>
            <p:cNvSpPr>
              <a:spLocks noChangeShapeType="1"/>
            </p:cNvSpPr>
            <p:nvPr/>
          </p:nvSpPr>
          <p:spPr bwMode="auto">
            <a:xfrm flipV="1">
              <a:off x="3327400" y="4343400"/>
              <a:ext cx="1993900" cy="152400"/>
            </a:xfrm>
            <a:prstGeom prst="line">
              <a:avLst/>
            </a:prstGeom>
            <a:noFill/>
            <a:ln w="9525">
              <a:solidFill>
                <a:srgbClr val="B2B2B2"/>
              </a:solidFill>
              <a:round/>
              <a:headEnd/>
              <a:tailEnd/>
            </a:ln>
          </p:spPr>
          <p:txBody>
            <a:bodyPr>
              <a:prstTxWarp prst="textNoShape">
                <a:avLst/>
              </a:prstTxWarp>
            </a:bodyPr>
            <a:lstStyle/>
            <a:p>
              <a:endParaRPr lang="en-US"/>
            </a:p>
          </p:txBody>
        </p:sp>
        <p:sp>
          <p:nvSpPr>
            <p:cNvPr id="67671" name="Line 100"/>
            <p:cNvSpPr>
              <a:spLocks noChangeShapeType="1"/>
            </p:cNvSpPr>
            <p:nvPr/>
          </p:nvSpPr>
          <p:spPr bwMode="auto">
            <a:xfrm flipV="1">
              <a:off x="3327400" y="4152900"/>
              <a:ext cx="2006600" cy="342900"/>
            </a:xfrm>
            <a:prstGeom prst="line">
              <a:avLst/>
            </a:prstGeom>
            <a:noFill/>
            <a:ln w="9525">
              <a:solidFill>
                <a:srgbClr val="B2B2B2"/>
              </a:solidFill>
              <a:round/>
              <a:headEnd/>
              <a:tailEnd/>
            </a:ln>
          </p:spPr>
          <p:txBody>
            <a:bodyPr>
              <a:prstTxWarp prst="textNoShape">
                <a:avLst/>
              </a:prstTxWarp>
            </a:bodyPr>
            <a:lstStyle/>
            <a:p>
              <a:endParaRPr lang="en-US"/>
            </a:p>
          </p:txBody>
        </p:sp>
        <p:sp>
          <p:nvSpPr>
            <p:cNvPr id="67672" name="Line 101"/>
            <p:cNvSpPr>
              <a:spLocks noChangeShapeType="1"/>
            </p:cNvSpPr>
            <p:nvPr/>
          </p:nvSpPr>
          <p:spPr bwMode="auto">
            <a:xfrm flipV="1">
              <a:off x="3314700" y="3949700"/>
              <a:ext cx="2006600" cy="546100"/>
            </a:xfrm>
            <a:prstGeom prst="line">
              <a:avLst/>
            </a:prstGeom>
            <a:noFill/>
            <a:ln w="9525">
              <a:solidFill>
                <a:srgbClr val="B2B2B2"/>
              </a:solidFill>
              <a:round/>
              <a:headEnd/>
              <a:tailEnd/>
            </a:ln>
          </p:spPr>
          <p:txBody>
            <a:bodyPr>
              <a:prstTxWarp prst="textNoShape">
                <a:avLst/>
              </a:prstTxWarp>
            </a:bodyPr>
            <a:lstStyle/>
            <a:p>
              <a:endParaRPr lang="en-US"/>
            </a:p>
          </p:txBody>
        </p:sp>
        <p:sp>
          <p:nvSpPr>
            <p:cNvPr id="67673" name="Line 102"/>
            <p:cNvSpPr>
              <a:spLocks noChangeShapeType="1"/>
            </p:cNvSpPr>
            <p:nvPr/>
          </p:nvSpPr>
          <p:spPr bwMode="auto">
            <a:xfrm flipV="1">
              <a:off x="3327400" y="3721100"/>
              <a:ext cx="2006600" cy="774700"/>
            </a:xfrm>
            <a:prstGeom prst="line">
              <a:avLst/>
            </a:prstGeom>
            <a:noFill/>
            <a:ln w="9525">
              <a:solidFill>
                <a:srgbClr val="B2B2B2"/>
              </a:solidFill>
              <a:round/>
              <a:headEnd/>
              <a:tailEnd/>
            </a:ln>
          </p:spPr>
          <p:txBody>
            <a:bodyPr>
              <a:prstTxWarp prst="textNoShape">
                <a:avLst/>
              </a:prstTxWarp>
            </a:bodyPr>
            <a:lstStyle/>
            <a:p>
              <a:endParaRPr lang="en-US"/>
            </a:p>
          </p:txBody>
        </p:sp>
        <p:sp>
          <p:nvSpPr>
            <p:cNvPr id="67674" name="Line 103"/>
            <p:cNvSpPr>
              <a:spLocks noChangeShapeType="1"/>
            </p:cNvSpPr>
            <p:nvPr/>
          </p:nvSpPr>
          <p:spPr bwMode="auto">
            <a:xfrm flipV="1">
              <a:off x="3340100" y="3505200"/>
              <a:ext cx="1968500" cy="977900"/>
            </a:xfrm>
            <a:prstGeom prst="line">
              <a:avLst/>
            </a:prstGeom>
            <a:noFill/>
            <a:ln w="9525">
              <a:solidFill>
                <a:srgbClr val="B2B2B2"/>
              </a:solidFill>
              <a:round/>
              <a:headEnd/>
              <a:tailEnd/>
            </a:ln>
          </p:spPr>
          <p:txBody>
            <a:bodyPr>
              <a:prstTxWarp prst="textNoShape">
                <a:avLst/>
              </a:prstTxWarp>
            </a:bodyPr>
            <a:lstStyle/>
            <a:p>
              <a:endParaRPr lang="en-US"/>
            </a:p>
          </p:txBody>
        </p:sp>
        <p:sp>
          <p:nvSpPr>
            <p:cNvPr id="67675" name="Line 104"/>
            <p:cNvSpPr>
              <a:spLocks noChangeShapeType="1"/>
            </p:cNvSpPr>
            <p:nvPr/>
          </p:nvSpPr>
          <p:spPr bwMode="auto">
            <a:xfrm flipV="1">
              <a:off x="3302000" y="3276600"/>
              <a:ext cx="2019300" cy="1231900"/>
            </a:xfrm>
            <a:prstGeom prst="line">
              <a:avLst/>
            </a:prstGeom>
            <a:noFill/>
            <a:ln w="9525">
              <a:solidFill>
                <a:srgbClr val="B2B2B2"/>
              </a:solidFill>
              <a:round/>
              <a:headEnd/>
              <a:tailEnd/>
            </a:ln>
          </p:spPr>
          <p:txBody>
            <a:bodyPr>
              <a:prstTxWarp prst="textNoShape">
                <a:avLst/>
              </a:prstTxWarp>
            </a:bodyPr>
            <a:lstStyle/>
            <a:p>
              <a:endParaRPr lang="en-US"/>
            </a:p>
          </p:txBody>
        </p:sp>
        <p:sp>
          <p:nvSpPr>
            <p:cNvPr id="67676" name="Line 105"/>
            <p:cNvSpPr>
              <a:spLocks noChangeShapeType="1"/>
            </p:cNvSpPr>
            <p:nvPr/>
          </p:nvSpPr>
          <p:spPr bwMode="auto">
            <a:xfrm flipV="1">
              <a:off x="3276600" y="3048000"/>
              <a:ext cx="2044700" cy="1473200"/>
            </a:xfrm>
            <a:prstGeom prst="line">
              <a:avLst/>
            </a:prstGeom>
            <a:noFill/>
            <a:ln w="9525">
              <a:solidFill>
                <a:srgbClr val="B2B2B2"/>
              </a:solidFill>
              <a:round/>
              <a:headEnd/>
              <a:tailEnd/>
            </a:ln>
          </p:spPr>
          <p:txBody>
            <a:bodyPr>
              <a:prstTxWarp prst="textNoShape">
                <a:avLst/>
              </a:prstTxWarp>
            </a:bodyPr>
            <a:lstStyle/>
            <a:p>
              <a:endParaRPr lang="en-US"/>
            </a:p>
          </p:txBody>
        </p:sp>
        <p:sp>
          <p:nvSpPr>
            <p:cNvPr id="67677" name="Rectangle 106"/>
            <p:cNvSpPr>
              <a:spLocks noChangeArrowheads="1"/>
            </p:cNvSpPr>
            <p:nvPr/>
          </p:nvSpPr>
          <p:spPr bwMode="auto">
            <a:xfrm>
              <a:off x="4306888" y="4038600"/>
              <a:ext cx="738187" cy="212725"/>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400" b="1">
                  <a:solidFill>
                    <a:srgbClr val="000000"/>
                  </a:solidFill>
                </a:rPr>
                <a:t> Triangle</a:t>
              </a:r>
              <a:endParaRPr lang="en-US">
                <a:solidFill>
                  <a:srgbClr val="000000"/>
                </a:solidFill>
              </a:endParaRPr>
            </a:p>
          </p:txBody>
        </p:sp>
        <p:sp>
          <p:nvSpPr>
            <p:cNvPr id="67678" name="Rectangle 107"/>
            <p:cNvSpPr>
              <a:spLocks noChangeArrowheads="1"/>
            </p:cNvSpPr>
            <p:nvPr/>
          </p:nvSpPr>
          <p:spPr bwMode="auto">
            <a:xfrm>
              <a:off x="4162425" y="3822700"/>
              <a:ext cx="1042988" cy="212725"/>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400" b="1">
                  <a:solidFill>
                    <a:srgbClr val="000000"/>
                  </a:solidFill>
                </a:rPr>
                <a:t>Stabilization</a:t>
              </a:r>
              <a:endParaRPr lang="en-US">
                <a:solidFill>
                  <a:srgbClr val="000000"/>
                </a:solidFill>
              </a:endParaRPr>
            </a:p>
          </p:txBody>
        </p:sp>
        <p:grpSp>
          <p:nvGrpSpPr>
            <p:cNvPr id="3" name="Group 6"/>
            <p:cNvGrpSpPr>
              <a:grpSpLocks/>
            </p:cNvGrpSpPr>
            <p:nvPr/>
          </p:nvGrpSpPr>
          <p:grpSpPr bwMode="auto">
            <a:xfrm>
              <a:off x="4570413" y="2532063"/>
              <a:ext cx="73025" cy="239712"/>
              <a:chOff x="2879" y="1563"/>
              <a:chExt cx="46" cy="151"/>
            </a:xfrm>
          </p:grpSpPr>
          <p:sp>
            <p:nvSpPr>
              <p:cNvPr id="67681" name="Freeform 7"/>
              <p:cNvSpPr>
                <a:spLocks noChangeAspect="1"/>
              </p:cNvSpPr>
              <p:nvPr/>
            </p:nvSpPr>
            <p:spPr bwMode="auto">
              <a:xfrm>
                <a:off x="2893" y="1563"/>
                <a:ext cx="19" cy="106"/>
              </a:xfrm>
              <a:custGeom>
                <a:avLst/>
                <a:gdLst>
                  <a:gd name="T0" fmla="*/ 10 w 23"/>
                  <a:gd name="T1" fmla="*/ 106 h 133"/>
                  <a:gd name="T2" fmla="*/ 19 w 23"/>
                  <a:gd name="T3" fmla="*/ 105 h 133"/>
                  <a:gd name="T4" fmla="*/ 19 w 23"/>
                  <a:gd name="T5" fmla="*/ 104 h 133"/>
                  <a:gd name="T6" fmla="*/ 19 w 23"/>
                  <a:gd name="T7" fmla="*/ 101 h 133"/>
                  <a:gd name="T8" fmla="*/ 19 w 23"/>
                  <a:gd name="T9" fmla="*/ 92 h 133"/>
                  <a:gd name="T10" fmla="*/ 19 w 23"/>
                  <a:gd name="T11" fmla="*/ 80 h 133"/>
                  <a:gd name="T12" fmla="*/ 19 w 23"/>
                  <a:gd name="T13" fmla="*/ 61 h 133"/>
                  <a:gd name="T14" fmla="*/ 19 w 23"/>
                  <a:gd name="T15" fmla="*/ 36 h 133"/>
                  <a:gd name="T16" fmla="*/ 19 w 23"/>
                  <a:gd name="T17" fmla="*/ 0 h 133"/>
                  <a:gd name="T18" fmla="*/ 0 w 23"/>
                  <a:gd name="T19" fmla="*/ 0 h 133"/>
                  <a:gd name="T20" fmla="*/ 0 w 23"/>
                  <a:gd name="T21" fmla="*/ 36 h 133"/>
                  <a:gd name="T22" fmla="*/ 0 w 23"/>
                  <a:gd name="T23" fmla="*/ 61 h 133"/>
                  <a:gd name="T24" fmla="*/ 0 w 23"/>
                  <a:gd name="T25" fmla="*/ 80 h 133"/>
                  <a:gd name="T26" fmla="*/ 0 w 23"/>
                  <a:gd name="T27" fmla="*/ 92 h 133"/>
                  <a:gd name="T28" fmla="*/ 0 w 23"/>
                  <a:gd name="T29" fmla="*/ 101 h 133"/>
                  <a:gd name="T30" fmla="*/ 0 w 23"/>
                  <a:gd name="T31" fmla="*/ 104 h 133"/>
                  <a:gd name="T32" fmla="*/ 0 w 23"/>
                  <a:gd name="T33" fmla="*/ 105 h 133"/>
                  <a:gd name="T34" fmla="*/ 10 w 23"/>
                  <a:gd name="T35" fmla="*/ 106 h 1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
                  <a:gd name="T55" fmla="*/ 0 h 133"/>
                  <a:gd name="T56" fmla="*/ 23 w 23"/>
                  <a:gd name="T57" fmla="*/ 133 h 1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 h="133">
                    <a:moveTo>
                      <a:pt x="12" y="133"/>
                    </a:moveTo>
                    <a:lnTo>
                      <a:pt x="23" y="132"/>
                    </a:lnTo>
                    <a:lnTo>
                      <a:pt x="23" y="130"/>
                    </a:lnTo>
                    <a:lnTo>
                      <a:pt x="23" y="127"/>
                    </a:lnTo>
                    <a:lnTo>
                      <a:pt x="23" y="116"/>
                    </a:lnTo>
                    <a:lnTo>
                      <a:pt x="23" y="100"/>
                    </a:lnTo>
                    <a:lnTo>
                      <a:pt x="23" y="76"/>
                    </a:lnTo>
                    <a:lnTo>
                      <a:pt x="23" y="45"/>
                    </a:lnTo>
                    <a:lnTo>
                      <a:pt x="23" y="0"/>
                    </a:lnTo>
                    <a:lnTo>
                      <a:pt x="0" y="0"/>
                    </a:lnTo>
                    <a:lnTo>
                      <a:pt x="0" y="45"/>
                    </a:lnTo>
                    <a:lnTo>
                      <a:pt x="0" y="76"/>
                    </a:lnTo>
                    <a:lnTo>
                      <a:pt x="0" y="100"/>
                    </a:lnTo>
                    <a:lnTo>
                      <a:pt x="0" y="116"/>
                    </a:lnTo>
                    <a:lnTo>
                      <a:pt x="0" y="127"/>
                    </a:lnTo>
                    <a:lnTo>
                      <a:pt x="0" y="130"/>
                    </a:lnTo>
                    <a:lnTo>
                      <a:pt x="0" y="132"/>
                    </a:lnTo>
                    <a:lnTo>
                      <a:pt x="12" y="133"/>
                    </a:lnTo>
                    <a:close/>
                  </a:path>
                </a:pathLst>
              </a:custGeom>
              <a:solidFill>
                <a:srgbClr val="FFFF00"/>
              </a:solidFill>
              <a:ln w="9525">
                <a:solidFill>
                  <a:srgbClr val="FFFF00"/>
                </a:solidFill>
                <a:round/>
                <a:headEnd/>
                <a:tailEnd/>
              </a:ln>
            </p:spPr>
            <p:txBody>
              <a:bodyPr>
                <a:prstTxWarp prst="textNoShape">
                  <a:avLst/>
                </a:prstTxWarp>
              </a:bodyPr>
              <a:lstStyle/>
              <a:p>
                <a:endParaRPr lang="en-US"/>
              </a:p>
            </p:txBody>
          </p:sp>
          <p:sp>
            <p:nvSpPr>
              <p:cNvPr id="67682" name="Freeform 8"/>
              <p:cNvSpPr>
                <a:spLocks noChangeAspect="1"/>
              </p:cNvSpPr>
              <p:nvPr/>
            </p:nvSpPr>
            <p:spPr bwMode="auto">
              <a:xfrm>
                <a:off x="2879" y="1669"/>
                <a:ext cx="46" cy="45"/>
              </a:xfrm>
              <a:custGeom>
                <a:avLst/>
                <a:gdLst>
                  <a:gd name="T0" fmla="*/ 23 w 57"/>
                  <a:gd name="T1" fmla="*/ 45 h 57"/>
                  <a:gd name="T2" fmla="*/ 46 w 57"/>
                  <a:gd name="T3" fmla="*/ 0 h 57"/>
                  <a:gd name="T4" fmla="*/ 0 w 57"/>
                  <a:gd name="T5" fmla="*/ 0 h 57"/>
                  <a:gd name="T6" fmla="*/ 23 w 57"/>
                  <a:gd name="T7" fmla="*/ 45 h 57"/>
                  <a:gd name="T8" fmla="*/ 23 w 57"/>
                  <a:gd name="T9" fmla="*/ 45 h 57"/>
                  <a:gd name="T10" fmla="*/ 0 60000 65536"/>
                  <a:gd name="T11" fmla="*/ 0 60000 65536"/>
                  <a:gd name="T12" fmla="*/ 0 60000 65536"/>
                  <a:gd name="T13" fmla="*/ 0 60000 65536"/>
                  <a:gd name="T14" fmla="*/ 0 60000 65536"/>
                  <a:gd name="T15" fmla="*/ 0 w 57"/>
                  <a:gd name="T16" fmla="*/ 0 h 57"/>
                  <a:gd name="T17" fmla="*/ 57 w 57"/>
                  <a:gd name="T18" fmla="*/ 57 h 57"/>
                </a:gdLst>
                <a:ahLst/>
                <a:cxnLst>
                  <a:cxn ang="T10">
                    <a:pos x="T0" y="T1"/>
                  </a:cxn>
                  <a:cxn ang="T11">
                    <a:pos x="T2" y="T3"/>
                  </a:cxn>
                  <a:cxn ang="T12">
                    <a:pos x="T4" y="T5"/>
                  </a:cxn>
                  <a:cxn ang="T13">
                    <a:pos x="T6" y="T7"/>
                  </a:cxn>
                  <a:cxn ang="T14">
                    <a:pos x="T8" y="T9"/>
                  </a:cxn>
                </a:cxnLst>
                <a:rect l="T15" t="T16" r="T17" b="T18"/>
                <a:pathLst>
                  <a:path w="57" h="57">
                    <a:moveTo>
                      <a:pt x="29" y="57"/>
                    </a:moveTo>
                    <a:lnTo>
                      <a:pt x="57" y="0"/>
                    </a:lnTo>
                    <a:lnTo>
                      <a:pt x="0" y="0"/>
                    </a:lnTo>
                    <a:lnTo>
                      <a:pt x="29" y="57"/>
                    </a:lnTo>
                    <a:close/>
                  </a:path>
                </a:pathLst>
              </a:custGeom>
              <a:solidFill>
                <a:srgbClr val="FFFF00"/>
              </a:solidFill>
              <a:ln w="9525">
                <a:solidFill>
                  <a:srgbClr val="FFFF00"/>
                </a:solidFill>
                <a:round/>
                <a:headEnd/>
                <a:tailEnd/>
              </a:ln>
            </p:spPr>
            <p:txBody>
              <a:bodyPr>
                <a:prstTxWarp prst="textNoShape">
                  <a:avLst/>
                </a:prstTxWarp>
              </a:bodyPr>
              <a:lstStyle/>
              <a:p>
                <a:endParaRPr lang="en-US"/>
              </a:p>
            </p:txBody>
          </p:sp>
        </p:grpSp>
        <p:sp>
          <p:nvSpPr>
            <p:cNvPr id="67680" name="Freeform 9"/>
            <p:cNvSpPr>
              <a:spLocks noChangeAspect="1"/>
            </p:cNvSpPr>
            <p:nvPr/>
          </p:nvSpPr>
          <p:spPr bwMode="auto">
            <a:xfrm>
              <a:off x="2811463" y="3292475"/>
              <a:ext cx="150812" cy="76200"/>
            </a:xfrm>
            <a:custGeom>
              <a:avLst/>
              <a:gdLst>
                <a:gd name="T0" fmla="*/ 146978 w 118"/>
                <a:gd name="T1" fmla="*/ 63500 h 60"/>
                <a:gd name="T2" fmla="*/ 150812 w 118"/>
                <a:gd name="T3" fmla="*/ 49530 h 60"/>
                <a:gd name="T4" fmla="*/ 149534 w 118"/>
                <a:gd name="T5" fmla="*/ 48260 h 60"/>
                <a:gd name="T6" fmla="*/ 144422 w 118"/>
                <a:gd name="T7" fmla="*/ 48260 h 60"/>
                <a:gd name="T8" fmla="*/ 132919 w 118"/>
                <a:gd name="T9" fmla="*/ 43180 h 60"/>
                <a:gd name="T10" fmla="*/ 116304 w 118"/>
                <a:gd name="T11" fmla="*/ 36830 h 60"/>
                <a:gd name="T12" fmla="*/ 90743 w 118"/>
                <a:gd name="T13" fmla="*/ 27940 h 60"/>
                <a:gd name="T14" fmla="*/ 56235 w 118"/>
                <a:gd name="T15" fmla="*/ 15240 h 60"/>
                <a:gd name="T16" fmla="*/ 8946 w 118"/>
                <a:gd name="T17" fmla="*/ 0 h 60"/>
                <a:gd name="T18" fmla="*/ 0 w 118"/>
                <a:gd name="T19" fmla="*/ 24130 h 60"/>
                <a:gd name="T20" fmla="*/ 47289 w 118"/>
                <a:gd name="T21" fmla="*/ 41910 h 60"/>
                <a:gd name="T22" fmla="*/ 81796 w 118"/>
                <a:gd name="T23" fmla="*/ 54610 h 60"/>
                <a:gd name="T24" fmla="*/ 107358 w 118"/>
                <a:gd name="T25" fmla="*/ 63500 h 60"/>
                <a:gd name="T26" fmla="*/ 123973 w 118"/>
                <a:gd name="T27" fmla="*/ 69850 h 60"/>
                <a:gd name="T28" fmla="*/ 132919 w 118"/>
                <a:gd name="T29" fmla="*/ 72390 h 60"/>
                <a:gd name="T30" fmla="*/ 140587 w 118"/>
                <a:gd name="T31" fmla="*/ 74930 h 60"/>
                <a:gd name="T32" fmla="*/ 141866 w 118"/>
                <a:gd name="T33" fmla="*/ 76200 h 60"/>
                <a:gd name="T34" fmla="*/ 146978 w 118"/>
                <a:gd name="T35" fmla="*/ 63500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8"/>
                <a:gd name="T55" fmla="*/ 0 h 60"/>
                <a:gd name="T56" fmla="*/ 118 w 118"/>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8" h="60">
                  <a:moveTo>
                    <a:pt x="115" y="50"/>
                  </a:moveTo>
                  <a:lnTo>
                    <a:pt x="118" y="39"/>
                  </a:lnTo>
                  <a:lnTo>
                    <a:pt x="117" y="38"/>
                  </a:lnTo>
                  <a:lnTo>
                    <a:pt x="113" y="38"/>
                  </a:lnTo>
                  <a:lnTo>
                    <a:pt x="104" y="34"/>
                  </a:lnTo>
                  <a:lnTo>
                    <a:pt x="91" y="29"/>
                  </a:lnTo>
                  <a:lnTo>
                    <a:pt x="71" y="22"/>
                  </a:lnTo>
                  <a:lnTo>
                    <a:pt x="44" y="12"/>
                  </a:lnTo>
                  <a:lnTo>
                    <a:pt x="7" y="0"/>
                  </a:lnTo>
                  <a:lnTo>
                    <a:pt x="0" y="19"/>
                  </a:lnTo>
                  <a:lnTo>
                    <a:pt x="37" y="33"/>
                  </a:lnTo>
                  <a:lnTo>
                    <a:pt x="64" y="43"/>
                  </a:lnTo>
                  <a:lnTo>
                    <a:pt x="84" y="50"/>
                  </a:lnTo>
                  <a:lnTo>
                    <a:pt x="97" y="55"/>
                  </a:lnTo>
                  <a:lnTo>
                    <a:pt x="104" y="57"/>
                  </a:lnTo>
                  <a:lnTo>
                    <a:pt x="110" y="59"/>
                  </a:lnTo>
                  <a:lnTo>
                    <a:pt x="111" y="60"/>
                  </a:lnTo>
                  <a:lnTo>
                    <a:pt x="115" y="50"/>
                  </a:lnTo>
                  <a:close/>
                </a:path>
              </a:pathLst>
            </a:custGeom>
            <a:solidFill>
              <a:schemeClr val="tx2"/>
            </a:solidFill>
            <a:ln w="9525">
              <a:solidFill>
                <a:schemeClr val="tx2"/>
              </a:solidFill>
              <a:round/>
              <a:headEnd/>
              <a:tailEnd/>
            </a:ln>
          </p:spPr>
          <p:txBody>
            <a:bodyPr>
              <a:prstTxWarp prst="textNoShape">
                <a:avLst/>
              </a:prstTxWarp>
            </a:bodyPr>
            <a:lstStyle/>
            <a:p>
              <a:endParaRPr lang="en-US"/>
            </a:p>
          </p:txBody>
        </p:sp>
      </p:grpSp>
    </p:spTree>
    <p:extLst>
      <p:ext uri="{BB962C8B-B14F-4D97-AF65-F5344CB8AC3E}">
        <p14:creationId xmlns:p14="http://schemas.microsoft.com/office/powerpoint/2010/main" val="771197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1143000"/>
          </a:xfrm>
        </p:spPr>
        <p:txBody>
          <a:bodyPr>
            <a:normAutofit/>
          </a:bodyPr>
          <a:lstStyle/>
          <a:p>
            <a:r>
              <a:rPr lang="en-US" sz="2800" dirty="0" smtClean="0"/>
              <a:t>“Wedge” Stabilization</a:t>
            </a:r>
            <a:br>
              <a:rPr lang="en-US" sz="2800" dirty="0" smtClean="0"/>
            </a:br>
            <a:r>
              <a:rPr lang="en-US" sz="2800" dirty="0" smtClean="0"/>
              <a:t>Group Discussion &amp; Exercise</a:t>
            </a:r>
            <a:endParaRPr lang="en-US" sz="2800" dirty="0"/>
          </a:p>
        </p:txBody>
      </p:sp>
      <p:sp>
        <p:nvSpPr>
          <p:cNvPr id="3" name="Content Placeholder 2"/>
          <p:cNvSpPr>
            <a:spLocks noGrp="1"/>
          </p:cNvSpPr>
          <p:nvPr>
            <p:ph idx="1"/>
          </p:nvPr>
        </p:nvSpPr>
        <p:spPr>
          <a:xfrm>
            <a:off x="685800" y="609600"/>
            <a:ext cx="8001000" cy="3124200"/>
          </a:xfrm>
        </p:spPr>
        <p:txBody>
          <a:bodyPr>
            <a:normAutofit fontScale="55000" lnSpcReduction="20000"/>
          </a:bodyPr>
          <a:lstStyle/>
          <a:p>
            <a:pPr marL="0" indent="0">
              <a:buNone/>
            </a:pPr>
            <a:endParaRPr lang="en-US" dirty="0" smtClean="0"/>
          </a:p>
          <a:p>
            <a:pPr marL="457200" lvl="1" indent="0">
              <a:buNone/>
            </a:pPr>
            <a:endParaRPr lang="en-US" dirty="0" smtClean="0"/>
          </a:p>
          <a:p>
            <a:r>
              <a:rPr lang="en-US" sz="3600" dirty="0" smtClean="0">
                <a:solidFill>
                  <a:srgbClr val="FF0000"/>
                </a:solidFill>
              </a:rPr>
              <a:t>Choose the top three wedges that you think to be the most promising and discuss the potentials of the wedges from the </a:t>
            </a:r>
            <a:r>
              <a:rPr lang="en-US" sz="3600" dirty="0">
                <a:solidFill>
                  <a:srgbClr val="FF0000"/>
                </a:solidFill>
              </a:rPr>
              <a:t>following perspectives</a:t>
            </a:r>
            <a:r>
              <a:rPr lang="en-US" sz="3600" dirty="0" smtClean="0">
                <a:solidFill>
                  <a:srgbClr val="FF0000"/>
                </a:solidFill>
              </a:rPr>
              <a:t>:</a:t>
            </a:r>
          </a:p>
          <a:p>
            <a:pPr lvl="1"/>
            <a:r>
              <a:rPr lang="en-US" sz="3600" dirty="0" smtClean="0">
                <a:solidFill>
                  <a:srgbClr val="FF0000"/>
                </a:solidFill>
              </a:rPr>
              <a:t>Technical/Engineering </a:t>
            </a:r>
            <a:r>
              <a:rPr lang="en-US" sz="3600" dirty="0">
                <a:solidFill>
                  <a:srgbClr val="FF0000"/>
                </a:solidFill>
              </a:rPr>
              <a:t>Feasibility</a:t>
            </a:r>
          </a:p>
          <a:p>
            <a:pPr lvl="1"/>
            <a:r>
              <a:rPr lang="en-US" sz="3600" dirty="0">
                <a:solidFill>
                  <a:srgbClr val="FF0000"/>
                </a:solidFill>
              </a:rPr>
              <a:t>Economics</a:t>
            </a:r>
          </a:p>
          <a:p>
            <a:pPr lvl="1"/>
            <a:r>
              <a:rPr lang="en-US" sz="3600" dirty="0">
                <a:solidFill>
                  <a:srgbClr val="FF0000"/>
                </a:solidFill>
              </a:rPr>
              <a:t>Consumer Acceptance</a:t>
            </a:r>
          </a:p>
          <a:p>
            <a:pPr lvl="1"/>
            <a:r>
              <a:rPr lang="en-US" sz="3600" dirty="0">
                <a:solidFill>
                  <a:srgbClr val="FF0000"/>
                </a:solidFill>
              </a:rPr>
              <a:t>Political Achievability</a:t>
            </a:r>
          </a:p>
          <a:p>
            <a:pPr lvl="1"/>
            <a:r>
              <a:rPr lang="en-US" sz="3600" dirty="0">
                <a:solidFill>
                  <a:srgbClr val="FF0000"/>
                </a:solidFill>
              </a:rPr>
              <a:t>Globalization Potential</a:t>
            </a:r>
          </a:p>
          <a:p>
            <a:endParaRPr lang="en-US" dirty="0" smtClean="0"/>
          </a:p>
          <a:p>
            <a:pPr lvl="1"/>
            <a:endParaRPr lang="en-US" dirty="0" smtClean="0"/>
          </a:p>
          <a:p>
            <a:pPr>
              <a:buNone/>
            </a:pPr>
            <a:endParaRPr lang="en-US" dirty="0" smtClean="0"/>
          </a:p>
          <a:p>
            <a:endParaRPr lang="en-US" dirty="0"/>
          </a:p>
        </p:txBody>
      </p:sp>
      <p:sp>
        <p:nvSpPr>
          <p:cNvPr id="4" name="Content Placeholder 2"/>
          <p:cNvSpPr txBox="1">
            <a:spLocks/>
          </p:cNvSpPr>
          <p:nvPr/>
        </p:nvSpPr>
        <p:spPr>
          <a:xfrm>
            <a:off x="493294" y="3505200"/>
            <a:ext cx="3621505" cy="281940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dirty="0" smtClean="0"/>
              <a:t>Auto Fuel Efficiency</a:t>
            </a:r>
          </a:p>
          <a:p>
            <a:pPr marL="514350" indent="-514350">
              <a:buFont typeface="+mj-lt"/>
              <a:buAutoNum type="arabicPeriod"/>
            </a:pPr>
            <a:r>
              <a:rPr lang="en-US" dirty="0" smtClean="0"/>
              <a:t>Transport Conservation</a:t>
            </a:r>
          </a:p>
          <a:p>
            <a:pPr marL="514350" indent="-514350">
              <a:buFont typeface="+mj-lt"/>
              <a:buAutoNum type="arabicPeriod"/>
            </a:pPr>
            <a:r>
              <a:rPr lang="en-US" dirty="0" smtClean="0"/>
              <a:t>Buildings Efficiency</a:t>
            </a:r>
          </a:p>
          <a:p>
            <a:pPr marL="514350" indent="-514350">
              <a:buFont typeface="+mj-lt"/>
              <a:buAutoNum type="arabicPeriod"/>
            </a:pPr>
            <a:r>
              <a:rPr lang="en-US" dirty="0" smtClean="0"/>
              <a:t>Electric Power Efficiency</a:t>
            </a:r>
          </a:p>
          <a:p>
            <a:pPr marL="514350" indent="-514350">
              <a:buFont typeface="+mj-lt"/>
              <a:buAutoNum type="arabicPeriod"/>
            </a:pPr>
            <a:r>
              <a:rPr lang="en-US" dirty="0" smtClean="0"/>
              <a:t>CCS—Electricity</a:t>
            </a:r>
          </a:p>
          <a:p>
            <a:pPr marL="514350" indent="-514350">
              <a:buFont typeface="+mj-lt"/>
              <a:buAutoNum type="arabicPeriod"/>
            </a:pPr>
            <a:r>
              <a:rPr lang="en-US" dirty="0" smtClean="0"/>
              <a:t>CCS—Hydrogen</a:t>
            </a:r>
          </a:p>
          <a:p>
            <a:pPr marL="514350" indent="-514350">
              <a:buFont typeface="+mj-lt"/>
              <a:buAutoNum type="arabicPeriod"/>
            </a:pPr>
            <a:r>
              <a:rPr lang="en-US" dirty="0" smtClean="0"/>
              <a:t>CCS—Synfuels</a:t>
            </a:r>
          </a:p>
          <a:p>
            <a:pPr marL="514350" indent="-514350">
              <a:buFont typeface="+mj-lt"/>
              <a:buAutoNum type="arabicPeriod"/>
            </a:pPr>
            <a:r>
              <a:rPr lang="en-US" dirty="0" smtClean="0"/>
              <a:t>Fuel Switching—Natural Gas Power Plants</a:t>
            </a:r>
            <a:endParaRPr lang="en-US" dirty="0"/>
          </a:p>
        </p:txBody>
      </p:sp>
      <p:sp>
        <p:nvSpPr>
          <p:cNvPr id="5" name="Content Placeholder 3"/>
          <p:cNvSpPr txBox="1">
            <a:spLocks/>
          </p:cNvSpPr>
          <p:nvPr/>
        </p:nvSpPr>
        <p:spPr>
          <a:xfrm>
            <a:off x="5486400" y="3505200"/>
            <a:ext cx="2895600" cy="2667000"/>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startAt="9"/>
            </a:pPr>
            <a:r>
              <a:rPr lang="en-US" dirty="0" smtClean="0"/>
              <a:t>Nuclear Energy</a:t>
            </a:r>
          </a:p>
          <a:p>
            <a:pPr marL="514350" indent="-514350">
              <a:buFont typeface="+mj-lt"/>
              <a:buAutoNum type="arabicPeriod" startAt="9"/>
            </a:pPr>
            <a:r>
              <a:rPr lang="en-US" dirty="0" smtClean="0"/>
              <a:t>Wind Electricity</a:t>
            </a:r>
          </a:p>
          <a:p>
            <a:pPr marL="514350" indent="-514350">
              <a:buFont typeface="+mj-lt"/>
              <a:buAutoNum type="arabicPeriod" startAt="9"/>
            </a:pPr>
            <a:r>
              <a:rPr lang="en-US" dirty="0" smtClean="0"/>
              <a:t>Solar Electricity</a:t>
            </a:r>
          </a:p>
          <a:p>
            <a:pPr marL="514350" indent="-514350">
              <a:buFont typeface="+mj-lt"/>
              <a:buAutoNum type="arabicPeriod" startAt="9"/>
            </a:pPr>
            <a:r>
              <a:rPr lang="en-US" dirty="0" smtClean="0"/>
              <a:t>Wind Hydrogen</a:t>
            </a:r>
          </a:p>
          <a:p>
            <a:pPr marL="514350" indent="-514350">
              <a:buFont typeface="+mj-lt"/>
              <a:buAutoNum type="arabicPeriod" startAt="9"/>
            </a:pPr>
            <a:r>
              <a:rPr lang="en-US" dirty="0" smtClean="0"/>
              <a:t>Biomass Fuels</a:t>
            </a:r>
          </a:p>
          <a:p>
            <a:pPr marL="514350" indent="-514350">
              <a:buFont typeface="+mj-lt"/>
              <a:buAutoNum type="arabicPeriod" startAt="9"/>
            </a:pPr>
            <a:r>
              <a:rPr lang="en-US" dirty="0" smtClean="0"/>
              <a:t>Forest Storage</a:t>
            </a:r>
          </a:p>
          <a:p>
            <a:pPr marL="514350" indent="-514350">
              <a:buFont typeface="+mj-lt"/>
              <a:buAutoNum type="arabicPeriod" startAt="9"/>
            </a:pPr>
            <a:r>
              <a:rPr lang="en-US" dirty="0" smtClean="0"/>
              <a:t>Soil Storage</a:t>
            </a:r>
            <a:endParaRPr lang="en-US" dirty="0"/>
          </a:p>
        </p:txBody>
      </p:sp>
    </p:spTree>
    <p:extLst>
      <p:ext uri="{BB962C8B-B14F-4D97-AF65-F5344CB8AC3E}">
        <p14:creationId xmlns:p14="http://schemas.microsoft.com/office/powerpoint/2010/main" val="3938887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700" y="1147763"/>
            <a:ext cx="7378699" cy="4999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369887" y="2241"/>
            <a:ext cx="8229600" cy="1143000"/>
          </a:xfrm>
        </p:spPr>
        <p:txBody>
          <a:bodyPr/>
          <a:lstStyle/>
          <a:p>
            <a:r>
              <a:rPr lang="en-US" sz="3200" b="1" dirty="0" smtClean="0">
                <a:solidFill>
                  <a:schemeClr val="tx1"/>
                </a:solidFill>
              </a:rPr>
              <a:t>Sustainability of Biofuels Synthesis: </a:t>
            </a:r>
            <a:br>
              <a:rPr lang="en-US" sz="3200" b="1" dirty="0" smtClean="0">
                <a:solidFill>
                  <a:schemeClr val="tx1"/>
                </a:solidFill>
              </a:rPr>
            </a:br>
            <a:r>
              <a:rPr lang="en-US" sz="3200" b="1" dirty="0" smtClean="0">
                <a:solidFill>
                  <a:schemeClr val="tx1"/>
                </a:solidFill>
              </a:rPr>
              <a:t>Energy Balances</a:t>
            </a:r>
            <a:endParaRPr lang="en-US" sz="3200" b="1" dirty="0">
              <a:solidFill>
                <a:schemeClr val="tx1"/>
              </a:solidFill>
            </a:endParaRPr>
          </a:p>
        </p:txBody>
      </p:sp>
    </p:spTree>
    <p:extLst>
      <p:ext uri="{BB962C8B-B14F-4D97-AF65-F5344CB8AC3E}">
        <p14:creationId xmlns:p14="http://schemas.microsoft.com/office/powerpoint/2010/main" val="2346615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200" dirty="0" smtClean="0">
                <a:solidFill>
                  <a:schemeClr val="tx1"/>
                </a:solidFill>
              </a:rPr>
              <a:t>Sustainability of Biofuels Synthesis</a:t>
            </a:r>
            <a:br>
              <a:rPr lang="en-US" sz="3200" dirty="0" smtClean="0">
                <a:solidFill>
                  <a:schemeClr val="tx1"/>
                </a:solidFill>
              </a:rPr>
            </a:br>
            <a:r>
              <a:rPr lang="en-US" sz="3200" dirty="0" smtClean="0">
                <a:solidFill>
                  <a:schemeClr val="tx1"/>
                </a:solidFill>
              </a:rPr>
              <a:t>Life Cycle Analysis Concept</a:t>
            </a:r>
            <a:endParaRPr lang="en-US" sz="3200" dirty="0">
              <a:solidFill>
                <a:schemeClr val="tx1"/>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1323975"/>
            <a:ext cx="8054975" cy="4509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409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6753699-58F0-3044-B3CE-5EC05138CBE9}" type="slidenum">
              <a:rPr lang="en-US" smtClean="0">
                <a:solidFill>
                  <a:prstClr val="black">
                    <a:tint val="75000"/>
                  </a:prstClr>
                </a:solidFill>
              </a:rPr>
              <a:pPr/>
              <a:t>27</a:t>
            </a:fld>
            <a:endParaRPr lang="en-US">
              <a:solidFill>
                <a:prstClr val="black">
                  <a:tint val="75000"/>
                </a:prstClr>
              </a:solidFill>
            </a:endParaRPr>
          </a:p>
        </p:txBody>
      </p:sp>
      <p:sp>
        <p:nvSpPr>
          <p:cNvPr id="7" name="Rectangle 2"/>
          <p:cNvSpPr>
            <a:spLocks noGrp="1" noChangeArrowheads="1"/>
          </p:cNvSpPr>
          <p:nvPr>
            <p:ph type="title"/>
          </p:nvPr>
        </p:nvSpPr>
        <p:spPr>
          <a:xfrm>
            <a:off x="685800" y="2600325"/>
            <a:ext cx="8229600" cy="1143000"/>
          </a:xfrm>
        </p:spPr>
        <p:txBody>
          <a:bodyPr>
            <a:noAutofit/>
          </a:bodyPr>
          <a:lstStyle/>
          <a:p>
            <a:r>
              <a:rPr lang="en-US" sz="3200" b="1" dirty="0" smtClean="0">
                <a:solidFill>
                  <a:schemeClr val="accent1"/>
                </a:solidFill>
              </a:rPr>
              <a:t>Samples of Assignments for Preparing Student’s Mindset on Sustainability</a:t>
            </a:r>
            <a:endParaRPr lang="en-US" sz="3200" b="1" dirty="0">
              <a:solidFill>
                <a:srgbClr val="000000"/>
              </a:solidFill>
              <a:ea typeface="Arial" pitchFamily="-111" charset="0"/>
              <a:cs typeface="Arial" pitchFamily="-111" charset="0"/>
            </a:endParaRPr>
          </a:p>
        </p:txBody>
      </p:sp>
    </p:spTree>
    <p:extLst>
      <p:ext uri="{BB962C8B-B14F-4D97-AF65-F5344CB8AC3E}">
        <p14:creationId xmlns:p14="http://schemas.microsoft.com/office/powerpoint/2010/main" val="2872269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24" y="136465"/>
            <a:ext cx="9133376" cy="2224349"/>
          </a:xfrm>
        </p:spPr>
        <p:txBody>
          <a:bodyPr>
            <a:normAutofit fontScale="92500" lnSpcReduction="20000"/>
          </a:bodyPr>
          <a:lstStyle/>
          <a:p>
            <a:pPr marL="0" indent="0">
              <a:buNone/>
            </a:pPr>
            <a:endParaRPr lang="en-US" dirty="0"/>
          </a:p>
          <a:p>
            <a:r>
              <a:rPr lang="en-US" sz="1900" dirty="0" smtClean="0"/>
              <a:t>Read two articles:</a:t>
            </a:r>
          </a:p>
          <a:p>
            <a:pPr lvl="1"/>
            <a:r>
              <a:rPr lang="en-US" sz="1900" dirty="0" smtClean="0"/>
              <a:t>Article 1:  </a:t>
            </a:r>
            <a:r>
              <a:rPr lang="en-US" sz="1900" dirty="0"/>
              <a:t>Climate Change </a:t>
            </a:r>
            <a:r>
              <a:rPr lang="en-US" sz="1900" dirty="0" smtClean="0"/>
              <a:t>101</a:t>
            </a:r>
          </a:p>
          <a:p>
            <a:pPr lvl="1"/>
            <a:r>
              <a:rPr lang="en-US" sz="1900" dirty="0" smtClean="0"/>
              <a:t>Article 2:  The Biofuels Controversies </a:t>
            </a:r>
          </a:p>
          <a:p>
            <a:pPr lvl="1"/>
            <a:endParaRPr lang="en-US" sz="1900" dirty="0" smtClean="0"/>
          </a:p>
          <a:p>
            <a:r>
              <a:rPr lang="en-US" sz="1900" dirty="0" smtClean="0"/>
              <a:t>For each article students write </a:t>
            </a:r>
            <a:r>
              <a:rPr lang="en-US" sz="1900" dirty="0"/>
              <a:t>a short summary </a:t>
            </a:r>
            <a:r>
              <a:rPr lang="en-US" sz="1900" dirty="0" smtClean="0"/>
              <a:t>and their </a:t>
            </a:r>
            <a:r>
              <a:rPr lang="en-US" sz="1900" dirty="0"/>
              <a:t>thoughts </a:t>
            </a:r>
            <a:r>
              <a:rPr lang="en-US" sz="1900" dirty="0" smtClean="0"/>
              <a:t>one a particular issue/aspect that interest them the most. </a:t>
            </a:r>
          </a:p>
          <a:p>
            <a:pPr marL="0" indent="0">
              <a:buNone/>
            </a:pPr>
            <a:endParaRPr lang="en-US" sz="1700" dirty="0" smtClean="0"/>
          </a:p>
          <a:p>
            <a:endParaRPr lang="en-US" sz="2900" dirty="0" smtClean="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46566" y="2150585"/>
            <a:ext cx="3433158" cy="4044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14647" y="2209979"/>
            <a:ext cx="2959332" cy="3925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48887" y="327659"/>
            <a:ext cx="7930342" cy="541713"/>
          </a:xfrm>
        </p:spPr>
        <p:txBody>
          <a:bodyPr>
            <a:normAutofit fontScale="90000"/>
          </a:bodyPr>
          <a:lstStyle/>
          <a:p>
            <a:r>
              <a:rPr lang="en-US" sz="3200" dirty="0" smtClean="0"/>
              <a:t>Preparing Student’s Mindset</a:t>
            </a:r>
            <a:br>
              <a:rPr lang="en-US" sz="3200" dirty="0" smtClean="0"/>
            </a:br>
            <a:r>
              <a:rPr lang="en-US" sz="3200" dirty="0" smtClean="0"/>
              <a:t/>
            </a:r>
            <a:br>
              <a:rPr lang="en-US" sz="3200" dirty="0" smtClean="0"/>
            </a:br>
            <a:endParaRPr lang="en-US" sz="2200" dirty="0"/>
          </a:p>
        </p:txBody>
      </p:sp>
    </p:spTree>
    <p:extLst>
      <p:ext uri="{BB962C8B-B14F-4D97-AF65-F5344CB8AC3E}">
        <p14:creationId xmlns:p14="http://schemas.microsoft.com/office/powerpoint/2010/main" val="17734322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
            <a:ext cx="8001000" cy="838200"/>
          </a:xfrm>
        </p:spPr>
        <p:txBody>
          <a:bodyPr>
            <a:normAutofit fontScale="90000"/>
          </a:bodyPr>
          <a:lstStyle/>
          <a:p>
            <a:r>
              <a:rPr lang="en-US" sz="3200" dirty="0" smtClean="0"/>
              <a:t>Calculating </a:t>
            </a:r>
            <a:r>
              <a:rPr lang="en-US" sz="3200" dirty="0" smtClean="0"/>
              <a:t>Carbon Footprint</a:t>
            </a:r>
            <a:br>
              <a:rPr lang="en-US" sz="3200" dirty="0" smtClean="0"/>
            </a:br>
            <a:endParaRPr lang="en-US" sz="2200" dirty="0"/>
          </a:p>
        </p:txBody>
      </p:sp>
      <p:sp>
        <p:nvSpPr>
          <p:cNvPr id="3" name="Content Placeholder 2"/>
          <p:cNvSpPr>
            <a:spLocks noGrp="1"/>
          </p:cNvSpPr>
          <p:nvPr>
            <p:ph idx="1"/>
          </p:nvPr>
        </p:nvSpPr>
        <p:spPr>
          <a:xfrm>
            <a:off x="173182" y="1524000"/>
            <a:ext cx="7865226" cy="4696691"/>
          </a:xfrm>
        </p:spPr>
        <p:txBody>
          <a:bodyPr>
            <a:normAutofit fontScale="85000" lnSpcReduction="20000"/>
          </a:bodyPr>
          <a:lstStyle/>
          <a:p>
            <a:endParaRPr lang="en-US" dirty="0" smtClean="0"/>
          </a:p>
          <a:p>
            <a:r>
              <a:rPr lang="en-US" sz="2800" dirty="0" smtClean="0"/>
              <a:t>Baseline Assessment</a:t>
            </a:r>
          </a:p>
          <a:p>
            <a:endParaRPr lang="en-US" sz="2800" dirty="0" smtClean="0"/>
          </a:p>
          <a:p>
            <a:r>
              <a:rPr lang="en-US" sz="2800" dirty="0" smtClean="0"/>
              <a:t>10% Reduction Scenario</a:t>
            </a:r>
          </a:p>
          <a:p>
            <a:pPr marL="0" indent="0">
              <a:buNone/>
            </a:pPr>
            <a:endParaRPr lang="en-US" sz="2800" dirty="0" smtClean="0"/>
          </a:p>
          <a:p>
            <a:r>
              <a:rPr lang="en-US" sz="2800" dirty="0" smtClean="0"/>
              <a:t>30% Reduction Scenario</a:t>
            </a:r>
          </a:p>
          <a:p>
            <a:endParaRPr lang="en-US" sz="2800" dirty="0" smtClean="0"/>
          </a:p>
          <a:p>
            <a:r>
              <a:rPr lang="en-US" sz="2800" dirty="0" smtClean="0"/>
              <a:t>50% Reduction Scenario</a:t>
            </a:r>
          </a:p>
          <a:p>
            <a:pPr marL="0" indent="0">
              <a:buNone/>
            </a:pPr>
            <a:endParaRPr lang="en-US" sz="2800" dirty="0" smtClean="0"/>
          </a:p>
          <a:p>
            <a:r>
              <a:rPr lang="en-US" sz="2800" dirty="0" smtClean="0"/>
              <a:t>70% Reduction Scenario</a:t>
            </a:r>
          </a:p>
          <a:p>
            <a:endParaRPr lang="en-US" sz="2800" dirty="0" smtClean="0"/>
          </a:p>
          <a:p>
            <a:r>
              <a:rPr lang="en-US" sz="2800" dirty="0" smtClean="0"/>
              <a:t>Lessons Learned—Pros and Cons</a:t>
            </a:r>
            <a:endParaRPr lang="en-US" sz="2800"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993775"/>
            <a:ext cx="708977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64114" y="1960187"/>
            <a:ext cx="5029622" cy="3102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740340" y="5152585"/>
            <a:ext cx="5320533" cy="584775"/>
          </a:xfrm>
          <a:prstGeom prst="rect">
            <a:avLst/>
          </a:prstGeom>
        </p:spPr>
        <p:txBody>
          <a:bodyPr wrap="square">
            <a:spAutoFit/>
          </a:bodyPr>
          <a:lstStyle/>
          <a:p>
            <a:r>
              <a:rPr lang="en-US" sz="1400" dirty="0">
                <a:solidFill>
                  <a:prstClr val="black"/>
                </a:solidFill>
                <a:hlinkClick r:id="rId4"/>
              </a:rPr>
              <a:t>http://</a:t>
            </a:r>
            <a:r>
              <a:rPr lang="en-US" sz="1400" dirty="0" smtClean="0">
                <a:solidFill>
                  <a:prstClr val="black"/>
                </a:solidFill>
                <a:hlinkClick r:id="rId4"/>
              </a:rPr>
              <a:t>www.epa.gov/climatechange/ghgemissions/ind-calculator.html</a:t>
            </a:r>
            <a:endParaRPr lang="en-US" sz="1400" dirty="0" smtClean="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3363391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37" y="-169946"/>
            <a:ext cx="8811933" cy="1143000"/>
          </a:xfrm>
        </p:spPr>
        <p:txBody>
          <a:bodyPr/>
          <a:lstStyle/>
          <a:p>
            <a:r>
              <a:rPr lang="en-US" sz="3200" b="1" dirty="0" smtClean="0">
                <a:solidFill>
                  <a:schemeClr val="tx1"/>
                </a:solidFill>
              </a:rPr>
              <a:t>Engineering Interdisciplinary Project Courses</a:t>
            </a:r>
            <a:endParaRPr lang="en-US" sz="3200" b="1" dirty="0">
              <a:solidFill>
                <a:schemeClr val="tx1"/>
              </a:solidFill>
            </a:endParaRPr>
          </a:p>
        </p:txBody>
      </p:sp>
      <p:graphicFrame>
        <p:nvGraphicFramePr>
          <p:cNvPr id="7" name="Diagram 6"/>
          <p:cNvGraphicFramePr/>
          <p:nvPr>
            <p:extLst>
              <p:ext uri="{D42A27DB-BD31-4B8C-83A1-F6EECF244321}">
                <p14:modId xmlns:p14="http://schemas.microsoft.com/office/powerpoint/2010/main" val="798532451"/>
              </p:ext>
            </p:extLst>
          </p:nvPr>
        </p:nvGraphicFramePr>
        <p:xfrm>
          <a:off x="246216" y="1538764"/>
          <a:ext cx="8695304" cy="42526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p:cNvSpPr txBox="1"/>
          <p:nvPr/>
        </p:nvSpPr>
        <p:spPr>
          <a:xfrm>
            <a:off x="881193" y="4237252"/>
            <a:ext cx="2604704" cy="369332"/>
          </a:xfrm>
          <a:prstGeom prst="rect">
            <a:avLst/>
          </a:prstGeom>
          <a:noFill/>
        </p:spPr>
        <p:txBody>
          <a:bodyPr wrap="square" rtlCol="0">
            <a:spAutoFit/>
          </a:bodyPr>
          <a:lstStyle/>
          <a:p>
            <a:pPr algn="ctr"/>
            <a:r>
              <a:rPr lang="en-US" dirty="0" smtClean="0">
                <a:solidFill>
                  <a:schemeClr val="bg1"/>
                </a:solidFill>
              </a:rPr>
              <a:t>Fall Semester</a:t>
            </a:r>
            <a:endParaRPr lang="en-US" dirty="0">
              <a:solidFill>
                <a:schemeClr val="bg1"/>
              </a:solidFill>
            </a:endParaRPr>
          </a:p>
        </p:txBody>
      </p:sp>
      <p:sp>
        <p:nvSpPr>
          <p:cNvPr id="12" name="TextBox 11"/>
          <p:cNvSpPr txBox="1"/>
          <p:nvPr/>
        </p:nvSpPr>
        <p:spPr>
          <a:xfrm>
            <a:off x="5387721" y="4298947"/>
            <a:ext cx="2604704" cy="369332"/>
          </a:xfrm>
          <a:prstGeom prst="rect">
            <a:avLst/>
          </a:prstGeom>
          <a:noFill/>
        </p:spPr>
        <p:txBody>
          <a:bodyPr wrap="square" rtlCol="0">
            <a:spAutoFit/>
          </a:bodyPr>
          <a:lstStyle/>
          <a:p>
            <a:pPr algn="ctr"/>
            <a:r>
              <a:rPr lang="en-US" dirty="0" smtClean="0">
                <a:solidFill>
                  <a:schemeClr val="bg1"/>
                </a:solidFill>
              </a:rPr>
              <a:t>Spring Semester</a:t>
            </a:r>
            <a:endParaRPr lang="en-US" dirty="0">
              <a:solidFill>
                <a:schemeClr val="bg1"/>
              </a:solidFill>
            </a:endParaRPr>
          </a:p>
        </p:txBody>
      </p:sp>
      <p:cxnSp>
        <p:nvCxnSpPr>
          <p:cNvPr id="19" name="Straight Arrow Connector 18"/>
          <p:cNvCxnSpPr/>
          <p:nvPr/>
        </p:nvCxnSpPr>
        <p:spPr>
          <a:xfrm>
            <a:off x="246216" y="4237252"/>
            <a:ext cx="4133833"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4380049" y="4237252"/>
            <a:ext cx="4561471"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751606" y="2785961"/>
            <a:ext cx="1075574" cy="369332"/>
          </a:xfrm>
          <a:prstGeom prst="rect">
            <a:avLst/>
          </a:prstGeom>
          <a:noFill/>
        </p:spPr>
        <p:txBody>
          <a:bodyPr wrap="square" rtlCol="0">
            <a:spAutoFit/>
          </a:bodyPr>
          <a:lstStyle/>
          <a:p>
            <a:r>
              <a:rPr lang="en-US" dirty="0" smtClean="0">
                <a:solidFill>
                  <a:srgbClr val="000000"/>
                </a:solidFill>
              </a:rPr>
              <a:t>7 weeks</a:t>
            </a:r>
            <a:endParaRPr lang="en-US" dirty="0">
              <a:solidFill>
                <a:srgbClr val="000000"/>
              </a:solidFill>
            </a:endParaRPr>
          </a:p>
        </p:txBody>
      </p:sp>
      <p:sp>
        <p:nvSpPr>
          <p:cNvPr id="24" name="TextBox 23"/>
          <p:cNvSpPr txBox="1"/>
          <p:nvPr/>
        </p:nvSpPr>
        <p:spPr>
          <a:xfrm>
            <a:off x="2948110" y="2785961"/>
            <a:ext cx="1075574" cy="369332"/>
          </a:xfrm>
          <a:prstGeom prst="rect">
            <a:avLst/>
          </a:prstGeom>
          <a:noFill/>
        </p:spPr>
        <p:txBody>
          <a:bodyPr wrap="square" rtlCol="0">
            <a:spAutoFit/>
          </a:bodyPr>
          <a:lstStyle/>
          <a:p>
            <a:r>
              <a:rPr lang="en-US" dirty="0" smtClean="0">
                <a:solidFill>
                  <a:srgbClr val="000000"/>
                </a:solidFill>
              </a:rPr>
              <a:t>7 weeks</a:t>
            </a:r>
            <a:endParaRPr lang="en-US" dirty="0">
              <a:solidFill>
                <a:srgbClr val="000000"/>
              </a:solidFill>
            </a:endParaRPr>
          </a:p>
        </p:txBody>
      </p:sp>
      <p:sp>
        <p:nvSpPr>
          <p:cNvPr id="25" name="TextBox 24"/>
          <p:cNvSpPr txBox="1"/>
          <p:nvPr/>
        </p:nvSpPr>
        <p:spPr>
          <a:xfrm>
            <a:off x="4940647" y="2753695"/>
            <a:ext cx="1075574" cy="369332"/>
          </a:xfrm>
          <a:prstGeom prst="rect">
            <a:avLst/>
          </a:prstGeom>
          <a:noFill/>
        </p:spPr>
        <p:txBody>
          <a:bodyPr wrap="square" rtlCol="0">
            <a:spAutoFit/>
          </a:bodyPr>
          <a:lstStyle/>
          <a:p>
            <a:r>
              <a:rPr lang="en-US" dirty="0" smtClean="0">
                <a:solidFill>
                  <a:srgbClr val="000000"/>
                </a:solidFill>
              </a:rPr>
              <a:t>7 weeks</a:t>
            </a:r>
            <a:endParaRPr lang="en-US" dirty="0">
              <a:solidFill>
                <a:srgbClr val="000000"/>
              </a:solidFill>
            </a:endParaRPr>
          </a:p>
        </p:txBody>
      </p:sp>
      <p:sp>
        <p:nvSpPr>
          <p:cNvPr id="26" name="TextBox 25"/>
          <p:cNvSpPr txBox="1"/>
          <p:nvPr/>
        </p:nvSpPr>
        <p:spPr>
          <a:xfrm>
            <a:off x="7033483" y="2785961"/>
            <a:ext cx="1075574" cy="369332"/>
          </a:xfrm>
          <a:prstGeom prst="rect">
            <a:avLst/>
          </a:prstGeom>
          <a:noFill/>
        </p:spPr>
        <p:txBody>
          <a:bodyPr wrap="square" rtlCol="0">
            <a:spAutoFit/>
          </a:bodyPr>
          <a:lstStyle/>
          <a:p>
            <a:r>
              <a:rPr lang="en-US" dirty="0" smtClean="0">
                <a:solidFill>
                  <a:srgbClr val="000000"/>
                </a:solidFill>
              </a:rPr>
              <a:t>7 weeks</a:t>
            </a:r>
            <a:endParaRPr lang="en-US" dirty="0">
              <a:solidFill>
                <a:srgbClr val="000000"/>
              </a:solidFill>
            </a:endParaRPr>
          </a:p>
        </p:txBody>
      </p:sp>
      <p:grpSp>
        <p:nvGrpSpPr>
          <p:cNvPr id="3" name="Group 2"/>
          <p:cNvGrpSpPr/>
          <p:nvPr/>
        </p:nvGrpSpPr>
        <p:grpSpPr>
          <a:xfrm>
            <a:off x="448696" y="1517722"/>
            <a:ext cx="8531664" cy="4532342"/>
            <a:chOff x="448696" y="1517722"/>
            <a:chExt cx="8531664" cy="4532342"/>
          </a:xfrm>
        </p:grpSpPr>
        <p:sp>
          <p:nvSpPr>
            <p:cNvPr id="4" name="Freeform 3"/>
            <p:cNvSpPr/>
            <p:nvPr/>
          </p:nvSpPr>
          <p:spPr>
            <a:xfrm>
              <a:off x="448696" y="1611208"/>
              <a:ext cx="2555943" cy="1022377"/>
            </a:xfrm>
            <a:custGeom>
              <a:avLst/>
              <a:gdLst>
                <a:gd name="connsiteX0" fmla="*/ 0 w 2555943"/>
                <a:gd name="connsiteY0" fmla="*/ 0 h 1022377"/>
                <a:gd name="connsiteX1" fmla="*/ 2044755 w 2555943"/>
                <a:gd name="connsiteY1" fmla="*/ 0 h 1022377"/>
                <a:gd name="connsiteX2" fmla="*/ 2555943 w 2555943"/>
                <a:gd name="connsiteY2" fmla="*/ 511189 h 1022377"/>
                <a:gd name="connsiteX3" fmla="*/ 2044755 w 2555943"/>
                <a:gd name="connsiteY3" fmla="*/ 1022377 h 1022377"/>
                <a:gd name="connsiteX4" fmla="*/ 0 w 2555943"/>
                <a:gd name="connsiteY4" fmla="*/ 1022377 h 1022377"/>
                <a:gd name="connsiteX5" fmla="*/ 0 w 2555943"/>
                <a:gd name="connsiteY5" fmla="*/ 0 h 102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5943" h="1022377">
                  <a:moveTo>
                    <a:pt x="0" y="0"/>
                  </a:moveTo>
                  <a:lnTo>
                    <a:pt x="2044755" y="0"/>
                  </a:lnTo>
                  <a:lnTo>
                    <a:pt x="2555943" y="511189"/>
                  </a:lnTo>
                  <a:lnTo>
                    <a:pt x="2044755" y="1022377"/>
                  </a:lnTo>
                  <a:lnTo>
                    <a:pt x="0" y="1022377"/>
                  </a:lnTo>
                  <a:lnTo>
                    <a:pt x="0" y="0"/>
                  </a:lnTo>
                  <a:close/>
                </a:path>
              </a:pathLst>
            </a:custGeom>
            <a:solidFill>
              <a:schemeClr val="accent2">
                <a:hueOff val="0"/>
                <a:satOff val="0"/>
                <a:lumOff val="0"/>
                <a:alpha val="23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96012" tIns="48006" rIns="279597" bIns="48006"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lumMod val="50000"/>
                      <a:lumOff val="50000"/>
                    </a:schemeClr>
                  </a:solidFill>
                </a:rPr>
                <a:t>Core course: Fundamentals &amp; Micro-projects</a:t>
              </a:r>
              <a:endParaRPr lang="en-US" sz="1800" kern="1200" dirty="0">
                <a:solidFill>
                  <a:schemeClr val="bg1">
                    <a:lumMod val="50000"/>
                    <a:lumOff val="50000"/>
                  </a:schemeClr>
                </a:solidFill>
              </a:endParaRPr>
            </a:p>
          </p:txBody>
        </p:sp>
        <p:sp>
          <p:nvSpPr>
            <p:cNvPr id="5" name="Freeform 4"/>
            <p:cNvSpPr/>
            <p:nvPr/>
          </p:nvSpPr>
          <p:spPr>
            <a:xfrm>
              <a:off x="2313130" y="5027687"/>
              <a:ext cx="2555943" cy="1022377"/>
            </a:xfrm>
            <a:custGeom>
              <a:avLst/>
              <a:gdLst>
                <a:gd name="connsiteX0" fmla="*/ 0 w 2555943"/>
                <a:gd name="connsiteY0" fmla="*/ 0 h 1022377"/>
                <a:gd name="connsiteX1" fmla="*/ 2044755 w 2555943"/>
                <a:gd name="connsiteY1" fmla="*/ 0 h 1022377"/>
                <a:gd name="connsiteX2" fmla="*/ 2555943 w 2555943"/>
                <a:gd name="connsiteY2" fmla="*/ 511189 h 1022377"/>
                <a:gd name="connsiteX3" fmla="*/ 2044755 w 2555943"/>
                <a:gd name="connsiteY3" fmla="*/ 1022377 h 1022377"/>
                <a:gd name="connsiteX4" fmla="*/ 0 w 2555943"/>
                <a:gd name="connsiteY4" fmla="*/ 1022377 h 1022377"/>
                <a:gd name="connsiteX5" fmla="*/ 511189 w 2555943"/>
                <a:gd name="connsiteY5" fmla="*/ 511189 h 1022377"/>
                <a:gd name="connsiteX6" fmla="*/ 0 w 2555943"/>
                <a:gd name="connsiteY6" fmla="*/ 0 h 102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5943" h="1022377">
                  <a:moveTo>
                    <a:pt x="0" y="0"/>
                  </a:moveTo>
                  <a:lnTo>
                    <a:pt x="2044755" y="0"/>
                  </a:lnTo>
                  <a:lnTo>
                    <a:pt x="2555943" y="511189"/>
                  </a:lnTo>
                  <a:lnTo>
                    <a:pt x="2044755" y="1022377"/>
                  </a:lnTo>
                  <a:lnTo>
                    <a:pt x="0" y="1022377"/>
                  </a:lnTo>
                  <a:lnTo>
                    <a:pt x="511189" y="511189"/>
                  </a:lnTo>
                  <a:lnTo>
                    <a:pt x="0" y="0"/>
                  </a:lnTo>
                  <a:close/>
                </a:path>
              </a:pathLst>
            </a:custGeom>
            <a:solidFill>
              <a:schemeClr val="accent3">
                <a:hueOff val="0"/>
                <a:satOff val="0"/>
                <a:lumOff val="0"/>
                <a:alpha val="45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583198" tIns="48006" rIns="535191" bIns="48006" numCol="1" spcCol="1270" anchor="ctr" anchorCtr="0">
              <a:noAutofit/>
            </a:bodyPr>
            <a:lstStyle/>
            <a:p>
              <a:pPr lvl="0" algn="ctr" defTabSz="800100">
                <a:lnSpc>
                  <a:spcPct val="90000"/>
                </a:lnSpc>
                <a:spcBef>
                  <a:spcPct val="0"/>
                </a:spcBef>
                <a:spcAft>
                  <a:spcPct val="35000"/>
                </a:spcAft>
              </a:pPr>
              <a:r>
                <a:rPr lang="en-US" sz="1800" kern="1200" dirty="0" smtClean="0">
                  <a:solidFill>
                    <a:srgbClr val="7F7F7F"/>
                  </a:solidFill>
                </a:rPr>
                <a:t>Freshman Mini Project #1</a:t>
              </a:r>
              <a:endParaRPr lang="en-US" sz="1800" kern="1200" dirty="0">
                <a:solidFill>
                  <a:srgbClr val="7F7F7F"/>
                </a:solidFill>
              </a:endParaRPr>
            </a:p>
          </p:txBody>
        </p:sp>
        <p:sp>
          <p:nvSpPr>
            <p:cNvPr id="6" name="Freeform 5"/>
            <p:cNvSpPr/>
            <p:nvPr/>
          </p:nvSpPr>
          <p:spPr>
            <a:xfrm>
              <a:off x="4380051" y="1517722"/>
              <a:ext cx="2555943" cy="1022377"/>
            </a:xfrm>
            <a:custGeom>
              <a:avLst/>
              <a:gdLst>
                <a:gd name="connsiteX0" fmla="*/ 0 w 2555943"/>
                <a:gd name="connsiteY0" fmla="*/ 0 h 1022377"/>
                <a:gd name="connsiteX1" fmla="*/ 2044755 w 2555943"/>
                <a:gd name="connsiteY1" fmla="*/ 0 h 1022377"/>
                <a:gd name="connsiteX2" fmla="*/ 2555943 w 2555943"/>
                <a:gd name="connsiteY2" fmla="*/ 511189 h 1022377"/>
                <a:gd name="connsiteX3" fmla="*/ 2044755 w 2555943"/>
                <a:gd name="connsiteY3" fmla="*/ 1022377 h 1022377"/>
                <a:gd name="connsiteX4" fmla="*/ 0 w 2555943"/>
                <a:gd name="connsiteY4" fmla="*/ 1022377 h 1022377"/>
                <a:gd name="connsiteX5" fmla="*/ 511189 w 2555943"/>
                <a:gd name="connsiteY5" fmla="*/ 511189 h 1022377"/>
                <a:gd name="connsiteX6" fmla="*/ 0 w 2555943"/>
                <a:gd name="connsiteY6" fmla="*/ 0 h 102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5943" h="1022377">
                  <a:moveTo>
                    <a:pt x="0" y="0"/>
                  </a:moveTo>
                  <a:lnTo>
                    <a:pt x="2044755" y="0"/>
                  </a:lnTo>
                  <a:lnTo>
                    <a:pt x="2555943" y="511189"/>
                  </a:lnTo>
                  <a:lnTo>
                    <a:pt x="2044755" y="1022377"/>
                  </a:lnTo>
                  <a:lnTo>
                    <a:pt x="0" y="1022377"/>
                  </a:lnTo>
                  <a:lnTo>
                    <a:pt x="511189" y="511189"/>
                  </a:lnTo>
                  <a:lnTo>
                    <a:pt x="0" y="0"/>
                  </a:lnTo>
                  <a:close/>
                </a:path>
              </a:pathLst>
            </a:custGeom>
            <a:solidFill>
              <a:schemeClr val="accent4">
                <a:hueOff val="0"/>
                <a:satOff val="0"/>
                <a:lumOff val="0"/>
                <a:alpha val="40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583198" tIns="48006" rIns="535191" bIns="48006" numCol="1" spcCol="1270" anchor="ctr" anchorCtr="0">
              <a:noAutofit/>
            </a:bodyPr>
            <a:lstStyle/>
            <a:p>
              <a:pPr lvl="0" algn="ctr" defTabSz="800100">
                <a:lnSpc>
                  <a:spcPct val="90000"/>
                </a:lnSpc>
                <a:spcBef>
                  <a:spcPct val="0"/>
                </a:spcBef>
                <a:spcAft>
                  <a:spcPct val="35000"/>
                </a:spcAft>
              </a:pPr>
              <a:r>
                <a:rPr lang="en-US" sz="1800" kern="1200" dirty="0" smtClean="0">
                  <a:solidFill>
                    <a:srgbClr val="7F7F7F"/>
                  </a:solidFill>
                </a:rPr>
                <a:t>Freshman Mini Project #2</a:t>
              </a:r>
              <a:endParaRPr lang="en-US" sz="1800" kern="1200" dirty="0">
                <a:solidFill>
                  <a:srgbClr val="7F7F7F"/>
                </a:solidFill>
              </a:endParaRPr>
            </a:p>
          </p:txBody>
        </p:sp>
        <p:sp>
          <p:nvSpPr>
            <p:cNvPr id="8" name="Freeform 7"/>
            <p:cNvSpPr/>
            <p:nvPr/>
          </p:nvSpPr>
          <p:spPr>
            <a:xfrm>
              <a:off x="6424417" y="5027687"/>
              <a:ext cx="2555943" cy="1022377"/>
            </a:xfrm>
            <a:custGeom>
              <a:avLst/>
              <a:gdLst>
                <a:gd name="connsiteX0" fmla="*/ 0 w 2555943"/>
                <a:gd name="connsiteY0" fmla="*/ 0 h 1022377"/>
                <a:gd name="connsiteX1" fmla="*/ 2044755 w 2555943"/>
                <a:gd name="connsiteY1" fmla="*/ 0 h 1022377"/>
                <a:gd name="connsiteX2" fmla="*/ 2555943 w 2555943"/>
                <a:gd name="connsiteY2" fmla="*/ 511189 h 1022377"/>
                <a:gd name="connsiteX3" fmla="*/ 2044755 w 2555943"/>
                <a:gd name="connsiteY3" fmla="*/ 1022377 h 1022377"/>
                <a:gd name="connsiteX4" fmla="*/ 0 w 2555943"/>
                <a:gd name="connsiteY4" fmla="*/ 1022377 h 1022377"/>
                <a:gd name="connsiteX5" fmla="*/ 511189 w 2555943"/>
                <a:gd name="connsiteY5" fmla="*/ 511189 h 1022377"/>
                <a:gd name="connsiteX6" fmla="*/ 0 w 2555943"/>
                <a:gd name="connsiteY6" fmla="*/ 0 h 102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5943" h="1022377">
                  <a:moveTo>
                    <a:pt x="0" y="0"/>
                  </a:moveTo>
                  <a:lnTo>
                    <a:pt x="2044755" y="0"/>
                  </a:lnTo>
                  <a:lnTo>
                    <a:pt x="2555943" y="511189"/>
                  </a:lnTo>
                  <a:lnTo>
                    <a:pt x="2044755" y="1022377"/>
                  </a:lnTo>
                  <a:lnTo>
                    <a:pt x="0" y="1022377"/>
                  </a:lnTo>
                  <a:lnTo>
                    <a:pt x="511189" y="511189"/>
                  </a:lnTo>
                  <a:lnTo>
                    <a:pt x="0" y="0"/>
                  </a:lnTo>
                  <a:close/>
                </a:path>
              </a:pathLst>
            </a:custGeom>
            <a:solidFill>
              <a:schemeClr val="accent5">
                <a:hueOff val="0"/>
                <a:satOff val="0"/>
                <a:lumOff val="0"/>
                <a:alpha val="39000"/>
              </a:schemeClr>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583198" tIns="48006" rIns="535191" bIns="48006" numCol="1" spcCol="1270" anchor="ctr" anchorCtr="0">
              <a:noAutofit/>
            </a:bodyPr>
            <a:lstStyle/>
            <a:p>
              <a:pPr lvl="0" algn="ctr" defTabSz="800100">
                <a:lnSpc>
                  <a:spcPct val="90000"/>
                </a:lnSpc>
                <a:spcBef>
                  <a:spcPct val="0"/>
                </a:spcBef>
                <a:spcAft>
                  <a:spcPct val="35000"/>
                </a:spcAft>
              </a:pPr>
              <a:r>
                <a:rPr lang="en-US" sz="1800" kern="1200" dirty="0" smtClean="0">
                  <a:solidFill>
                    <a:srgbClr val="7F7F7F"/>
                  </a:solidFill>
                </a:rPr>
                <a:t>Discipline Specific Introductory Course</a:t>
              </a:r>
              <a:endParaRPr lang="en-US" sz="1800" kern="1200" dirty="0">
                <a:solidFill>
                  <a:srgbClr val="7F7F7F"/>
                </a:solidFill>
              </a:endParaRPr>
            </a:p>
          </p:txBody>
        </p:sp>
      </p:grpSp>
      <p:cxnSp>
        <p:nvCxnSpPr>
          <p:cNvPr id="31" name="Straight Connector 30"/>
          <p:cNvCxnSpPr/>
          <p:nvPr/>
        </p:nvCxnSpPr>
        <p:spPr>
          <a:xfrm flipV="1">
            <a:off x="256067" y="2455453"/>
            <a:ext cx="0" cy="661015"/>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4452466" y="2455453"/>
            <a:ext cx="0" cy="661015"/>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2332570" y="4091620"/>
            <a:ext cx="0" cy="93606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6424419" y="4132100"/>
            <a:ext cx="0" cy="936068"/>
          </a:xfrm>
          <a:prstGeom prst="line">
            <a:avLst/>
          </a:prstGeom>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71839" y="1106476"/>
            <a:ext cx="1223412" cy="369332"/>
          </a:xfrm>
          <a:prstGeom prst="rect">
            <a:avLst/>
          </a:prstGeom>
          <a:noFill/>
        </p:spPr>
        <p:txBody>
          <a:bodyPr wrap="none" rtlCol="0">
            <a:spAutoFit/>
          </a:bodyPr>
          <a:lstStyle/>
          <a:p>
            <a:r>
              <a:rPr lang="en-US" dirty="0" smtClean="0">
                <a:solidFill>
                  <a:schemeClr val="bg1"/>
                </a:solidFill>
              </a:rPr>
              <a:t>EGR 1200</a:t>
            </a:r>
            <a:endParaRPr lang="en-US" dirty="0">
              <a:solidFill>
                <a:schemeClr val="bg1"/>
              </a:solidFill>
            </a:endParaRPr>
          </a:p>
        </p:txBody>
      </p:sp>
      <p:sp>
        <p:nvSpPr>
          <p:cNvPr id="23" name="TextBox 22"/>
          <p:cNvSpPr txBox="1"/>
          <p:nvPr/>
        </p:nvSpPr>
        <p:spPr>
          <a:xfrm>
            <a:off x="6049078" y="1106476"/>
            <a:ext cx="1223412" cy="369332"/>
          </a:xfrm>
          <a:prstGeom prst="rect">
            <a:avLst/>
          </a:prstGeom>
          <a:noFill/>
        </p:spPr>
        <p:txBody>
          <a:bodyPr wrap="none" rtlCol="0">
            <a:spAutoFit/>
          </a:bodyPr>
          <a:lstStyle/>
          <a:p>
            <a:r>
              <a:rPr lang="en-US" dirty="0" smtClean="0">
                <a:solidFill>
                  <a:schemeClr val="bg1"/>
                </a:solidFill>
              </a:rPr>
              <a:t>EGR 1205</a:t>
            </a:r>
            <a:endParaRPr lang="en-US" dirty="0">
              <a:solidFill>
                <a:schemeClr val="bg1"/>
              </a:solidFill>
            </a:endParaRPr>
          </a:p>
        </p:txBody>
      </p:sp>
    </p:spTree>
    <p:extLst>
      <p:ext uri="{BB962C8B-B14F-4D97-AF65-F5344CB8AC3E}">
        <p14:creationId xmlns:p14="http://schemas.microsoft.com/office/powerpoint/2010/main" val="478127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noGrp="1"/>
          </p:cNvSpPr>
          <p:nvPr>
            <p:ph idx="1"/>
          </p:nvPr>
        </p:nvSpPr>
        <p:spPr>
          <a:xfrm>
            <a:off x="346075" y="1320800"/>
            <a:ext cx="4873625" cy="4176712"/>
          </a:xfrm>
          <a:prstGeom prst="rect">
            <a:avLst/>
          </a:prstGeom>
        </p:spPr>
        <p:txBody>
          <a:bodyPr>
            <a:normAutofit fontScale="92500" lnSpcReduction="10000"/>
          </a:bodyPr>
          <a:lst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a:buFont typeface="Arial"/>
              <a:buChar char="•"/>
            </a:pPr>
            <a:r>
              <a:rPr lang="en-US" dirty="0" smtClean="0">
                <a:solidFill>
                  <a:srgbClr val="000000"/>
                </a:solidFill>
              </a:rPr>
              <a:t>Group assignment: developing projects for improving sustainability </a:t>
            </a:r>
            <a:r>
              <a:rPr lang="en-US" dirty="0">
                <a:solidFill>
                  <a:srgbClr val="000000"/>
                </a:solidFill>
              </a:rPr>
              <a:t>on Villanova </a:t>
            </a:r>
            <a:r>
              <a:rPr lang="en-US" dirty="0" smtClean="0">
                <a:solidFill>
                  <a:srgbClr val="000000"/>
                </a:solidFill>
              </a:rPr>
              <a:t>University campus related to energy and water usages. </a:t>
            </a:r>
            <a:endParaRPr lang="en-US" dirty="0">
              <a:solidFill>
                <a:srgbClr val="000000"/>
              </a:solidFill>
            </a:endParaRPr>
          </a:p>
          <a:p>
            <a:pPr>
              <a:buFont typeface="Arial"/>
              <a:buChar char="•"/>
            </a:pPr>
            <a:r>
              <a:rPr lang="en-US" dirty="0" smtClean="0">
                <a:solidFill>
                  <a:srgbClr val="000000"/>
                </a:solidFill>
              </a:rPr>
              <a:t>Students present their proposed projects in a formal poster session held at the end of the course. </a:t>
            </a:r>
          </a:p>
          <a:p>
            <a:pPr>
              <a:buFont typeface="Arial"/>
              <a:buChar char="•"/>
            </a:pPr>
            <a:r>
              <a:rPr lang="en-US" dirty="0">
                <a:solidFill>
                  <a:srgbClr val="000000"/>
                </a:solidFill>
              </a:rPr>
              <a:t>Convey technical information to an audience</a:t>
            </a:r>
          </a:p>
          <a:p>
            <a:pPr>
              <a:buFont typeface="Arial"/>
              <a:buChar char="•"/>
            </a:pPr>
            <a:r>
              <a:rPr lang="en-US" dirty="0" smtClean="0">
                <a:solidFill>
                  <a:srgbClr val="000000"/>
                </a:solidFill>
              </a:rPr>
              <a:t>Defend work through Q&amp;A sessions</a:t>
            </a:r>
          </a:p>
          <a:p>
            <a:pPr>
              <a:buFont typeface="Arial"/>
              <a:buChar char="•"/>
            </a:pPr>
            <a:r>
              <a:rPr lang="en-US" dirty="0" smtClean="0">
                <a:solidFill>
                  <a:srgbClr val="000000"/>
                </a:solidFill>
              </a:rPr>
              <a:t>Open to public</a:t>
            </a:r>
          </a:p>
          <a:p>
            <a:pPr>
              <a:buFont typeface="Arial"/>
              <a:buChar char="•"/>
            </a:pPr>
            <a:endParaRPr lang="en-US" dirty="0">
              <a:solidFill>
                <a:srgbClr val="000000"/>
              </a:solidFill>
            </a:endParaRPr>
          </a:p>
        </p:txBody>
      </p:sp>
      <p:sp>
        <p:nvSpPr>
          <p:cNvPr id="7" name="Title 1"/>
          <p:cNvSpPr txBox="1">
            <a:spLocks/>
          </p:cNvSpPr>
          <p:nvPr/>
        </p:nvSpPr>
        <p:spPr>
          <a:xfrm>
            <a:off x="581215" y="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sz="2400" b="1" dirty="0" smtClean="0">
                <a:solidFill>
                  <a:schemeClr val="tx1"/>
                </a:solidFill>
              </a:rPr>
              <a:t>Developing Projects for</a:t>
            </a:r>
          </a:p>
          <a:p>
            <a:r>
              <a:rPr lang="en-US" sz="2400" b="1" dirty="0" smtClean="0">
                <a:solidFill>
                  <a:schemeClr val="tx1"/>
                </a:solidFill>
              </a:rPr>
              <a:t>Improving Sustainability on Villanova University.  </a:t>
            </a:r>
            <a:endParaRPr lang="en-US" sz="2400" b="1" dirty="0">
              <a:solidFill>
                <a:schemeClr val="tx1"/>
              </a:solidFill>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99088" y="1068388"/>
            <a:ext cx="3487737" cy="468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7882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555797"/>
            <a:ext cx="8220075" cy="6213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038600" y="120752"/>
            <a:ext cx="1184427" cy="369332"/>
          </a:xfrm>
          <a:prstGeom prst="rect">
            <a:avLst/>
          </a:prstGeom>
          <a:noFill/>
        </p:spPr>
        <p:txBody>
          <a:bodyPr wrap="none" rtlCol="0">
            <a:spAutoFit/>
          </a:bodyPr>
          <a:lstStyle/>
          <a:p>
            <a:r>
              <a:rPr lang="en-US" dirty="0" smtClean="0">
                <a:solidFill>
                  <a:prstClr val="black"/>
                </a:solidFill>
              </a:rPr>
              <a:t>Project # 3</a:t>
            </a:r>
            <a:endParaRPr lang="en-US" dirty="0">
              <a:solidFill>
                <a:prstClr val="black"/>
              </a:solidFill>
            </a:endParaRPr>
          </a:p>
        </p:txBody>
      </p:sp>
    </p:spTree>
    <p:extLst>
      <p:ext uri="{BB962C8B-B14F-4D97-AF65-F5344CB8AC3E}">
        <p14:creationId xmlns:p14="http://schemas.microsoft.com/office/powerpoint/2010/main" val="13905998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9599" y="450698"/>
            <a:ext cx="8315325" cy="6250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038600" y="120752"/>
            <a:ext cx="1184427" cy="369332"/>
          </a:xfrm>
          <a:prstGeom prst="rect">
            <a:avLst/>
          </a:prstGeom>
          <a:noFill/>
        </p:spPr>
        <p:txBody>
          <a:bodyPr wrap="none" rtlCol="0">
            <a:spAutoFit/>
          </a:bodyPr>
          <a:lstStyle/>
          <a:p>
            <a:r>
              <a:rPr lang="en-US" dirty="0" smtClean="0">
                <a:solidFill>
                  <a:prstClr val="black"/>
                </a:solidFill>
              </a:rPr>
              <a:t>Project # 4</a:t>
            </a:r>
            <a:endParaRPr lang="en-US" dirty="0">
              <a:solidFill>
                <a:prstClr val="black"/>
              </a:solidFill>
            </a:endParaRPr>
          </a:p>
        </p:txBody>
      </p:sp>
    </p:spTree>
    <p:extLst>
      <p:ext uri="{BB962C8B-B14F-4D97-AF65-F5344CB8AC3E}">
        <p14:creationId xmlns:p14="http://schemas.microsoft.com/office/powerpoint/2010/main" val="28400210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609600"/>
            <a:ext cx="8184140" cy="6094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038600" y="120752"/>
            <a:ext cx="1184427" cy="369332"/>
          </a:xfrm>
          <a:prstGeom prst="rect">
            <a:avLst/>
          </a:prstGeom>
          <a:noFill/>
        </p:spPr>
        <p:txBody>
          <a:bodyPr wrap="none" rtlCol="0">
            <a:spAutoFit/>
          </a:bodyPr>
          <a:lstStyle/>
          <a:p>
            <a:r>
              <a:rPr lang="en-US" dirty="0" smtClean="0">
                <a:solidFill>
                  <a:prstClr val="black"/>
                </a:solidFill>
              </a:rPr>
              <a:t>Project # 5</a:t>
            </a:r>
            <a:endParaRPr lang="en-US" dirty="0">
              <a:solidFill>
                <a:prstClr val="black"/>
              </a:solidFill>
            </a:endParaRPr>
          </a:p>
        </p:txBody>
      </p:sp>
    </p:spTree>
    <p:extLst>
      <p:ext uri="{BB962C8B-B14F-4D97-AF65-F5344CB8AC3E}">
        <p14:creationId xmlns:p14="http://schemas.microsoft.com/office/powerpoint/2010/main" val="4601766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5800" y="528154"/>
            <a:ext cx="8243888" cy="6153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038600" y="120752"/>
            <a:ext cx="1184427" cy="369332"/>
          </a:xfrm>
          <a:prstGeom prst="rect">
            <a:avLst/>
          </a:prstGeom>
          <a:noFill/>
        </p:spPr>
        <p:txBody>
          <a:bodyPr wrap="none" rtlCol="0">
            <a:spAutoFit/>
          </a:bodyPr>
          <a:lstStyle/>
          <a:p>
            <a:r>
              <a:rPr lang="en-US" dirty="0" smtClean="0">
                <a:solidFill>
                  <a:prstClr val="black"/>
                </a:solidFill>
              </a:rPr>
              <a:t>Project # 6</a:t>
            </a:r>
            <a:endParaRPr lang="en-US" dirty="0">
              <a:solidFill>
                <a:prstClr val="black"/>
              </a:solidFill>
            </a:endParaRPr>
          </a:p>
        </p:txBody>
      </p:sp>
    </p:spTree>
    <p:extLst>
      <p:ext uri="{BB962C8B-B14F-4D97-AF65-F5344CB8AC3E}">
        <p14:creationId xmlns:p14="http://schemas.microsoft.com/office/powerpoint/2010/main" val="2959880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2703" y="-963613"/>
            <a:ext cx="8228013" cy="1927225"/>
          </a:xfrm>
        </p:spPr>
        <p:txBody>
          <a:bodyPr/>
          <a:lstStyle/>
          <a:p>
            <a:r>
              <a:rPr lang="en-US" sz="4000" b="1" dirty="0" smtClean="0">
                <a:solidFill>
                  <a:schemeClr val="tx1"/>
                </a:solidFill>
              </a:rPr>
              <a:t>Conclusion</a:t>
            </a:r>
            <a:endParaRPr lang="en-US" sz="4000" b="1" dirty="0">
              <a:solidFill>
                <a:schemeClr val="tx1"/>
              </a:solidFill>
            </a:endParaRPr>
          </a:p>
        </p:txBody>
      </p:sp>
      <p:sp>
        <p:nvSpPr>
          <p:cNvPr id="3" name="Subtitle 2"/>
          <p:cNvSpPr>
            <a:spLocks noGrp="1"/>
          </p:cNvSpPr>
          <p:nvPr>
            <p:ph type="subTitle" idx="1"/>
          </p:nvPr>
        </p:nvSpPr>
        <p:spPr>
          <a:xfrm>
            <a:off x="405364" y="3258926"/>
            <a:ext cx="8228013" cy="3874430"/>
          </a:xfrm>
        </p:spPr>
        <p:txBody>
          <a:bodyPr>
            <a:normAutofit/>
          </a:bodyPr>
          <a:lstStyle/>
          <a:p>
            <a:endParaRPr lang="en-US" dirty="0" smtClean="0"/>
          </a:p>
          <a:p>
            <a:pPr marL="285750" indent="-285750">
              <a:buFont typeface="Arial"/>
              <a:buChar char="•"/>
            </a:pPr>
            <a:r>
              <a:rPr lang="en-US" dirty="0" smtClean="0"/>
              <a:t>Biofuels production &amp; process plant analysis : </a:t>
            </a:r>
          </a:p>
          <a:p>
            <a:r>
              <a:rPr lang="en-US" dirty="0" smtClean="0"/>
              <a:t>highly interdisciplinary engineering effort</a:t>
            </a:r>
          </a:p>
          <a:p>
            <a:endParaRPr lang="en-US" dirty="0"/>
          </a:p>
          <a:p>
            <a:pPr marL="285750" indent="-285750">
              <a:buFont typeface="Arial"/>
              <a:buChar char="•"/>
            </a:pPr>
            <a:r>
              <a:rPr lang="en-US" dirty="0" smtClean="0"/>
              <a:t>Introduce students to a variety of engineering design, development tools &amp; concepts of sustainability</a:t>
            </a:r>
          </a:p>
          <a:p>
            <a:endParaRPr lang="en-US" dirty="0"/>
          </a:p>
          <a:p>
            <a:pPr marL="285750" indent="-285750">
              <a:buFont typeface="Arial"/>
              <a:buChar char="•"/>
            </a:pPr>
            <a:r>
              <a:rPr lang="en-US" dirty="0" smtClean="0"/>
              <a:t>Seed in helping students decide early on and become an all rounder engineer</a:t>
            </a:r>
            <a:endParaRPr lang="en-US" dirty="0"/>
          </a:p>
        </p:txBody>
      </p:sp>
      <p:sp>
        <p:nvSpPr>
          <p:cNvPr id="4" name="TextBox 3"/>
          <p:cNvSpPr txBox="1"/>
          <p:nvPr/>
        </p:nvSpPr>
        <p:spPr>
          <a:xfrm>
            <a:off x="405364" y="1593829"/>
            <a:ext cx="8228013" cy="1569660"/>
          </a:xfrm>
          <a:prstGeom prst="rect">
            <a:avLst/>
          </a:prstGeom>
          <a:noFill/>
        </p:spPr>
        <p:txBody>
          <a:bodyPr wrap="square" rtlCol="0">
            <a:spAutoFit/>
          </a:bodyPr>
          <a:lstStyle/>
          <a:p>
            <a:pPr algn="ctr"/>
            <a:r>
              <a:rPr lang="en-US" sz="2400" dirty="0" smtClean="0">
                <a:solidFill>
                  <a:schemeClr val="bg1"/>
                </a:solidFill>
              </a:rPr>
              <a:t>Through multidisciplinary hands-on engineering projects, students will have the opportunity to explore the demands and expectations of engineering and better prepare them for a successful undergraduate career. </a:t>
            </a:r>
            <a:endParaRPr lang="en-US" sz="2400" dirty="0">
              <a:solidFill>
                <a:schemeClr val="bg1"/>
              </a:solidFill>
            </a:endParaRPr>
          </a:p>
        </p:txBody>
      </p:sp>
      <p:sp>
        <p:nvSpPr>
          <p:cNvPr id="5" name="Rounded Rectangle 4"/>
          <p:cNvSpPr/>
          <p:nvPr/>
        </p:nvSpPr>
        <p:spPr>
          <a:xfrm>
            <a:off x="285092" y="1593829"/>
            <a:ext cx="8449088" cy="16650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7644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3920" y="-88900"/>
            <a:ext cx="8228013" cy="1168788"/>
          </a:xfrm>
        </p:spPr>
        <p:txBody>
          <a:bodyPr/>
          <a:lstStyle/>
          <a:p>
            <a:r>
              <a:rPr lang="en-US" sz="3200" dirty="0" smtClean="0">
                <a:solidFill>
                  <a:schemeClr val="tx1"/>
                </a:solidFill>
              </a:rPr>
              <a:t>Recruiting </a:t>
            </a:r>
            <a:r>
              <a:rPr lang="en-US" sz="3200" dirty="0">
                <a:solidFill>
                  <a:schemeClr val="tx1"/>
                </a:solidFill>
              </a:rPr>
              <a:t>P</a:t>
            </a:r>
            <a:r>
              <a:rPr lang="en-US" sz="3200" dirty="0" smtClean="0">
                <a:solidFill>
                  <a:schemeClr val="tx1"/>
                </a:solidFill>
              </a:rPr>
              <a:t>latform for Student-Run </a:t>
            </a:r>
            <a:br>
              <a:rPr lang="en-US" sz="3200" dirty="0" smtClean="0">
                <a:solidFill>
                  <a:schemeClr val="tx1"/>
                </a:solidFill>
              </a:rPr>
            </a:br>
            <a:r>
              <a:rPr lang="en-US" sz="3200" dirty="0" smtClean="0">
                <a:solidFill>
                  <a:schemeClr val="tx1"/>
                </a:solidFill>
              </a:rPr>
              <a:t>Villanova Biodiesel Program </a:t>
            </a:r>
            <a:endParaRPr lang="en-US" sz="3200" dirty="0">
              <a:solidFill>
                <a:schemeClr val="tx1"/>
              </a:solidFill>
            </a:endParaRPr>
          </a:p>
        </p:txBody>
      </p:sp>
      <p:sp>
        <p:nvSpPr>
          <p:cNvPr id="3" name="Subtitle 2"/>
          <p:cNvSpPr>
            <a:spLocks noGrp="1"/>
          </p:cNvSpPr>
          <p:nvPr>
            <p:ph type="subTitle" idx="1"/>
          </p:nvPr>
        </p:nvSpPr>
        <p:spPr/>
        <p:txBody>
          <a:bodyPr/>
          <a:lstStyle/>
          <a:p>
            <a:r>
              <a:rPr lang="en-US" dirty="0" smtClean="0"/>
              <a:t>3500 </a:t>
            </a:r>
            <a:endParaRPr lang="en-US" dirty="0"/>
          </a:p>
        </p:txBody>
      </p:sp>
      <p:pic>
        <p:nvPicPr>
          <p:cNvPr id="4" name="Picture 3" descr="Screen Shot 2012-04-20 at 1.51.26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251" y="2903637"/>
            <a:ext cx="5546673" cy="3201436"/>
          </a:xfrm>
          <a:prstGeom prst="rect">
            <a:avLst/>
          </a:prstGeom>
        </p:spPr>
      </p:pic>
      <p:pic>
        <p:nvPicPr>
          <p:cNvPr id="7" name="Picture 6" descr="Screen Shot 2012-04-20 at 5.05.32 P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04924" y="3076297"/>
            <a:ext cx="3422961" cy="2596957"/>
          </a:xfrm>
          <a:prstGeom prst="rect">
            <a:avLst/>
          </a:prstGeom>
        </p:spPr>
      </p:pic>
      <p:pic>
        <p:nvPicPr>
          <p:cNvPr id="8"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46160" y="1168788"/>
            <a:ext cx="1283710" cy="1605270"/>
          </a:xfrm>
          <a:prstGeom prst="rect">
            <a:avLst/>
          </a:prstGeom>
          <a:noFill/>
          <a:ln w="9525">
            <a:noFill/>
            <a:miter lim="800000"/>
            <a:headEnd/>
            <a:tailEnd/>
          </a:ln>
        </p:spPr>
      </p:pic>
      <p:pic>
        <p:nvPicPr>
          <p:cNvPr id="9" name="Picture 8"/>
          <p:cNvPicPr/>
          <p:nvPr/>
        </p:nvPicPr>
        <p:blipFill>
          <a:blip r:embed="rId6" cstate="email">
            <a:extLst>
              <a:ext uri="{28A0092B-C50C-407E-A947-70E740481C1C}">
                <a14:useLocalDpi xmlns:a14="http://schemas.microsoft.com/office/drawing/2010/main"/>
              </a:ext>
            </a:extLst>
          </a:blip>
          <a:srcRect/>
          <a:stretch>
            <a:fillRect/>
          </a:stretch>
        </p:blipFill>
        <p:spPr bwMode="auto">
          <a:xfrm>
            <a:off x="941330" y="1168788"/>
            <a:ext cx="1219200" cy="1600200"/>
          </a:xfrm>
          <a:prstGeom prst="rect">
            <a:avLst/>
          </a:prstGeom>
          <a:noFill/>
        </p:spPr>
      </p:pic>
      <p:sp>
        <p:nvSpPr>
          <p:cNvPr id="10" name="Down Arrow 9"/>
          <p:cNvSpPr/>
          <p:nvPr/>
        </p:nvSpPr>
        <p:spPr>
          <a:xfrm>
            <a:off x="4185668" y="2768988"/>
            <a:ext cx="388762" cy="538988"/>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1" name="Down Arrow 10"/>
          <p:cNvSpPr/>
          <p:nvPr/>
        </p:nvSpPr>
        <p:spPr>
          <a:xfrm>
            <a:off x="1292768" y="2768988"/>
            <a:ext cx="388762" cy="538988"/>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2" name="TextBox 11"/>
          <p:cNvSpPr txBox="1"/>
          <p:nvPr/>
        </p:nvSpPr>
        <p:spPr>
          <a:xfrm>
            <a:off x="5411514" y="1347628"/>
            <a:ext cx="3273698" cy="1154162"/>
          </a:xfrm>
          <a:prstGeom prst="rect">
            <a:avLst/>
          </a:prstGeom>
          <a:noFill/>
        </p:spPr>
        <p:txBody>
          <a:bodyPr wrap="square" rtlCol="0">
            <a:spAutoFit/>
          </a:bodyPr>
          <a:lstStyle/>
          <a:p>
            <a:pPr marL="285750" indent="-285750">
              <a:buFont typeface="Arial"/>
              <a:buChar char="•"/>
            </a:pPr>
            <a:r>
              <a:rPr lang="en-US" sz="2300" dirty="0" smtClean="0">
                <a:solidFill>
                  <a:schemeClr val="bg1"/>
                </a:solidFill>
              </a:rPr>
              <a:t>Scale up of process from lab bench design</a:t>
            </a:r>
          </a:p>
          <a:p>
            <a:pPr marL="285750" indent="-285750">
              <a:buFont typeface="Arial"/>
              <a:buChar char="•"/>
            </a:pPr>
            <a:r>
              <a:rPr lang="en-US" sz="2300" dirty="0" smtClean="0">
                <a:solidFill>
                  <a:schemeClr val="bg1"/>
                </a:solidFill>
              </a:rPr>
              <a:t>Process flow diagrams</a:t>
            </a:r>
            <a:endParaRPr lang="en-US" sz="2300" dirty="0">
              <a:solidFill>
                <a:schemeClr val="bg1"/>
              </a:solidFill>
            </a:endParaRPr>
          </a:p>
        </p:txBody>
      </p:sp>
    </p:spTree>
    <p:extLst>
      <p:ext uri="{BB962C8B-B14F-4D97-AF65-F5344CB8AC3E}">
        <p14:creationId xmlns:p14="http://schemas.microsoft.com/office/powerpoint/2010/main" val="3636193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6300" y="25400"/>
            <a:ext cx="7951457" cy="1355725"/>
          </a:xfrm>
        </p:spPr>
        <p:txBody>
          <a:bodyPr/>
          <a:lstStyle/>
          <a:p>
            <a:r>
              <a:rPr lang="en-US" sz="4400" b="1" dirty="0" smtClean="0">
                <a:solidFill>
                  <a:schemeClr val="tx1"/>
                </a:solidFill>
              </a:rPr>
              <a:t>Acknowledgment</a:t>
            </a:r>
            <a:br>
              <a:rPr lang="en-US" sz="4400" b="1" dirty="0" smtClean="0">
                <a:solidFill>
                  <a:schemeClr val="tx1"/>
                </a:solidFill>
              </a:rPr>
            </a:br>
            <a:endParaRPr lang="en-US" sz="4400" b="1" dirty="0">
              <a:solidFill>
                <a:schemeClr val="tx1"/>
              </a:solidFill>
            </a:endParaRPr>
          </a:p>
        </p:txBody>
      </p:sp>
      <p:sp>
        <p:nvSpPr>
          <p:cNvPr id="3" name="Subtitle 2"/>
          <p:cNvSpPr>
            <a:spLocks noGrp="1"/>
          </p:cNvSpPr>
          <p:nvPr>
            <p:ph type="subTitle" idx="1"/>
          </p:nvPr>
        </p:nvSpPr>
        <p:spPr>
          <a:xfrm>
            <a:off x="457199" y="5471955"/>
            <a:ext cx="8228013" cy="1066800"/>
          </a:xfrm>
        </p:spPr>
        <p:txBody>
          <a:bodyPr>
            <a:normAutofit/>
          </a:bodyPr>
          <a:lstStyle/>
          <a:p>
            <a:r>
              <a:rPr lang="en-US" sz="2800" dirty="0" smtClean="0"/>
              <a:t>Thank you for your attention</a:t>
            </a:r>
            <a:endParaRPr lang="en-US" sz="2800" dirty="0"/>
          </a:p>
        </p:txBody>
      </p:sp>
      <p:pic>
        <p:nvPicPr>
          <p:cNvPr id="4" name="Picture 3" descr="VIllanova COE Logo.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781300" y="1689100"/>
            <a:ext cx="3581400" cy="3467100"/>
          </a:xfrm>
          <a:prstGeom prst="rect">
            <a:avLst/>
          </a:prstGeom>
        </p:spPr>
      </p:pic>
    </p:spTree>
    <p:extLst>
      <p:ext uri="{BB962C8B-B14F-4D97-AF65-F5344CB8AC3E}">
        <p14:creationId xmlns:p14="http://schemas.microsoft.com/office/powerpoint/2010/main" val="3888160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63900" y="4078318"/>
            <a:ext cx="2133600"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64905" y="5155962"/>
            <a:ext cx="1249363"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48736" y="2913594"/>
            <a:ext cx="3267564" cy="2450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48736" y="147194"/>
            <a:ext cx="4106901" cy="224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0700" y="147194"/>
            <a:ext cx="4724400" cy="2229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86753699-58F0-3044-B3CE-5EC05138CBE9}" type="slidenum">
              <a:rPr lang="en-US" smtClean="0">
                <a:solidFill>
                  <a:prstClr val="black">
                    <a:tint val="75000"/>
                  </a:prstClr>
                </a:solidFill>
              </a:rPr>
              <a:pPr/>
              <a:t>38</a:t>
            </a:fld>
            <a:endParaRPr lang="en-US">
              <a:solidFill>
                <a:prstClr val="black">
                  <a:tint val="75000"/>
                </a:prstClr>
              </a:solidFill>
            </a:endParaRPr>
          </a:p>
        </p:txBody>
      </p:sp>
      <p:pic>
        <p:nvPicPr>
          <p:cNvPr id="4099" name="Picture 3"/>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214268" y="4113769"/>
            <a:ext cx="2786063" cy="208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047876" y="2901981"/>
            <a:ext cx="6933098" cy="991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5211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039" y="1970741"/>
            <a:ext cx="8229600" cy="1143000"/>
          </a:xfrm>
        </p:spPr>
        <p:txBody>
          <a:bodyPr/>
          <a:lstStyle/>
          <a:p>
            <a:r>
              <a:rPr lang="en-US" dirty="0" smtClean="0"/>
              <a:t>Additional Slides</a:t>
            </a:r>
            <a:endParaRPr lang="en-US" dirty="0"/>
          </a:p>
        </p:txBody>
      </p:sp>
    </p:spTree>
    <p:extLst>
      <p:ext uri="{BB962C8B-B14F-4D97-AF65-F5344CB8AC3E}">
        <p14:creationId xmlns:p14="http://schemas.microsoft.com/office/powerpoint/2010/main" val="2105339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411" y="1511817"/>
            <a:ext cx="4915811" cy="2209800"/>
          </a:xfrm>
        </p:spPr>
        <p:txBody>
          <a:bodyPr/>
          <a:lstStyle/>
          <a:p>
            <a:pPr algn="r"/>
            <a:r>
              <a:rPr lang="en-US" sz="6000" b="1" dirty="0" smtClean="0">
                <a:solidFill>
                  <a:schemeClr val="bg1"/>
                </a:solidFill>
              </a:rPr>
              <a:t>Biofuels Process &amp; Sustainability</a:t>
            </a:r>
            <a:endParaRPr lang="en-US" sz="6000" b="1" dirty="0">
              <a:solidFill>
                <a:schemeClr val="bg1"/>
              </a:solidFill>
            </a:endParaRPr>
          </a:p>
        </p:txBody>
      </p:sp>
      <p:sp>
        <p:nvSpPr>
          <p:cNvPr id="3" name="Text Placeholder 2"/>
          <p:cNvSpPr>
            <a:spLocks noGrp="1"/>
          </p:cNvSpPr>
          <p:nvPr>
            <p:ph type="body" sz="half" idx="2"/>
          </p:nvPr>
        </p:nvSpPr>
        <p:spPr>
          <a:xfrm>
            <a:off x="5077343" y="3924025"/>
            <a:ext cx="3635375" cy="3505667"/>
          </a:xfrm>
        </p:spPr>
        <p:txBody>
          <a:bodyPr/>
          <a:lstStyle/>
          <a:p>
            <a:pPr algn="ctr"/>
            <a:r>
              <a:rPr lang="en-US" dirty="0" smtClean="0">
                <a:solidFill>
                  <a:srgbClr val="000000"/>
                </a:solidFill>
              </a:rPr>
              <a:t>Biodiesel Synthesis from </a:t>
            </a:r>
          </a:p>
          <a:p>
            <a:pPr algn="ctr"/>
            <a:r>
              <a:rPr lang="en-US" dirty="0" smtClean="0">
                <a:solidFill>
                  <a:srgbClr val="000000"/>
                </a:solidFill>
              </a:rPr>
              <a:t>Waste Cooking Oil &amp;</a:t>
            </a:r>
          </a:p>
          <a:p>
            <a:pPr algn="ctr"/>
            <a:r>
              <a:rPr lang="en-US" dirty="0" smtClean="0">
                <a:solidFill>
                  <a:srgbClr val="000000"/>
                </a:solidFill>
              </a:rPr>
              <a:t> Use of Glycerol </a:t>
            </a:r>
            <a:r>
              <a:rPr lang="en-US" dirty="0">
                <a:solidFill>
                  <a:srgbClr val="000000"/>
                </a:solidFill>
              </a:rPr>
              <a:t>B</a:t>
            </a:r>
            <a:r>
              <a:rPr lang="en-US" dirty="0" smtClean="0">
                <a:solidFill>
                  <a:srgbClr val="000000"/>
                </a:solidFill>
              </a:rPr>
              <a:t>y-product for Soap </a:t>
            </a:r>
            <a:r>
              <a:rPr lang="en-US" dirty="0">
                <a:solidFill>
                  <a:srgbClr val="000000"/>
                </a:solidFill>
              </a:rPr>
              <a:t>P</a:t>
            </a:r>
            <a:r>
              <a:rPr lang="en-US" dirty="0" smtClean="0">
                <a:solidFill>
                  <a:srgbClr val="000000"/>
                </a:solidFill>
              </a:rPr>
              <a:t>roduction</a:t>
            </a:r>
            <a:endParaRPr lang="en-US" dirty="0">
              <a:solidFill>
                <a:srgbClr val="000000"/>
              </a:solidFill>
            </a:endParaRPr>
          </a:p>
        </p:txBody>
      </p:sp>
      <p:pic>
        <p:nvPicPr>
          <p:cNvPr id="5" name="Picture Placeholder 4" descr="Screen Shot 2012-04-20 at 12.06.36 PM.png"/>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xfrm>
            <a:off x="591444" y="2344312"/>
            <a:ext cx="3544254" cy="3544254"/>
          </a:xfrm>
        </p:spPr>
      </p:pic>
      <p:pic>
        <p:nvPicPr>
          <p:cNvPr id="6" name="Picture Placeholder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1143" y="627490"/>
            <a:ext cx="2036777" cy="1963311"/>
          </a:xfrm>
          <a:prstGeom prst="ellipse">
            <a:avLst/>
          </a:prstGeom>
        </p:spPr>
      </p:pic>
      <p:sp>
        <p:nvSpPr>
          <p:cNvPr id="11" name="Curved Left Arrow 10"/>
          <p:cNvSpPr/>
          <p:nvPr/>
        </p:nvSpPr>
        <p:spPr>
          <a:xfrm rot="20627597">
            <a:off x="2436240" y="1295796"/>
            <a:ext cx="842317" cy="1295005"/>
          </a:xfrm>
          <a:prstGeom prst="curvedLeftArrow">
            <a:avLst>
              <a:gd name="adj1" fmla="val 25000"/>
              <a:gd name="adj2" fmla="val 50000"/>
              <a:gd name="adj3" fmla="val 53688"/>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TextBox 11"/>
          <p:cNvSpPr txBox="1"/>
          <p:nvPr/>
        </p:nvSpPr>
        <p:spPr>
          <a:xfrm>
            <a:off x="109019" y="281820"/>
            <a:ext cx="2228901" cy="276999"/>
          </a:xfrm>
          <a:prstGeom prst="rect">
            <a:avLst/>
          </a:prstGeom>
          <a:noFill/>
        </p:spPr>
        <p:txBody>
          <a:bodyPr wrap="square" rtlCol="0">
            <a:spAutoFit/>
          </a:bodyPr>
          <a:lstStyle/>
          <a:p>
            <a:r>
              <a:rPr lang="en-US" sz="1200" dirty="0" smtClean="0"/>
              <a:t>Waste Cooking Oil</a:t>
            </a:r>
            <a:endParaRPr lang="en-US" sz="1200" dirty="0"/>
          </a:p>
        </p:txBody>
      </p:sp>
      <p:sp>
        <p:nvSpPr>
          <p:cNvPr id="13" name="TextBox 12"/>
          <p:cNvSpPr txBox="1"/>
          <p:nvPr/>
        </p:nvSpPr>
        <p:spPr>
          <a:xfrm>
            <a:off x="199336" y="5391784"/>
            <a:ext cx="2504140" cy="646331"/>
          </a:xfrm>
          <a:prstGeom prst="rect">
            <a:avLst/>
          </a:prstGeom>
          <a:noFill/>
        </p:spPr>
        <p:txBody>
          <a:bodyPr wrap="square" rtlCol="0">
            <a:spAutoFit/>
          </a:bodyPr>
          <a:lstStyle/>
          <a:p>
            <a:r>
              <a:rPr lang="en-US" dirty="0" smtClean="0">
                <a:solidFill>
                  <a:srgbClr val="072C62"/>
                </a:solidFill>
              </a:rPr>
              <a:t>Biodiesel +</a:t>
            </a:r>
            <a:r>
              <a:rPr lang="en-US" dirty="0" smtClean="0"/>
              <a:t> Glycerol </a:t>
            </a:r>
            <a:r>
              <a:rPr lang="en-US" dirty="0" smtClean="0">
                <a:solidFill>
                  <a:srgbClr val="072C62"/>
                </a:solidFill>
              </a:rPr>
              <a:t>byproduct</a:t>
            </a:r>
            <a:endParaRPr lang="en-US" dirty="0">
              <a:solidFill>
                <a:srgbClr val="072C62"/>
              </a:solidFill>
            </a:endParaRPr>
          </a:p>
        </p:txBody>
      </p:sp>
      <p:sp>
        <p:nvSpPr>
          <p:cNvPr id="9" name="Title 1"/>
          <p:cNvSpPr txBox="1">
            <a:spLocks/>
          </p:cNvSpPr>
          <p:nvPr/>
        </p:nvSpPr>
        <p:spPr>
          <a:xfrm>
            <a:off x="1818453" y="19382"/>
            <a:ext cx="6767265" cy="724527"/>
          </a:xfrm>
          <a:prstGeom prst="rect">
            <a:avLst/>
          </a:prstGeom>
        </p:spPr>
        <p:txBody>
          <a:bodyPr vert="horz" lIns="91440" tIns="45720" rIns="91440" bIns="45720" rtlCol="0" anchor="b">
            <a:noAutofit/>
          </a:bodyPr>
          <a:lstStyle>
            <a:lvl1pPr algn="l" defTabSz="914400" rtl="0" eaLnBrk="1" latinLnBrk="0" hangingPunct="1">
              <a:spcBef>
                <a:spcPct val="0"/>
              </a:spcBef>
              <a:buNone/>
              <a:defRPr sz="4400" b="0" kern="1200">
                <a:solidFill>
                  <a:schemeClr val="tx1"/>
                </a:solidFill>
                <a:latin typeface="+mj-lt"/>
                <a:ea typeface="+mj-ea"/>
                <a:cs typeface="+mj-cs"/>
              </a:defRPr>
            </a:lvl1pPr>
          </a:lstStyle>
          <a:p>
            <a:r>
              <a:rPr lang="en-US" sz="3000" dirty="0" smtClean="0"/>
              <a:t>A Freshman Engineering Mini Project</a:t>
            </a:r>
            <a:endParaRPr lang="en-US" sz="3000" dirty="0"/>
          </a:p>
        </p:txBody>
      </p:sp>
    </p:spTree>
    <p:extLst>
      <p:ext uri="{BB962C8B-B14F-4D97-AF65-F5344CB8AC3E}">
        <p14:creationId xmlns:p14="http://schemas.microsoft.com/office/powerpoint/2010/main" val="3244556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4865" y="1414458"/>
            <a:ext cx="2248936" cy="2308324"/>
          </a:xfrm>
          <a:prstGeom prst="rect">
            <a:avLst/>
          </a:prstGeom>
          <a:noFill/>
        </p:spPr>
        <p:txBody>
          <a:bodyPr wrap="square" rtlCol="0">
            <a:spAutoFit/>
          </a:bodyPr>
          <a:lstStyle/>
          <a:p>
            <a:pPr algn="ctr"/>
            <a:r>
              <a:rPr lang="en-US" sz="2400" dirty="0" smtClean="0">
                <a:solidFill>
                  <a:schemeClr val="bg1"/>
                </a:solidFill>
              </a:rPr>
              <a:t>Students’ Responses on awareness about sustainability  in general </a:t>
            </a:r>
            <a:endParaRPr lang="en-US" sz="2400" dirty="0">
              <a:solidFill>
                <a:schemeClr val="bg1"/>
              </a:solidFill>
            </a:endParaRPr>
          </a:p>
        </p:txBody>
      </p:sp>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08301" y="573087"/>
            <a:ext cx="5754687" cy="3496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50433" y="4132361"/>
            <a:ext cx="7745799" cy="193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4270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2164" y="1672429"/>
            <a:ext cx="2248936" cy="2677656"/>
          </a:xfrm>
          <a:prstGeom prst="rect">
            <a:avLst/>
          </a:prstGeom>
          <a:noFill/>
        </p:spPr>
        <p:txBody>
          <a:bodyPr wrap="square" rtlCol="0">
            <a:spAutoFit/>
          </a:bodyPr>
          <a:lstStyle/>
          <a:p>
            <a:pPr algn="ctr"/>
            <a:r>
              <a:rPr lang="en-US" sz="2400" dirty="0" smtClean="0">
                <a:solidFill>
                  <a:schemeClr val="bg1"/>
                </a:solidFill>
              </a:rPr>
              <a:t>Students’ responses on awareness of engineering in connection to environmental sustainability </a:t>
            </a:r>
            <a:endParaRPr lang="en-US" sz="2400" dirty="0">
              <a:solidFill>
                <a:schemeClr val="bg1"/>
              </a:solidFill>
            </a:endParaRPr>
          </a:p>
        </p:txBody>
      </p:sp>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843517" y="603020"/>
            <a:ext cx="5844872" cy="360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51100" y="4203700"/>
            <a:ext cx="6096000" cy="202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4270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165475" y="390524"/>
            <a:ext cx="5861050" cy="3206750"/>
          </a:xfrm>
          <a:prstGeom prst="rect">
            <a:avLst/>
          </a:prstGeom>
          <a:noFill/>
        </p:spPr>
      </p:pic>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0" y="3597274"/>
            <a:ext cx="6096000"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79965" y="1977229"/>
            <a:ext cx="2248936" cy="3046988"/>
          </a:xfrm>
          <a:prstGeom prst="rect">
            <a:avLst/>
          </a:prstGeom>
          <a:noFill/>
        </p:spPr>
        <p:txBody>
          <a:bodyPr wrap="square" rtlCol="0">
            <a:spAutoFit/>
          </a:bodyPr>
          <a:lstStyle/>
          <a:p>
            <a:pPr algn="ctr"/>
            <a:r>
              <a:rPr lang="en-US" sz="2400" dirty="0">
                <a:solidFill>
                  <a:schemeClr val="bg1"/>
                </a:solidFill>
              </a:rPr>
              <a:t>Students’ </a:t>
            </a:r>
            <a:r>
              <a:rPr lang="en-US" sz="2400" dirty="0" smtClean="0">
                <a:solidFill>
                  <a:schemeClr val="bg1"/>
                </a:solidFill>
              </a:rPr>
              <a:t>responses on their levels of technical understanding and  knowledge from taking the course.  </a:t>
            </a:r>
            <a:endParaRPr lang="en-US" sz="2400" dirty="0">
              <a:solidFill>
                <a:schemeClr val="bg1"/>
              </a:solidFill>
            </a:endParaRPr>
          </a:p>
        </p:txBody>
      </p:sp>
    </p:spTree>
    <p:extLst>
      <p:ext uri="{BB962C8B-B14F-4D97-AF65-F5344CB8AC3E}">
        <p14:creationId xmlns:p14="http://schemas.microsoft.com/office/powerpoint/2010/main" val="3067154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012"/>
            <a:ext cx="8229600" cy="813125"/>
          </a:xfrm>
        </p:spPr>
        <p:txBody>
          <a:bodyPr/>
          <a:lstStyle/>
          <a:p>
            <a:r>
              <a:rPr lang="en-US" sz="3200" b="1" dirty="0" smtClean="0">
                <a:solidFill>
                  <a:srgbClr val="FFFFFF"/>
                </a:solidFill>
              </a:rPr>
              <a:t>Students’ Responses: Motivation in Choosing Project</a:t>
            </a:r>
            <a:endParaRPr lang="en-US" sz="3200" b="1" dirty="0">
              <a:solidFill>
                <a:srgbClr val="FFFFFF"/>
              </a:solidFill>
            </a:endParaRPr>
          </a:p>
        </p:txBody>
      </p:sp>
      <p:pic>
        <p:nvPicPr>
          <p:cNvPr id="8" name="Picture 7" descr="C:\Users\jsatrio\AppData\Local\Temp\photo-1.JPG"/>
          <p:cNvPicPr>
            <a:picLocks noChangeAspect="1" noChangeArrowheads="1"/>
          </p:cNvPicPr>
          <p:nvPr/>
        </p:nvPicPr>
        <p:blipFill>
          <a:blip r:embed="rId2" cstate="email">
            <a:alphaModFix amt="48000"/>
            <a:extLst>
              <a:ext uri="{28A0092B-C50C-407E-A947-70E740481C1C}">
                <a14:useLocalDpi xmlns:a14="http://schemas.microsoft.com/office/drawing/2010/main"/>
              </a:ext>
            </a:extLst>
          </a:blip>
          <a:srcRect/>
          <a:stretch>
            <a:fillRect/>
          </a:stretch>
        </p:blipFill>
        <p:spPr bwMode="auto">
          <a:xfrm>
            <a:off x="99011" y="4542981"/>
            <a:ext cx="2180165" cy="1628311"/>
          </a:xfrm>
          <a:prstGeom prst="rect">
            <a:avLst/>
          </a:prstGeom>
          <a:ln>
            <a:noFill/>
          </a:ln>
          <a:effectLst>
            <a:softEdge rad="112500"/>
          </a:effectLst>
        </p:spPr>
      </p:pic>
      <p:pic>
        <p:nvPicPr>
          <p:cNvPr id="7" name="Picture 8" descr="C:\Users\jsatrio\Pictures\biodiesel class 1.JPG"/>
          <p:cNvPicPr>
            <a:picLocks noChangeAspect="1" noChangeArrowheads="1"/>
          </p:cNvPicPr>
          <p:nvPr/>
        </p:nvPicPr>
        <p:blipFill>
          <a:blip r:embed="rId3" cstate="email">
            <a:alphaModFix amt="50000"/>
            <a:extLst>
              <a:ext uri="{28A0092B-C50C-407E-A947-70E740481C1C}">
                <a14:useLocalDpi xmlns:a14="http://schemas.microsoft.com/office/drawing/2010/main"/>
              </a:ext>
            </a:extLst>
          </a:blip>
          <a:srcRect/>
          <a:stretch>
            <a:fillRect/>
          </a:stretch>
        </p:blipFill>
        <p:spPr bwMode="auto">
          <a:xfrm>
            <a:off x="7557218" y="4289638"/>
            <a:ext cx="1405360" cy="1881654"/>
          </a:xfrm>
          <a:prstGeom prst="rect">
            <a:avLst/>
          </a:prstGeom>
          <a:ln>
            <a:noFill/>
          </a:ln>
          <a:effectLst>
            <a:softEdge rad="112500"/>
          </a:effectLst>
        </p:spPr>
      </p:pic>
      <p:sp>
        <p:nvSpPr>
          <p:cNvPr id="5" name="Content Placeholder 4"/>
          <p:cNvSpPr>
            <a:spLocks noGrp="1"/>
          </p:cNvSpPr>
          <p:nvPr>
            <p:ph sz="half" idx="1"/>
          </p:nvPr>
        </p:nvSpPr>
        <p:spPr>
          <a:xfrm>
            <a:off x="559242" y="1290193"/>
            <a:ext cx="8127558" cy="3252788"/>
          </a:xfrm>
        </p:spPr>
        <p:txBody>
          <a:bodyPr>
            <a:noAutofit/>
          </a:bodyPr>
          <a:lstStyle/>
          <a:p>
            <a:pPr lvl="0"/>
            <a:r>
              <a:rPr lang="en-US" sz="2400" dirty="0" smtClean="0">
                <a:solidFill>
                  <a:schemeClr val="bg1"/>
                </a:solidFill>
              </a:rPr>
              <a:t>Interested in learning about biofuels and/or sustainability</a:t>
            </a:r>
            <a:endParaRPr lang="en-US" sz="2400" dirty="0">
              <a:solidFill>
                <a:schemeClr val="bg1"/>
              </a:solidFill>
            </a:endParaRPr>
          </a:p>
          <a:p>
            <a:pPr lvl="0"/>
            <a:r>
              <a:rPr lang="en-US" sz="2400" dirty="0" smtClean="0">
                <a:solidFill>
                  <a:schemeClr val="bg1"/>
                </a:solidFill>
              </a:rPr>
              <a:t>Likes chemistry and want to learn chemistry of biofuel synthesis</a:t>
            </a:r>
          </a:p>
          <a:p>
            <a:pPr lvl="0"/>
            <a:r>
              <a:rPr lang="en-US" sz="2400" dirty="0" smtClean="0">
                <a:solidFill>
                  <a:schemeClr val="bg1"/>
                </a:solidFill>
              </a:rPr>
              <a:t>Want to learn to make biodiesel and soaps</a:t>
            </a:r>
          </a:p>
          <a:p>
            <a:pPr lvl="0"/>
            <a:r>
              <a:rPr lang="en-US" sz="2400" dirty="0" smtClean="0">
                <a:solidFill>
                  <a:schemeClr val="bg1"/>
                </a:solidFill>
              </a:rPr>
              <a:t>It sounds fun, “cool” and/or interesting</a:t>
            </a:r>
          </a:p>
          <a:p>
            <a:pPr lvl="0"/>
            <a:r>
              <a:rPr lang="en-US" sz="2400" dirty="0" smtClean="0">
                <a:solidFill>
                  <a:schemeClr val="bg1"/>
                </a:solidFill>
              </a:rPr>
              <a:t>Want to know if truly interested in chemical engineering</a:t>
            </a:r>
          </a:p>
          <a:p>
            <a:pPr lvl="0"/>
            <a:endParaRPr lang="en-US" sz="2000" dirty="0" smtClean="0">
              <a:solidFill>
                <a:schemeClr val="bg1"/>
              </a:solidFill>
            </a:endParaRPr>
          </a:p>
        </p:txBody>
      </p:sp>
    </p:spTree>
    <p:extLst>
      <p:ext uri="{BB962C8B-B14F-4D97-AF65-F5344CB8AC3E}">
        <p14:creationId xmlns:p14="http://schemas.microsoft.com/office/powerpoint/2010/main" val="1074425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69913" y="117262"/>
            <a:ext cx="8229600" cy="1143000"/>
          </a:xfrm>
        </p:spPr>
        <p:txBody>
          <a:bodyPr/>
          <a:lstStyle/>
          <a:p>
            <a:r>
              <a:rPr lang="en-US" dirty="0" smtClean="0"/>
              <a:t>Big Picture: The “Master” </a:t>
            </a:r>
            <a:r>
              <a:rPr lang="en-US" dirty="0"/>
              <a:t>Equation</a:t>
            </a:r>
          </a:p>
        </p:txBody>
      </p:sp>
      <p:sp>
        <p:nvSpPr>
          <p:cNvPr id="14339" name="Rectangle 3"/>
          <p:cNvSpPr>
            <a:spLocks noGrp="1" noChangeArrowheads="1"/>
          </p:cNvSpPr>
          <p:nvPr>
            <p:ph type="body" idx="1"/>
          </p:nvPr>
        </p:nvSpPr>
        <p:spPr>
          <a:xfrm>
            <a:off x="499400" y="1023724"/>
            <a:ext cx="8300113" cy="4114800"/>
          </a:xfrm>
        </p:spPr>
        <p:txBody>
          <a:bodyPr>
            <a:normAutofit lnSpcReduction="10000"/>
          </a:bodyPr>
          <a:lstStyle/>
          <a:p>
            <a:pPr algn="ctr">
              <a:lnSpc>
                <a:spcPct val="90000"/>
              </a:lnSpc>
              <a:buFontTx/>
              <a:buNone/>
            </a:pPr>
            <a:r>
              <a:rPr lang="en-US" sz="4400" dirty="0"/>
              <a:t>I = P </a:t>
            </a:r>
            <a:r>
              <a:rPr lang="en-US" sz="4400" dirty="0" err="1"/>
              <a:t>x</a:t>
            </a:r>
            <a:r>
              <a:rPr lang="en-US" sz="4400" dirty="0"/>
              <a:t> A </a:t>
            </a:r>
            <a:r>
              <a:rPr lang="en-US" sz="4400" dirty="0" err="1"/>
              <a:t>x</a:t>
            </a:r>
            <a:r>
              <a:rPr lang="en-US" sz="4400" dirty="0"/>
              <a:t> T</a:t>
            </a:r>
          </a:p>
          <a:p>
            <a:pPr algn="ctr">
              <a:lnSpc>
                <a:spcPct val="90000"/>
              </a:lnSpc>
              <a:buFontTx/>
              <a:buNone/>
            </a:pPr>
            <a:endParaRPr lang="en-US" dirty="0"/>
          </a:p>
          <a:p>
            <a:pPr>
              <a:lnSpc>
                <a:spcPct val="90000"/>
              </a:lnSpc>
              <a:buFontTx/>
              <a:buNone/>
            </a:pPr>
            <a:r>
              <a:rPr lang="en-US" dirty="0"/>
              <a:t>I = 	total environmental impact from 	human  </a:t>
            </a:r>
            <a:r>
              <a:rPr lang="en-US" dirty="0" smtClean="0"/>
              <a:t>   activities</a:t>
            </a:r>
            <a:endParaRPr lang="en-US" dirty="0"/>
          </a:p>
          <a:p>
            <a:pPr>
              <a:lnSpc>
                <a:spcPct val="90000"/>
              </a:lnSpc>
              <a:buFontTx/>
              <a:buNone/>
            </a:pPr>
            <a:r>
              <a:rPr lang="en-US" dirty="0"/>
              <a:t>P = 	population</a:t>
            </a:r>
          </a:p>
          <a:p>
            <a:pPr>
              <a:lnSpc>
                <a:spcPct val="90000"/>
              </a:lnSpc>
              <a:buFontTx/>
              <a:buNone/>
            </a:pPr>
            <a:r>
              <a:rPr lang="en-US" dirty="0"/>
              <a:t>A = 	affluence or per capita consumption</a:t>
            </a:r>
          </a:p>
          <a:p>
            <a:pPr>
              <a:lnSpc>
                <a:spcPct val="90000"/>
              </a:lnSpc>
              <a:buFontTx/>
              <a:buNone/>
            </a:pPr>
            <a:r>
              <a:rPr lang="en-US" dirty="0"/>
              <a:t>T = 	environmental damage from</a:t>
            </a:r>
            <a:r>
              <a:rPr lang="en-US" dirty="0" smtClean="0"/>
              <a:t> technology </a:t>
            </a:r>
            <a:r>
              <a:rPr lang="en-US" dirty="0"/>
              <a:t>per unit of consumption</a:t>
            </a:r>
          </a:p>
          <a:p>
            <a:pPr>
              <a:lnSpc>
                <a:spcPct val="90000"/>
              </a:lnSpc>
              <a:buFontTx/>
              <a:buNone/>
            </a:pPr>
            <a:endParaRPr lang="en-US" dirty="0"/>
          </a:p>
        </p:txBody>
      </p:sp>
      <p:sp>
        <p:nvSpPr>
          <p:cNvPr id="14340" name="Text Box 4"/>
          <p:cNvSpPr txBox="1">
            <a:spLocks noChangeArrowheads="1"/>
          </p:cNvSpPr>
          <p:nvPr/>
        </p:nvSpPr>
        <p:spPr bwMode="auto">
          <a:xfrm>
            <a:off x="5246687" y="4741434"/>
            <a:ext cx="3897313" cy="396875"/>
          </a:xfrm>
          <a:prstGeom prst="rect">
            <a:avLst/>
          </a:prstGeom>
          <a:noFill/>
          <a:ln w="9525">
            <a:noFill/>
            <a:miter lim="800000"/>
            <a:headEnd/>
            <a:tailEnd/>
          </a:ln>
          <a:effectLst/>
        </p:spPr>
        <p:txBody>
          <a:bodyPr wrap="none">
            <a:prstTxWarp prst="textNoShape">
              <a:avLst/>
            </a:prstTxWarp>
            <a:spAutoFit/>
          </a:bodyPr>
          <a:lstStyle/>
          <a:p>
            <a:pPr defTabSz="457200"/>
            <a:r>
              <a:rPr lang="en-US" sz="2000" dirty="0">
                <a:solidFill>
                  <a:prstClr val="black"/>
                </a:solidFill>
              </a:rPr>
              <a:t>Source:  Ehrlich and </a:t>
            </a:r>
            <a:r>
              <a:rPr lang="en-US" sz="2000" dirty="0" err="1">
                <a:solidFill>
                  <a:prstClr val="black"/>
                </a:solidFill>
              </a:rPr>
              <a:t>Holdren</a:t>
            </a:r>
            <a:r>
              <a:rPr lang="en-US" sz="2000" dirty="0">
                <a:solidFill>
                  <a:prstClr val="black"/>
                </a:solidFill>
              </a:rPr>
              <a:t> (1971)</a:t>
            </a:r>
          </a:p>
        </p:txBody>
      </p:sp>
      <p:sp>
        <p:nvSpPr>
          <p:cNvPr id="2" name="Slide Number Placeholder 1"/>
          <p:cNvSpPr>
            <a:spLocks noGrp="1"/>
          </p:cNvSpPr>
          <p:nvPr>
            <p:ph type="sldNum" sz="quarter" idx="12"/>
          </p:nvPr>
        </p:nvSpPr>
        <p:spPr/>
        <p:txBody>
          <a:bodyPr/>
          <a:lstStyle/>
          <a:p>
            <a:fld id="{86753699-58F0-3044-B3CE-5EC05138CBE9}" type="slidenum">
              <a:rPr lang="en-US" smtClean="0">
                <a:solidFill>
                  <a:prstClr val="black">
                    <a:tint val="75000"/>
                  </a:prstClr>
                </a:solidFill>
              </a:rPr>
              <a:pPr/>
              <a:t>44</a:t>
            </a:fld>
            <a:endParaRPr lang="en-US">
              <a:solidFill>
                <a:prstClr val="black">
                  <a:tint val="75000"/>
                </a:prstClr>
              </a:solidFill>
            </a:endParaRPr>
          </a:p>
        </p:txBody>
      </p:sp>
    </p:spTree>
    <p:extLst>
      <p:ext uri="{BB962C8B-B14F-4D97-AF65-F5344CB8AC3E}">
        <p14:creationId xmlns:p14="http://schemas.microsoft.com/office/powerpoint/2010/main" val="1555133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a:t>
            </a:r>
            <a:r>
              <a:rPr lang="en-US" dirty="0" err="1" smtClean="0"/>
              <a:t>PxAxT</a:t>
            </a:r>
            <a:r>
              <a:rPr lang="en-US" dirty="0" smtClean="0"/>
              <a:t>---Unique Role for the Scientific Profession!!!</a:t>
            </a:r>
            <a:endParaRPr lang="en-US" dirty="0"/>
          </a:p>
        </p:txBody>
      </p:sp>
      <p:sp>
        <p:nvSpPr>
          <p:cNvPr id="3" name="Content Placeholder 2"/>
          <p:cNvSpPr>
            <a:spLocks noGrp="1"/>
          </p:cNvSpPr>
          <p:nvPr>
            <p:ph idx="1"/>
          </p:nvPr>
        </p:nvSpPr>
        <p:spPr>
          <a:xfrm>
            <a:off x="457200" y="1443038"/>
            <a:ext cx="8229600" cy="4525963"/>
          </a:xfrm>
        </p:spPr>
        <p:txBody>
          <a:bodyPr/>
          <a:lstStyle/>
          <a:p>
            <a:r>
              <a:rPr lang="en-US" dirty="0" smtClean="0"/>
              <a:t>In the “Master” Equation, </a:t>
            </a:r>
            <a:r>
              <a:rPr lang="en-US" dirty="0" smtClean="0">
                <a:solidFill>
                  <a:srgbClr val="FF0000"/>
                </a:solidFill>
              </a:rPr>
              <a:t>T</a:t>
            </a:r>
            <a:r>
              <a:rPr lang="en-US" dirty="0" smtClean="0"/>
              <a:t>, is the home domain of the scientific profession</a:t>
            </a:r>
          </a:p>
          <a:p>
            <a:r>
              <a:rPr lang="en-US" dirty="0" smtClean="0"/>
              <a:t>Our critical professional challenge is to reduce </a:t>
            </a:r>
            <a:r>
              <a:rPr lang="en-US" dirty="0" smtClean="0">
                <a:solidFill>
                  <a:srgbClr val="FF0000"/>
                </a:solidFill>
              </a:rPr>
              <a:t>T</a:t>
            </a:r>
            <a:r>
              <a:rPr lang="en-US" dirty="0" smtClean="0"/>
              <a:t> in terms of “environmental impact” per unit of GDP</a:t>
            </a:r>
          </a:p>
          <a:p>
            <a:r>
              <a:rPr lang="en-US" dirty="0" smtClean="0"/>
              <a:t>For </a:t>
            </a:r>
            <a:r>
              <a:rPr lang="en-US" dirty="0" smtClean="0">
                <a:solidFill>
                  <a:srgbClr val="FF0000"/>
                </a:solidFill>
              </a:rPr>
              <a:t>I</a:t>
            </a:r>
            <a:r>
              <a:rPr lang="en-US" dirty="0" smtClean="0"/>
              <a:t> to stay constant, the inevitable increases in </a:t>
            </a:r>
            <a:r>
              <a:rPr lang="en-US" dirty="0" smtClean="0">
                <a:solidFill>
                  <a:srgbClr val="FF0000"/>
                </a:solidFill>
              </a:rPr>
              <a:t>P</a:t>
            </a:r>
            <a:r>
              <a:rPr lang="en-US" dirty="0" smtClean="0"/>
              <a:t> </a:t>
            </a:r>
            <a:r>
              <a:rPr lang="en-US" dirty="0" err="1" smtClean="0"/>
              <a:t>x</a:t>
            </a:r>
            <a:r>
              <a:rPr lang="en-US" dirty="0" smtClean="0"/>
              <a:t> </a:t>
            </a:r>
            <a:r>
              <a:rPr lang="en-US" dirty="0" smtClean="0">
                <a:solidFill>
                  <a:srgbClr val="FF0000"/>
                </a:solidFill>
              </a:rPr>
              <a:t>A</a:t>
            </a:r>
            <a:r>
              <a:rPr lang="en-US" dirty="0" smtClean="0"/>
              <a:t> must be offset by corresponding reductions in </a:t>
            </a:r>
            <a:r>
              <a:rPr lang="en-US" dirty="0" smtClean="0">
                <a:solidFill>
                  <a:srgbClr val="FF0000"/>
                </a:solidFill>
              </a:rPr>
              <a:t>T</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86753699-58F0-3044-B3CE-5EC05138CBE9}" type="slidenum">
              <a:rPr lang="en-US" smtClean="0">
                <a:solidFill>
                  <a:prstClr val="black">
                    <a:tint val="75000"/>
                  </a:prstClr>
                </a:solidFill>
              </a:rPr>
              <a:pPr/>
              <a:t>45</a:t>
            </a:fld>
            <a:endParaRPr lang="en-US">
              <a:solidFill>
                <a:prstClr val="black">
                  <a:tint val="75000"/>
                </a:prstClr>
              </a:solidFill>
            </a:endParaRPr>
          </a:p>
        </p:txBody>
      </p:sp>
    </p:spTree>
    <p:extLst>
      <p:ext uri="{BB962C8B-B14F-4D97-AF65-F5344CB8AC3E}">
        <p14:creationId xmlns:p14="http://schemas.microsoft.com/office/powerpoint/2010/main" val="3432562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ctrTitle"/>
          </p:nvPr>
        </p:nvSpPr>
        <p:spPr>
          <a:xfrm>
            <a:off x="612703" y="34906"/>
            <a:ext cx="8228013" cy="738664"/>
          </a:xfrm>
          <a:prstGeom prst="rect">
            <a:avLst/>
          </a:prstGeom>
          <a:noFill/>
        </p:spPr>
        <p:txBody>
          <a:bodyPr wrap="square" rtlCol="0">
            <a:spAutoFit/>
          </a:bodyPr>
          <a:lstStyle/>
          <a:p>
            <a:r>
              <a:rPr lang="en-US" sz="4800" b="1" dirty="0" smtClean="0">
                <a:solidFill>
                  <a:schemeClr val="tx1"/>
                </a:solidFill>
              </a:rPr>
              <a:t>Experimental Setups</a:t>
            </a:r>
            <a:endParaRPr lang="en-US" sz="4800" b="1" dirty="0">
              <a:solidFill>
                <a:schemeClr val="tx1"/>
              </a:solidFill>
            </a:endParaRPr>
          </a:p>
        </p:txBody>
      </p:sp>
      <p:graphicFrame>
        <p:nvGraphicFramePr>
          <p:cNvPr id="5" name="Diagram 4"/>
          <p:cNvGraphicFramePr/>
          <p:nvPr>
            <p:extLst>
              <p:ext uri="{D42A27DB-BD31-4B8C-83A1-F6EECF244321}">
                <p14:modId xmlns:p14="http://schemas.microsoft.com/office/powerpoint/2010/main" val="2077774314"/>
              </p:ext>
            </p:extLst>
          </p:nvPr>
        </p:nvGraphicFramePr>
        <p:xfrm>
          <a:off x="142545" y="773570"/>
          <a:ext cx="8954476" cy="5588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Screen Shot 2012-02-07 at 5.43.55 AM.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58067" y="1256922"/>
            <a:ext cx="2839187" cy="3751003"/>
          </a:xfrm>
          <a:prstGeom prst="rect">
            <a:avLst/>
          </a:prstGeom>
        </p:spPr>
      </p:pic>
    </p:spTree>
    <p:extLst>
      <p:ext uri="{BB962C8B-B14F-4D97-AF65-F5344CB8AC3E}">
        <p14:creationId xmlns:p14="http://schemas.microsoft.com/office/powerpoint/2010/main" val="4045750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ctrTitle"/>
          </p:nvPr>
        </p:nvSpPr>
        <p:spPr>
          <a:xfrm>
            <a:off x="612703" y="34906"/>
            <a:ext cx="8228013" cy="738664"/>
          </a:xfrm>
          <a:prstGeom prst="rect">
            <a:avLst/>
          </a:prstGeom>
          <a:noFill/>
        </p:spPr>
        <p:txBody>
          <a:bodyPr wrap="square" rtlCol="0">
            <a:spAutoFit/>
          </a:bodyPr>
          <a:lstStyle/>
          <a:p>
            <a:r>
              <a:rPr lang="en-US" sz="4800" b="1" dirty="0" smtClean="0">
                <a:solidFill>
                  <a:schemeClr val="tx1"/>
                </a:solidFill>
              </a:rPr>
              <a:t>Experimental Setups</a:t>
            </a:r>
            <a:endParaRPr lang="en-US" sz="4800" b="1" dirty="0">
              <a:solidFill>
                <a:schemeClr val="tx1"/>
              </a:solidFill>
            </a:endParaRPr>
          </a:p>
        </p:txBody>
      </p:sp>
      <p:graphicFrame>
        <p:nvGraphicFramePr>
          <p:cNvPr id="5" name="Diagram 4"/>
          <p:cNvGraphicFramePr/>
          <p:nvPr>
            <p:extLst>
              <p:ext uri="{D42A27DB-BD31-4B8C-83A1-F6EECF244321}">
                <p14:modId xmlns:p14="http://schemas.microsoft.com/office/powerpoint/2010/main" val="1102495944"/>
              </p:ext>
            </p:extLst>
          </p:nvPr>
        </p:nvGraphicFramePr>
        <p:xfrm>
          <a:off x="142545" y="773570"/>
          <a:ext cx="8954476" cy="5588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8384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395912" y="1026237"/>
            <a:ext cx="8836988" cy="5853910"/>
          </a:xfrm>
          <a:prstGeom prst="rect">
            <a:avLst/>
          </a:prstGeom>
          <a:noFill/>
          <a:ln w="9525">
            <a:noFill/>
            <a:miter lim="800000"/>
            <a:headEnd/>
            <a:tailEnd/>
          </a:ln>
        </p:spPr>
        <p:txBody>
          <a:bodyPr wrap="square">
            <a:spAutoFit/>
          </a:bodyPr>
          <a:lstStyle/>
          <a:p>
            <a:pPr marL="342900" indent="-342900" defTabSz="457200">
              <a:spcBef>
                <a:spcPct val="20000"/>
              </a:spcBef>
              <a:buClr>
                <a:prstClr val="black"/>
              </a:buClr>
              <a:buFont typeface="Arial" pitchFamily="34" charset="0"/>
              <a:buChar char="•"/>
            </a:pPr>
            <a:r>
              <a:rPr lang="en-US" sz="2400" dirty="0">
                <a:solidFill>
                  <a:prstClr val="black"/>
                </a:solidFill>
              </a:rPr>
              <a:t>Villanova University, founded </a:t>
            </a:r>
            <a:r>
              <a:rPr lang="en-US" sz="2400" dirty="0" smtClean="0">
                <a:solidFill>
                  <a:prstClr val="black"/>
                </a:solidFill>
              </a:rPr>
              <a:t> in </a:t>
            </a:r>
            <a:r>
              <a:rPr lang="en-US" sz="2400" dirty="0">
                <a:solidFill>
                  <a:prstClr val="black"/>
                </a:solidFill>
              </a:rPr>
              <a:t>1842, </a:t>
            </a:r>
            <a:r>
              <a:rPr lang="en-US" sz="2400" dirty="0" smtClean="0">
                <a:solidFill>
                  <a:prstClr val="black"/>
                </a:solidFill>
              </a:rPr>
              <a:t> is </a:t>
            </a:r>
            <a:r>
              <a:rPr lang="en-US" sz="2400" dirty="0">
                <a:solidFill>
                  <a:prstClr val="black"/>
                </a:solidFill>
              </a:rPr>
              <a:t>the oldest and largest Catholic university in the </a:t>
            </a:r>
            <a:r>
              <a:rPr lang="en-US" sz="2400" dirty="0" smtClean="0">
                <a:solidFill>
                  <a:prstClr val="black"/>
                </a:solidFill>
              </a:rPr>
              <a:t>State of </a:t>
            </a:r>
            <a:r>
              <a:rPr lang="en-US" sz="2400" dirty="0">
                <a:solidFill>
                  <a:prstClr val="black"/>
                </a:solidFill>
              </a:rPr>
              <a:t>Pennsylvania.</a:t>
            </a:r>
          </a:p>
          <a:p>
            <a:pPr marL="342900" indent="-342900" defTabSz="457200">
              <a:spcBef>
                <a:spcPct val="20000"/>
              </a:spcBef>
              <a:buClr>
                <a:prstClr val="black"/>
              </a:buClr>
              <a:buFont typeface="Arial" pitchFamily="34" charset="0"/>
              <a:buChar char="•"/>
            </a:pPr>
            <a:r>
              <a:rPr lang="en-US" sz="2400" dirty="0" smtClean="0">
                <a:solidFill>
                  <a:prstClr val="black"/>
                </a:solidFill>
              </a:rPr>
              <a:t>Over </a:t>
            </a:r>
            <a:r>
              <a:rPr lang="en-US" sz="2400" dirty="0">
                <a:solidFill>
                  <a:prstClr val="black"/>
                </a:solidFill>
              </a:rPr>
              <a:t>10,000 undergraduate, graduate, and law students, take part in a wide variety of degree </a:t>
            </a:r>
            <a:r>
              <a:rPr lang="en-US" sz="2400" dirty="0" smtClean="0">
                <a:solidFill>
                  <a:prstClr val="black"/>
                </a:solidFill>
              </a:rPr>
              <a:t>programs  </a:t>
            </a:r>
            <a:r>
              <a:rPr lang="en-US" sz="2400" dirty="0">
                <a:solidFill>
                  <a:prstClr val="black"/>
                </a:solidFill>
              </a:rPr>
              <a:t>throughout the University's five colleges – </a:t>
            </a:r>
            <a:r>
              <a:rPr lang="en-US" sz="2400" dirty="0" smtClean="0">
                <a:solidFill>
                  <a:prstClr val="black"/>
                </a:solidFill>
              </a:rPr>
              <a:t>1) </a:t>
            </a:r>
            <a:r>
              <a:rPr lang="en-US" sz="2400" dirty="0">
                <a:solidFill>
                  <a:srgbClr val="C00000"/>
                </a:solidFill>
              </a:rPr>
              <a:t>College of Liberal Arts and Sciences</a:t>
            </a:r>
            <a:r>
              <a:rPr lang="en-US" sz="2400" dirty="0" smtClean="0">
                <a:solidFill>
                  <a:prstClr val="black"/>
                </a:solidFill>
              </a:rPr>
              <a:t>,  2) </a:t>
            </a:r>
            <a:r>
              <a:rPr lang="en-US" sz="2400" dirty="0" smtClean="0">
                <a:solidFill>
                  <a:srgbClr val="C00000"/>
                </a:solidFill>
              </a:rPr>
              <a:t>College </a:t>
            </a:r>
            <a:r>
              <a:rPr lang="en-US" sz="2400" dirty="0">
                <a:solidFill>
                  <a:srgbClr val="C00000"/>
                </a:solidFill>
              </a:rPr>
              <a:t>of Engineering, </a:t>
            </a:r>
            <a:r>
              <a:rPr lang="en-US" sz="2400" dirty="0" smtClean="0">
                <a:solidFill>
                  <a:prstClr val="black"/>
                </a:solidFill>
              </a:rPr>
              <a:t>2) </a:t>
            </a:r>
            <a:r>
              <a:rPr lang="en-US" sz="2400" dirty="0">
                <a:solidFill>
                  <a:srgbClr val="C00000"/>
                </a:solidFill>
              </a:rPr>
              <a:t>College of Nursing</a:t>
            </a:r>
            <a:r>
              <a:rPr lang="en-US" sz="2400" dirty="0">
                <a:solidFill>
                  <a:prstClr val="black"/>
                </a:solidFill>
              </a:rPr>
              <a:t>, </a:t>
            </a:r>
            <a:r>
              <a:rPr lang="en-US" sz="2400" dirty="0" smtClean="0">
                <a:solidFill>
                  <a:prstClr val="black"/>
                </a:solidFill>
              </a:rPr>
              <a:t> 4) </a:t>
            </a:r>
            <a:r>
              <a:rPr lang="en-US" sz="2400" dirty="0" smtClean="0">
                <a:solidFill>
                  <a:srgbClr val="C00000"/>
                </a:solidFill>
              </a:rPr>
              <a:t>School </a:t>
            </a:r>
            <a:r>
              <a:rPr lang="en-US" sz="2400" dirty="0">
                <a:solidFill>
                  <a:srgbClr val="C00000"/>
                </a:solidFill>
              </a:rPr>
              <a:t>of Business </a:t>
            </a:r>
            <a:r>
              <a:rPr lang="en-US" sz="2400" dirty="0" smtClean="0">
                <a:solidFill>
                  <a:prstClr val="black"/>
                </a:solidFill>
              </a:rPr>
              <a:t>and 5) </a:t>
            </a:r>
            <a:r>
              <a:rPr lang="en-US" sz="2400" dirty="0" smtClean="0">
                <a:solidFill>
                  <a:srgbClr val="C00000"/>
                </a:solidFill>
              </a:rPr>
              <a:t>Villanova </a:t>
            </a:r>
            <a:r>
              <a:rPr lang="en-US" sz="2400" dirty="0">
                <a:solidFill>
                  <a:srgbClr val="C00000"/>
                </a:solidFill>
              </a:rPr>
              <a:t>School of Law</a:t>
            </a:r>
            <a:r>
              <a:rPr lang="en-US" sz="2400" dirty="0">
                <a:solidFill>
                  <a:prstClr val="black"/>
                </a:solidFill>
              </a:rPr>
              <a:t>. </a:t>
            </a:r>
            <a:endParaRPr lang="en-US" sz="2400" dirty="0" smtClean="0">
              <a:solidFill>
                <a:prstClr val="black"/>
              </a:solidFill>
            </a:endParaRPr>
          </a:p>
          <a:p>
            <a:pPr marL="342900" indent="-342900">
              <a:buFont typeface="Wingdings" panose="05000000000000000000" pitchFamily="2" charset="2"/>
              <a:buChar char="§"/>
            </a:pPr>
            <a:r>
              <a:rPr lang="en-US" sz="2400" dirty="0">
                <a:solidFill>
                  <a:srgbClr val="000000"/>
                </a:solidFill>
              </a:rPr>
              <a:t>COE is ranked in the top 15 in the country by U.S. News &amp; World Report for engineering schools awarding primarily bachelor’s and master’s degrees</a:t>
            </a:r>
            <a:r>
              <a:rPr lang="en-US" sz="2400" dirty="0" smtClean="0">
                <a:solidFill>
                  <a:srgbClr val="000000"/>
                </a:solidFill>
              </a:rPr>
              <a:t>. COE offers PhD program in Engineering.  </a:t>
            </a:r>
            <a:endParaRPr lang="en-US" sz="2400" dirty="0">
              <a:solidFill>
                <a:srgbClr val="000000"/>
              </a:solidFill>
            </a:endParaRPr>
          </a:p>
          <a:p>
            <a:pPr marL="342900" indent="-342900">
              <a:buFont typeface="Wingdings" panose="05000000000000000000" pitchFamily="2" charset="2"/>
              <a:buChar char="§"/>
            </a:pPr>
            <a:r>
              <a:rPr lang="en-US" sz="2400" dirty="0">
                <a:solidFill>
                  <a:srgbClr val="000000"/>
                </a:solidFill>
              </a:rPr>
              <a:t> Average 240 freshmen in </a:t>
            </a:r>
            <a:r>
              <a:rPr lang="en-US" sz="2400" dirty="0" smtClean="0">
                <a:solidFill>
                  <a:srgbClr val="000000"/>
                </a:solidFill>
              </a:rPr>
              <a:t>Engineering. Enrollments keep rising.</a:t>
            </a:r>
            <a:endParaRPr lang="en-US" sz="2400" dirty="0">
              <a:solidFill>
                <a:srgbClr val="000000"/>
              </a:solidFill>
            </a:endParaRPr>
          </a:p>
          <a:p>
            <a:pPr marL="342900" indent="-342900">
              <a:buFont typeface="Wingdings" panose="05000000000000000000" pitchFamily="2" charset="2"/>
              <a:buChar char="§"/>
            </a:pPr>
            <a:r>
              <a:rPr lang="en-US" sz="2400" dirty="0" smtClean="0">
                <a:solidFill>
                  <a:srgbClr val="000000"/>
                </a:solidFill>
              </a:rPr>
              <a:t>&gt; 94% freshman-to-sophomore  </a:t>
            </a:r>
            <a:r>
              <a:rPr lang="en-US" sz="2400" dirty="0">
                <a:solidFill>
                  <a:srgbClr val="000000"/>
                </a:solidFill>
              </a:rPr>
              <a:t>retention </a:t>
            </a:r>
            <a:r>
              <a:rPr lang="en-US" sz="2400" dirty="0" smtClean="0">
                <a:solidFill>
                  <a:srgbClr val="000000"/>
                </a:solidFill>
              </a:rPr>
              <a:t>rate.</a:t>
            </a:r>
          </a:p>
          <a:p>
            <a:pPr marL="342900" indent="-342900">
              <a:buFont typeface="Wingdings" panose="05000000000000000000" pitchFamily="2" charset="2"/>
              <a:buChar char="§"/>
            </a:pPr>
            <a:r>
              <a:rPr lang="en-US" sz="2400" dirty="0" smtClean="0">
                <a:solidFill>
                  <a:srgbClr val="000000"/>
                </a:solidFill>
              </a:rPr>
              <a:t>~ 90% graduation rate </a:t>
            </a:r>
            <a:endParaRPr lang="en-US" sz="2400" dirty="0">
              <a:solidFill>
                <a:srgbClr val="000000"/>
              </a:solidFill>
            </a:endParaRPr>
          </a:p>
          <a:p>
            <a:pPr marL="342900" indent="-342900" defTabSz="457200">
              <a:spcBef>
                <a:spcPct val="20000"/>
              </a:spcBef>
              <a:buClr>
                <a:prstClr val="black"/>
              </a:buClr>
              <a:buFont typeface="Arial" pitchFamily="34" charset="0"/>
              <a:buChar char="•"/>
            </a:pPr>
            <a:endParaRPr lang="en-US" sz="2400" dirty="0" smtClean="0">
              <a:solidFill>
                <a:prstClr val="black"/>
              </a:solidFill>
            </a:endParaRPr>
          </a:p>
          <a:p>
            <a:pPr marL="342900" indent="-342900" defTabSz="457200">
              <a:spcBef>
                <a:spcPct val="20000"/>
              </a:spcBef>
              <a:buClr>
                <a:prstClr val="black"/>
              </a:buClr>
              <a:buFont typeface="Arial" pitchFamily="34" charset="0"/>
              <a:buChar char="•"/>
            </a:pPr>
            <a:endParaRPr lang="en-US" sz="2400" dirty="0">
              <a:solidFill>
                <a:prstClr val="black"/>
              </a:solidFill>
            </a:endParaRPr>
          </a:p>
        </p:txBody>
      </p:sp>
      <p:sp>
        <p:nvSpPr>
          <p:cNvPr id="4" name="Title 1"/>
          <p:cNvSpPr txBox="1">
            <a:spLocks/>
          </p:cNvSpPr>
          <p:nvPr/>
        </p:nvSpPr>
        <p:spPr bwMode="auto">
          <a:xfrm>
            <a:off x="2286000" y="-37817"/>
            <a:ext cx="5410200" cy="838200"/>
          </a:xfrm>
          <a:prstGeom prst="rect">
            <a:avLst/>
          </a:prstGeom>
          <a:noFill/>
          <a:ln w="9525">
            <a:noFill/>
            <a:miter lim="800000"/>
            <a:headEnd/>
            <a:tailEnd/>
          </a:ln>
        </p:spPr>
        <p:txBody>
          <a:bodyPr lIns="0" rIns="0" bIns="0" anchor="b">
            <a:normAutofit fontScale="92500"/>
            <a:scene3d>
              <a:camera prst="orthographicFront"/>
              <a:lightRig rig="freezing" dir="t">
                <a:rot lat="0" lon="0" rev="5640000"/>
              </a:lightRig>
            </a:scene3d>
            <a:sp3d prstMaterial="flat">
              <a:contourClr>
                <a:schemeClr val="tx2"/>
              </a:contourClr>
            </a:sp3d>
          </a:bodyPr>
          <a:lstStyle/>
          <a:p>
            <a:pPr defTabSz="457200">
              <a:defRPr/>
            </a:pPr>
            <a:r>
              <a:rPr lang="en-US" sz="3600" b="1" dirty="0" smtClean="0">
                <a:ea typeface="+mj-ea"/>
                <a:cs typeface="+mj-cs"/>
              </a:rPr>
              <a:t>About Villanova University</a:t>
            </a:r>
            <a:endParaRPr lang="en-US" sz="3600" b="1" dirty="0">
              <a:ea typeface="+mj-ea"/>
              <a:cs typeface="+mj-cs"/>
            </a:endParaRPr>
          </a:p>
        </p:txBody>
      </p:sp>
      <p:sp>
        <p:nvSpPr>
          <p:cNvPr id="2" name="Slide Number Placeholder 1"/>
          <p:cNvSpPr>
            <a:spLocks noGrp="1"/>
          </p:cNvSpPr>
          <p:nvPr>
            <p:ph type="sldNum" sz="quarter" idx="12"/>
          </p:nvPr>
        </p:nvSpPr>
        <p:spPr/>
        <p:txBody>
          <a:bodyPr/>
          <a:lstStyle/>
          <a:p>
            <a:fld id="{86753699-58F0-3044-B3CE-5EC05138CBE9}" type="slidenum">
              <a:rPr lang="en-US" smtClean="0">
                <a:solidFill>
                  <a:prstClr val="black">
                    <a:tint val="75000"/>
                  </a:prstClr>
                </a:solidFill>
              </a:rPr>
              <a:pPr/>
              <a:t>48</a:t>
            </a:fld>
            <a:endParaRPr lang="en-US">
              <a:solidFill>
                <a:prstClr val="black">
                  <a:tint val="75000"/>
                </a:prstClr>
              </a:solidFill>
            </a:endParaRPr>
          </a:p>
        </p:txBody>
      </p:sp>
    </p:spTree>
    <p:extLst>
      <p:ext uri="{BB962C8B-B14F-4D97-AF65-F5344CB8AC3E}">
        <p14:creationId xmlns:p14="http://schemas.microsoft.com/office/powerpoint/2010/main" val="1467757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0" y="-69514"/>
            <a:ext cx="5232400" cy="1029177"/>
          </a:xfrm>
        </p:spPr>
        <p:txBody>
          <a:bodyPr/>
          <a:lstStyle/>
          <a:p>
            <a:r>
              <a:rPr lang="en-US" sz="4000" b="1" dirty="0" smtClean="0">
                <a:solidFill>
                  <a:schemeClr val="tx1"/>
                </a:solidFill>
              </a:rPr>
              <a:t>Motivation</a:t>
            </a:r>
            <a:endParaRPr lang="en-US" sz="4000" b="1" dirty="0">
              <a:solidFill>
                <a:schemeClr val="tx1"/>
              </a:solidFill>
            </a:endParaRPr>
          </a:p>
        </p:txBody>
      </p:sp>
      <p:graphicFrame>
        <p:nvGraphicFramePr>
          <p:cNvPr id="8" name="Content Placeholder 7"/>
          <p:cNvGraphicFramePr>
            <a:graphicFrameLocks noGrp="1"/>
          </p:cNvGraphicFramePr>
          <p:nvPr>
            <p:ph sz="half" idx="13"/>
            <p:extLst>
              <p:ext uri="{D42A27DB-BD31-4B8C-83A1-F6EECF244321}">
                <p14:modId xmlns:p14="http://schemas.microsoft.com/office/powerpoint/2010/main" val="2286286368"/>
              </p:ext>
            </p:extLst>
          </p:nvPr>
        </p:nvGraphicFramePr>
        <p:xfrm>
          <a:off x="723900" y="959663"/>
          <a:ext cx="7251126" cy="3840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Box 17"/>
          <p:cNvSpPr txBox="1">
            <a:spLocks noChangeArrowheads="1"/>
          </p:cNvSpPr>
          <p:nvPr/>
        </p:nvSpPr>
        <p:spPr bwMode="auto">
          <a:xfrm>
            <a:off x="838200" y="4686996"/>
            <a:ext cx="7988300" cy="1384995"/>
          </a:xfrm>
          <a:prstGeom prst="rect">
            <a:avLst/>
          </a:prstGeom>
          <a:noFill/>
          <a:ln w="25400">
            <a:noFill/>
            <a:miter lim="800000"/>
            <a:headEnd/>
            <a:tailEnd/>
          </a:ln>
          <a:effectLst/>
        </p:spPr>
        <p:txBody>
          <a:bodyPr wrap="square">
            <a:prstTxWarp prst="textNoShape">
              <a:avLst/>
            </a:prstTxWarp>
            <a:spAutoFit/>
          </a:bodyPr>
          <a:lstStyle/>
          <a:p>
            <a:pPr algn="ctr" defTabSz="457200"/>
            <a:r>
              <a:rPr lang="en-US" sz="2800" dirty="0" smtClean="0">
                <a:solidFill>
                  <a:prstClr val="black"/>
                </a:solidFill>
              </a:rPr>
              <a:t>Help students to have early-on awareness of the role of engineering profession related to sustainability development</a:t>
            </a:r>
            <a:endParaRPr lang="en-US" sz="2800" dirty="0">
              <a:solidFill>
                <a:prstClr val="black"/>
              </a:solidFill>
            </a:endParaRPr>
          </a:p>
        </p:txBody>
      </p:sp>
    </p:spTree>
    <p:extLst>
      <p:ext uri="{BB962C8B-B14F-4D97-AF65-F5344CB8AC3E}">
        <p14:creationId xmlns:p14="http://schemas.microsoft.com/office/powerpoint/2010/main" val="586846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62734" y="4282794"/>
            <a:ext cx="2781266" cy="1807823"/>
          </a:xfrm>
          <a:prstGeom prst="rect">
            <a:avLst/>
          </a:prstGeom>
        </p:spPr>
      </p:pic>
      <p:pic>
        <p:nvPicPr>
          <p:cNvPr id="10" name="Picture 9" descr="Screen Shot 2012-04-21 at 5.03.18 AM.png"/>
          <p:cNvPicPr>
            <a:picLocks noChangeAspect="1"/>
          </p:cNvPicPr>
          <p:nvPr/>
        </p:nvPicPr>
        <p:blipFill>
          <a:blip r:embed="rId4" cstate="print">
            <a:alphaModFix amt="63000"/>
            <a:extLst>
              <a:ext uri="{BEBA8EAE-BF5A-486C-A8C5-ECC9F3942E4B}">
                <a14:imgProps xmlns:a14="http://schemas.microsoft.com/office/drawing/2010/main">
                  <a14:imgLayer r:embed="rId5">
                    <a14:imgEffect>
                      <a14:backgroundRemoval t="3175" b="100000" l="0" r="100000">
                        <a14:foregroundMark x1="42529" y1="76984" x2="42529" y2="76984"/>
                        <a14:foregroundMark x1="28161" y1="90476" x2="28161" y2="90476"/>
                        <a14:foregroundMark x1="63218" y1="90476" x2="63218" y2="90476"/>
                        <a14:foregroundMark x1="72989" y1="81746" x2="72989" y2="81746"/>
                        <a14:foregroundMark x1="32184" y1="79365" x2="32184" y2="79365"/>
                        <a14:foregroundMark x1="10345" y1="79365" x2="10345" y2="79365"/>
                        <a14:foregroundMark x1="75862" y1="62698" x2="75862" y2="62698"/>
                      </a14:backgroundRemoval>
                    </a14:imgEffect>
                  </a14:imgLayer>
                </a14:imgProps>
              </a:ext>
              <a:ext uri="{28A0092B-C50C-407E-A947-70E740481C1C}">
                <a14:useLocalDpi xmlns:a14="http://schemas.microsoft.com/office/drawing/2010/main"/>
              </a:ext>
            </a:extLst>
          </a:blip>
          <a:stretch>
            <a:fillRect/>
          </a:stretch>
        </p:blipFill>
        <p:spPr>
          <a:xfrm>
            <a:off x="764565" y="1640955"/>
            <a:ext cx="2435851" cy="1763892"/>
          </a:xfrm>
          <a:prstGeom prst="rect">
            <a:avLst/>
          </a:prstGeom>
        </p:spPr>
      </p:pic>
      <p:sp>
        <p:nvSpPr>
          <p:cNvPr id="2" name="Title 1"/>
          <p:cNvSpPr>
            <a:spLocks noGrp="1"/>
          </p:cNvSpPr>
          <p:nvPr>
            <p:ph type="ctrTitle"/>
          </p:nvPr>
        </p:nvSpPr>
        <p:spPr>
          <a:xfrm>
            <a:off x="1895957" y="184472"/>
            <a:ext cx="5350495" cy="726124"/>
          </a:xfrm>
        </p:spPr>
        <p:txBody>
          <a:bodyPr/>
          <a:lstStyle/>
          <a:p>
            <a:r>
              <a:rPr lang="en-US" sz="4000" b="1" dirty="0" smtClean="0">
                <a:solidFill>
                  <a:srgbClr val="FFFFFF"/>
                </a:solidFill>
              </a:rPr>
              <a:t>GOALS</a:t>
            </a:r>
            <a:endParaRPr lang="en-US" sz="4000" b="1" dirty="0">
              <a:solidFill>
                <a:srgbClr val="FFFFFF"/>
              </a:solidFill>
            </a:endParaRPr>
          </a:p>
        </p:txBody>
      </p:sp>
      <p:sp>
        <p:nvSpPr>
          <p:cNvPr id="3" name="Subtitle 2"/>
          <p:cNvSpPr>
            <a:spLocks noGrp="1"/>
          </p:cNvSpPr>
          <p:nvPr>
            <p:ph type="subTitle" idx="1"/>
          </p:nvPr>
        </p:nvSpPr>
        <p:spPr>
          <a:xfrm>
            <a:off x="457199" y="3476427"/>
            <a:ext cx="8228013" cy="2017745"/>
          </a:xfrm>
        </p:spPr>
        <p:txBody>
          <a:bodyPr>
            <a:noAutofit/>
          </a:bodyPr>
          <a:lstStyle/>
          <a:p>
            <a:r>
              <a:rPr lang="en-US" b="1" dirty="0" smtClean="0"/>
              <a:t>SPECIFIC GOAL</a:t>
            </a:r>
            <a:r>
              <a:rPr lang="en-US" dirty="0"/>
              <a:t>S</a:t>
            </a:r>
            <a:endParaRPr lang="en-US" dirty="0" smtClean="0"/>
          </a:p>
          <a:p>
            <a:pPr marL="285750" indent="-285750" algn="l">
              <a:buFont typeface="Arial"/>
              <a:buChar char="•"/>
            </a:pPr>
            <a:r>
              <a:rPr lang="en-US" dirty="0" smtClean="0"/>
              <a:t>Use of engineering </a:t>
            </a:r>
            <a:r>
              <a:rPr lang="en-US" dirty="0"/>
              <a:t>and chemistry </a:t>
            </a:r>
            <a:r>
              <a:rPr lang="en-US" dirty="0" smtClean="0"/>
              <a:t>principles to </a:t>
            </a:r>
            <a:r>
              <a:rPr lang="en-US" dirty="0"/>
              <a:t>synthesize &amp; </a:t>
            </a:r>
            <a:r>
              <a:rPr lang="en-US" dirty="0" smtClean="0"/>
              <a:t>characterize biodiesel from a renewable resource (Waste cooking oil from VU’s Dining Services)</a:t>
            </a:r>
          </a:p>
          <a:p>
            <a:pPr marL="285750" indent="-285750" algn="l">
              <a:buFont typeface="Arial"/>
              <a:buChar char="•"/>
            </a:pPr>
            <a:r>
              <a:rPr lang="en-US" dirty="0" smtClean="0"/>
              <a:t>Use experimental data to evaluate process performances</a:t>
            </a:r>
          </a:p>
          <a:p>
            <a:pPr marL="285750" indent="-285750" algn="l">
              <a:buFont typeface="Arial"/>
              <a:buChar char="•"/>
            </a:pPr>
            <a:r>
              <a:rPr lang="en-US" dirty="0" smtClean="0"/>
              <a:t>Assess overall sustainability of production process </a:t>
            </a:r>
          </a:p>
          <a:p>
            <a:pPr marL="285750" indent="-285750">
              <a:buFont typeface="Arial"/>
              <a:buChar char="•"/>
            </a:pPr>
            <a:endParaRPr lang="en-US" dirty="0"/>
          </a:p>
          <a:p>
            <a:endParaRPr lang="en-US" dirty="0"/>
          </a:p>
        </p:txBody>
      </p:sp>
      <p:sp>
        <p:nvSpPr>
          <p:cNvPr id="4" name="TextBox 3"/>
          <p:cNvSpPr txBox="1"/>
          <p:nvPr/>
        </p:nvSpPr>
        <p:spPr>
          <a:xfrm>
            <a:off x="457199" y="1176490"/>
            <a:ext cx="8319469" cy="1323439"/>
          </a:xfrm>
          <a:prstGeom prst="rect">
            <a:avLst/>
          </a:prstGeom>
          <a:noFill/>
        </p:spPr>
        <p:txBody>
          <a:bodyPr wrap="square" rtlCol="0">
            <a:spAutoFit/>
          </a:bodyPr>
          <a:lstStyle/>
          <a:p>
            <a:pPr algn="ctr"/>
            <a:r>
              <a:rPr lang="en-US" sz="2000" b="1" dirty="0" smtClean="0">
                <a:solidFill>
                  <a:schemeClr val="bg1"/>
                </a:solidFill>
              </a:rPr>
              <a:t>To learn aspects of Bioeconomy:</a:t>
            </a:r>
          </a:p>
          <a:p>
            <a:pPr marL="342900" indent="-342900">
              <a:buFont typeface="+mj-lt"/>
              <a:buAutoNum type="arabicPeriod"/>
            </a:pPr>
            <a:r>
              <a:rPr lang="en-US" sz="2000" dirty="0" smtClean="0">
                <a:solidFill>
                  <a:schemeClr val="bg1"/>
                </a:solidFill>
              </a:rPr>
              <a:t>Production of  transportation liquid fuels from biorenewable materials </a:t>
            </a:r>
          </a:p>
          <a:p>
            <a:pPr marL="342900" indent="-342900">
              <a:buFont typeface="+mj-lt"/>
              <a:buAutoNum type="arabicPeriod"/>
            </a:pPr>
            <a:r>
              <a:rPr lang="en-US" sz="2000" dirty="0" smtClean="0">
                <a:solidFill>
                  <a:schemeClr val="bg1"/>
                </a:solidFill>
              </a:rPr>
              <a:t>Sustainability issues related to how biofuels are produced and utilized</a:t>
            </a:r>
          </a:p>
          <a:p>
            <a:pPr algn="ctr"/>
            <a:endParaRPr lang="en-US" sz="2000" dirty="0">
              <a:solidFill>
                <a:schemeClr val="bg1"/>
              </a:solidFill>
            </a:endParaRPr>
          </a:p>
        </p:txBody>
      </p:sp>
      <p:sp>
        <p:nvSpPr>
          <p:cNvPr id="5" name="Rounded Rectangle 4"/>
          <p:cNvSpPr/>
          <p:nvPr/>
        </p:nvSpPr>
        <p:spPr>
          <a:xfrm>
            <a:off x="548655" y="1185342"/>
            <a:ext cx="8228013" cy="10366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57199" y="3404847"/>
            <a:ext cx="8228013" cy="2128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4221319" y="2398770"/>
            <a:ext cx="699771" cy="670718"/>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1441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62734" y="4282794"/>
            <a:ext cx="2781266" cy="1807823"/>
          </a:xfrm>
          <a:prstGeom prst="rect">
            <a:avLst/>
          </a:prstGeom>
        </p:spPr>
      </p:pic>
      <p:pic>
        <p:nvPicPr>
          <p:cNvPr id="10" name="Picture 9" descr="Screen Shot 2012-04-21 at 5.03.18 AM.png"/>
          <p:cNvPicPr>
            <a:picLocks noChangeAspect="1"/>
          </p:cNvPicPr>
          <p:nvPr/>
        </p:nvPicPr>
        <p:blipFill>
          <a:blip r:embed="rId4" cstate="print">
            <a:alphaModFix amt="63000"/>
            <a:extLst>
              <a:ext uri="{BEBA8EAE-BF5A-486C-A8C5-ECC9F3942E4B}">
                <a14:imgProps xmlns:a14="http://schemas.microsoft.com/office/drawing/2010/main">
                  <a14:imgLayer r:embed="rId5">
                    <a14:imgEffect>
                      <a14:backgroundRemoval t="3175" b="100000" l="0" r="100000">
                        <a14:foregroundMark x1="42529" y1="76984" x2="42529" y2="76984"/>
                        <a14:foregroundMark x1="28161" y1="90476" x2="28161" y2="90476"/>
                        <a14:foregroundMark x1="63218" y1="90476" x2="63218" y2="90476"/>
                        <a14:foregroundMark x1="72989" y1="81746" x2="72989" y2="81746"/>
                        <a14:foregroundMark x1="32184" y1="79365" x2="32184" y2="79365"/>
                        <a14:foregroundMark x1="10345" y1="79365" x2="10345" y2="79365"/>
                        <a14:foregroundMark x1="75862" y1="62698" x2="75862" y2="62698"/>
                      </a14:backgroundRemoval>
                    </a14:imgEffect>
                  </a14:imgLayer>
                </a14:imgProps>
              </a:ext>
              <a:ext uri="{28A0092B-C50C-407E-A947-70E740481C1C}">
                <a14:useLocalDpi xmlns:a14="http://schemas.microsoft.com/office/drawing/2010/main"/>
              </a:ext>
            </a:extLst>
          </a:blip>
          <a:stretch>
            <a:fillRect/>
          </a:stretch>
        </p:blipFill>
        <p:spPr>
          <a:xfrm>
            <a:off x="764565" y="1640955"/>
            <a:ext cx="2435851" cy="1763892"/>
          </a:xfrm>
          <a:prstGeom prst="rect">
            <a:avLst/>
          </a:prstGeom>
        </p:spPr>
      </p:pic>
      <p:sp>
        <p:nvSpPr>
          <p:cNvPr id="2" name="Title 1"/>
          <p:cNvSpPr>
            <a:spLocks noGrp="1"/>
          </p:cNvSpPr>
          <p:nvPr>
            <p:ph type="ctrTitle"/>
          </p:nvPr>
        </p:nvSpPr>
        <p:spPr>
          <a:xfrm>
            <a:off x="1895957" y="184472"/>
            <a:ext cx="5350495" cy="726124"/>
          </a:xfrm>
        </p:spPr>
        <p:txBody>
          <a:bodyPr/>
          <a:lstStyle/>
          <a:p>
            <a:r>
              <a:rPr lang="en-US" sz="4000" b="1" dirty="0" smtClean="0">
                <a:solidFill>
                  <a:srgbClr val="FFFFFF"/>
                </a:solidFill>
              </a:rPr>
              <a:t>GOALS</a:t>
            </a:r>
            <a:endParaRPr lang="en-US" sz="4000" b="1" dirty="0">
              <a:solidFill>
                <a:srgbClr val="FFFFFF"/>
              </a:solidFill>
            </a:endParaRPr>
          </a:p>
        </p:txBody>
      </p:sp>
      <p:sp>
        <p:nvSpPr>
          <p:cNvPr id="3" name="Subtitle 2"/>
          <p:cNvSpPr>
            <a:spLocks noGrp="1"/>
          </p:cNvSpPr>
          <p:nvPr>
            <p:ph type="subTitle" idx="1"/>
          </p:nvPr>
        </p:nvSpPr>
        <p:spPr>
          <a:xfrm>
            <a:off x="457199" y="3476427"/>
            <a:ext cx="8228013" cy="2017745"/>
          </a:xfrm>
        </p:spPr>
        <p:txBody>
          <a:bodyPr>
            <a:noAutofit/>
          </a:bodyPr>
          <a:lstStyle/>
          <a:p>
            <a:r>
              <a:rPr lang="en-US" b="1" dirty="0" smtClean="0"/>
              <a:t>SPECIFIC GOAL</a:t>
            </a:r>
            <a:r>
              <a:rPr lang="en-US" dirty="0"/>
              <a:t>S</a:t>
            </a:r>
            <a:endParaRPr lang="en-US" dirty="0" smtClean="0"/>
          </a:p>
          <a:p>
            <a:pPr marL="285750" indent="-285750" algn="l">
              <a:buFont typeface="Arial"/>
              <a:buChar char="•"/>
            </a:pPr>
            <a:r>
              <a:rPr lang="en-US" dirty="0" smtClean="0"/>
              <a:t>Understand various aspects in  sustainability concepts </a:t>
            </a:r>
          </a:p>
          <a:p>
            <a:pPr marL="285750" indent="-285750" algn="l">
              <a:buFont typeface="Arial"/>
              <a:buChar char="•"/>
            </a:pPr>
            <a:r>
              <a:rPr lang="en-US" dirty="0" smtClean="0"/>
              <a:t>Develop awareness about the impacts of individual and society  </a:t>
            </a:r>
          </a:p>
          <a:p>
            <a:pPr marL="285750" indent="-285750" algn="l">
              <a:buFont typeface="Arial"/>
              <a:buChar char="•"/>
            </a:pPr>
            <a:r>
              <a:rPr lang="en-US" dirty="0" smtClean="0"/>
              <a:t>Develop knowledge on strategies and program activities  that can be done to improve sustainability by reducing environmental impacts. </a:t>
            </a:r>
          </a:p>
          <a:p>
            <a:pPr marL="285750" indent="-285750">
              <a:buFont typeface="Arial"/>
              <a:buChar char="•"/>
            </a:pPr>
            <a:endParaRPr lang="en-US" dirty="0"/>
          </a:p>
          <a:p>
            <a:endParaRPr lang="en-US" dirty="0"/>
          </a:p>
        </p:txBody>
      </p:sp>
      <p:sp>
        <p:nvSpPr>
          <p:cNvPr id="4" name="TextBox 3"/>
          <p:cNvSpPr txBox="1"/>
          <p:nvPr/>
        </p:nvSpPr>
        <p:spPr>
          <a:xfrm>
            <a:off x="457199" y="1176490"/>
            <a:ext cx="8319469" cy="1015663"/>
          </a:xfrm>
          <a:prstGeom prst="rect">
            <a:avLst/>
          </a:prstGeom>
          <a:noFill/>
        </p:spPr>
        <p:txBody>
          <a:bodyPr wrap="square" rtlCol="0">
            <a:spAutoFit/>
          </a:bodyPr>
          <a:lstStyle/>
          <a:p>
            <a:pPr algn="ctr"/>
            <a:r>
              <a:rPr lang="en-US" sz="2000" b="1" dirty="0" smtClean="0">
                <a:solidFill>
                  <a:schemeClr val="bg1"/>
                </a:solidFill>
              </a:rPr>
              <a:t>To learn aspects of sustainability:</a:t>
            </a:r>
          </a:p>
          <a:p>
            <a:pPr marL="342900" indent="-342900">
              <a:buFont typeface="+mj-lt"/>
              <a:buAutoNum type="arabicPeriod"/>
            </a:pPr>
            <a:r>
              <a:rPr lang="en-US" sz="2000" dirty="0" smtClean="0">
                <a:solidFill>
                  <a:schemeClr val="bg1"/>
                </a:solidFill>
              </a:rPr>
              <a:t>Current sustainability/environmental issues </a:t>
            </a:r>
          </a:p>
          <a:p>
            <a:pPr marL="342900" indent="-342900">
              <a:buFont typeface="+mj-lt"/>
              <a:buAutoNum type="arabicPeriod"/>
            </a:pPr>
            <a:r>
              <a:rPr lang="en-US" sz="2000" dirty="0" smtClean="0">
                <a:solidFill>
                  <a:schemeClr val="bg1"/>
                </a:solidFill>
              </a:rPr>
              <a:t>Options in responding to sustainability/environmental issues</a:t>
            </a:r>
            <a:endParaRPr lang="en-US" sz="2000" dirty="0">
              <a:solidFill>
                <a:schemeClr val="bg1"/>
              </a:solidFill>
            </a:endParaRPr>
          </a:p>
        </p:txBody>
      </p:sp>
      <p:sp>
        <p:nvSpPr>
          <p:cNvPr id="5" name="Rounded Rectangle 4"/>
          <p:cNvSpPr/>
          <p:nvPr/>
        </p:nvSpPr>
        <p:spPr>
          <a:xfrm>
            <a:off x="548655" y="1185342"/>
            <a:ext cx="8228013" cy="10366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57199" y="3404847"/>
            <a:ext cx="8228013" cy="2128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4221319" y="2398770"/>
            <a:ext cx="699771" cy="670718"/>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1275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9432" y="-929641"/>
            <a:ext cx="7194007" cy="1706881"/>
          </a:xfrm>
        </p:spPr>
        <p:txBody>
          <a:bodyPr/>
          <a:lstStyle/>
          <a:p>
            <a:r>
              <a:rPr lang="en-US" sz="4000" b="1" dirty="0" smtClean="0">
                <a:solidFill>
                  <a:srgbClr val="FFFFFF"/>
                </a:solidFill>
              </a:rPr>
              <a:t>Learning Activities</a:t>
            </a:r>
            <a:endParaRPr lang="en-US" sz="4000" b="1" dirty="0">
              <a:solidFill>
                <a:srgbClr val="FFFFFF"/>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954589598"/>
              </p:ext>
            </p:extLst>
          </p:nvPr>
        </p:nvGraphicFramePr>
        <p:xfrm>
          <a:off x="168114" y="1043940"/>
          <a:ext cx="8645685" cy="4730064"/>
        </p:xfrm>
        <a:graphic>
          <a:graphicData uri="http://schemas.openxmlformats.org/drawingml/2006/table">
            <a:tbl>
              <a:tblPr firstRow="1" firstCol="1" bandRow="1">
                <a:tableStyleId>{5C22544A-7EE6-4342-B048-85BDC9FD1C3A}</a:tableStyleId>
              </a:tblPr>
              <a:tblGrid>
                <a:gridCol w="880625"/>
                <a:gridCol w="7765060"/>
              </a:tblGrid>
              <a:tr h="462864">
                <a:tc>
                  <a:txBody>
                    <a:bodyPr/>
                    <a:lstStyle/>
                    <a:p>
                      <a:pPr marL="0" marR="0" algn="ctr">
                        <a:spcBef>
                          <a:spcPts val="0"/>
                        </a:spcBef>
                        <a:spcAft>
                          <a:spcPts val="0"/>
                        </a:spcAft>
                      </a:pPr>
                      <a:r>
                        <a:rPr lang="en-US" sz="2000" b="1" dirty="0">
                          <a:effectLst/>
                        </a:rPr>
                        <a:t>Week</a:t>
                      </a:r>
                      <a:endParaRPr lang="en-US" sz="2000" b="1" dirty="0">
                        <a:effectLst/>
                        <a:latin typeface="Times New Roman"/>
                        <a:ea typeface="MS Mincho"/>
                        <a:cs typeface="Times New Roman"/>
                      </a:endParaRPr>
                    </a:p>
                  </a:txBody>
                  <a:tcPr marL="68580" marR="68580" marT="0" marB="0"/>
                </a:tc>
                <a:tc>
                  <a:txBody>
                    <a:bodyPr/>
                    <a:lstStyle/>
                    <a:p>
                      <a:pPr marL="0" marR="0" algn="ctr">
                        <a:spcBef>
                          <a:spcPts val="0"/>
                        </a:spcBef>
                        <a:spcAft>
                          <a:spcPts val="0"/>
                        </a:spcAft>
                      </a:pPr>
                      <a:r>
                        <a:rPr lang="en-US" sz="2000" b="1" dirty="0">
                          <a:effectLst/>
                        </a:rPr>
                        <a:t> </a:t>
                      </a:r>
                      <a:endParaRPr lang="en-US" sz="2000" b="1" dirty="0">
                        <a:effectLst/>
                        <a:latin typeface="Times New Roman"/>
                        <a:ea typeface="MS Mincho"/>
                        <a:cs typeface="Times New Roman"/>
                      </a:endParaRPr>
                    </a:p>
                  </a:txBody>
                  <a:tcPr marL="68580" marR="68580" marT="0" marB="0"/>
                </a:tc>
              </a:tr>
              <a:tr h="694296">
                <a:tc>
                  <a:txBody>
                    <a:bodyPr/>
                    <a:lstStyle/>
                    <a:p>
                      <a:pPr marL="0" marR="0" algn="ctr">
                        <a:spcBef>
                          <a:spcPts val="0"/>
                        </a:spcBef>
                        <a:spcAft>
                          <a:spcPts val="0"/>
                        </a:spcAft>
                      </a:pPr>
                      <a:r>
                        <a:rPr lang="en-US" sz="2000" dirty="0">
                          <a:effectLst/>
                        </a:rPr>
                        <a:t>1</a:t>
                      </a:r>
                      <a:endParaRPr lang="en-US" sz="2000" dirty="0">
                        <a:effectLst/>
                        <a:latin typeface="Times New Roman"/>
                        <a:ea typeface="MS Mincho"/>
                        <a:cs typeface="Times New Roman"/>
                      </a:endParaRPr>
                    </a:p>
                  </a:txBody>
                  <a:tcPr marL="68580" marR="68580" marT="0" marB="0"/>
                </a:tc>
                <a:tc>
                  <a:txBody>
                    <a:bodyPr/>
                    <a:lstStyle/>
                    <a:p>
                      <a:pPr marL="342900" marR="0" lvl="0" indent="-342900">
                        <a:spcBef>
                          <a:spcPts val="0"/>
                        </a:spcBef>
                        <a:spcAft>
                          <a:spcPts val="0"/>
                        </a:spcAft>
                        <a:buFont typeface="Symbol"/>
                        <a:buChar char=""/>
                      </a:pPr>
                      <a:r>
                        <a:rPr lang="en-US" sz="2000" dirty="0" smtClean="0">
                          <a:effectLst/>
                        </a:rPr>
                        <a:t>Introduction  to</a:t>
                      </a:r>
                      <a:r>
                        <a:rPr lang="en-US" sz="2000" baseline="0" dirty="0" smtClean="0">
                          <a:effectLst/>
                        </a:rPr>
                        <a:t> </a:t>
                      </a:r>
                      <a:r>
                        <a:rPr lang="en-US" sz="2000" dirty="0" smtClean="0">
                          <a:effectLst/>
                        </a:rPr>
                        <a:t>concepts of sustainability. </a:t>
                      </a:r>
                    </a:p>
                    <a:p>
                      <a:pPr marL="342900" marR="0" lvl="0" indent="-342900">
                        <a:spcBef>
                          <a:spcPts val="0"/>
                        </a:spcBef>
                        <a:spcAft>
                          <a:spcPts val="0"/>
                        </a:spcAft>
                        <a:buFont typeface="Symbol"/>
                        <a:buChar char=""/>
                      </a:pPr>
                      <a:r>
                        <a:rPr lang="en-US" sz="2000" dirty="0" smtClean="0">
                          <a:effectLst/>
                        </a:rPr>
                        <a:t>Sustainability and carbon footprint: how much CO</a:t>
                      </a:r>
                      <a:r>
                        <a:rPr lang="en-US" sz="2000" baseline="-25000" dirty="0" smtClean="0">
                          <a:effectLst/>
                        </a:rPr>
                        <a:t>2</a:t>
                      </a:r>
                      <a:r>
                        <a:rPr lang="en-US" sz="2000" dirty="0" smtClean="0">
                          <a:effectLst/>
                        </a:rPr>
                        <a:t> does my household emit per year? Work using carbon footprint calculator</a:t>
                      </a:r>
                      <a:endParaRPr lang="en-US" sz="2000" dirty="0">
                        <a:effectLst/>
                        <a:latin typeface="Calibri"/>
                        <a:ea typeface="MS Mincho"/>
                        <a:cs typeface="Times New Roman"/>
                      </a:endParaRPr>
                    </a:p>
                  </a:txBody>
                  <a:tcPr marL="68580" marR="68580" marT="0" marB="0"/>
                </a:tc>
              </a:tr>
              <a:tr h="462864">
                <a:tc>
                  <a:txBody>
                    <a:bodyPr/>
                    <a:lstStyle/>
                    <a:p>
                      <a:pPr marL="0" marR="0" algn="ctr">
                        <a:spcBef>
                          <a:spcPts val="0"/>
                        </a:spcBef>
                        <a:spcAft>
                          <a:spcPts val="0"/>
                        </a:spcAft>
                      </a:pPr>
                      <a:r>
                        <a:rPr lang="en-US" sz="2000" dirty="0">
                          <a:effectLst/>
                        </a:rPr>
                        <a:t>2</a:t>
                      </a:r>
                      <a:endParaRPr lang="en-US" sz="2000" dirty="0">
                        <a:effectLst/>
                        <a:latin typeface="Times New Roman"/>
                        <a:ea typeface="MS Mincho"/>
                        <a:cs typeface="Times New Roman"/>
                      </a:endParaRPr>
                    </a:p>
                  </a:txBody>
                  <a:tcPr marL="68580" marR="68580" marT="0" marB="0"/>
                </a:tc>
                <a:tc>
                  <a:txBody>
                    <a:bodyPr/>
                    <a:lstStyle/>
                    <a:p>
                      <a:pPr marL="342900" marR="0" lvl="0" indent="-342900">
                        <a:spcBef>
                          <a:spcPts val="0"/>
                        </a:spcBef>
                        <a:spcAft>
                          <a:spcPts val="0"/>
                        </a:spcAft>
                        <a:buFont typeface="Symbol"/>
                        <a:buChar char=""/>
                      </a:pPr>
                      <a:r>
                        <a:rPr lang="en-US" sz="2000" dirty="0" smtClean="0">
                          <a:effectLst/>
                        </a:rPr>
                        <a:t>Sustainability in biomass to biofuels processes</a:t>
                      </a:r>
                    </a:p>
                    <a:p>
                      <a:pPr marL="342900" marR="0" lvl="0" indent="-342900">
                        <a:spcBef>
                          <a:spcPts val="0"/>
                        </a:spcBef>
                        <a:spcAft>
                          <a:spcPts val="0"/>
                        </a:spcAft>
                        <a:buFont typeface="Symbol"/>
                        <a:buChar char=""/>
                      </a:pPr>
                      <a:r>
                        <a:rPr lang="en-US" sz="2000" dirty="0" smtClean="0">
                          <a:effectLst/>
                        </a:rPr>
                        <a:t>Biodiesel</a:t>
                      </a:r>
                      <a:r>
                        <a:rPr lang="en-US" sz="2000" baseline="0" dirty="0" smtClean="0">
                          <a:effectLst/>
                        </a:rPr>
                        <a:t> production process:  process concept and chemistry</a:t>
                      </a:r>
                    </a:p>
                    <a:p>
                      <a:pPr marL="342900" marR="0" lvl="0" indent="-342900">
                        <a:spcBef>
                          <a:spcPts val="0"/>
                        </a:spcBef>
                        <a:spcAft>
                          <a:spcPts val="0"/>
                        </a:spcAft>
                        <a:buFont typeface="Symbol"/>
                        <a:buChar char=""/>
                      </a:pPr>
                      <a:r>
                        <a:rPr lang="en-US" sz="2000" baseline="0" dirty="0" smtClean="0">
                          <a:effectLst/>
                        </a:rPr>
                        <a:t>Preparation to go to the lab</a:t>
                      </a:r>
                      <a:endParaRPr lang="en-US" sz="2000" dirty="0" smtClean="0">
                        <a:effectLst/>
                      </a:endParaRPr>
                    </a:p>
                  </a:txBody>
                  <a:tcPr marL="68580" marR="68580" marT="0" marB="0"/>
                </a:tc>
              </a:tr>
              <a:tr h="231432">
                <a:tc>
                  <a:txBody>
                    <a:bodyPr/>
                    <a:lstStyle/>
                    <a:p>
                      <a:pPr marL="0" marR="0" algn="ctr">
                        <a:spcBef>
                          <a:spcPts val="0"/>
                        </a:spcBef>
                        <a:spcAft>
                          <a:spcPts val="0"/>
                        </a:spcAft>
                      </a:pPr>
                      <a:r>
                        <a:rPr lang="en-US" sz="2000" dirty="0">
                          <a:effectLst/>
                        </a:rPr>
                        <a:t>3</a:t>
                      </a:r>
                      <a:endParaRPr lang="en-US" sz="2000" dirty="0">
                        <a:effectLst/>
                        <a:latin typeface="Times New Roman"/>
                        <a:ea typeface="MS Mincho"/>
                        <a:cs typeface="Times New Roman"/>
                      </a:endParaRPr>
                    </a:p>
                  </a:txBody>
                  <a:tcPr marL="68580" marR="68580" marT="0" marB="0"/>
                </a:tc>
                <a:tc>
                  <a:txBody>
                    <a:bodyPr/>
                    <a:lstStyle/>
                    <a:p>
                      <a:pPr marL="342900" marR="0" lvl="0" indent="-342900">
                        <a:spcBef>
                          <a:spcPts val="0"/>
                        </a:spcBef>
                        <a:spcAft>
                          <a:spcPts val="0"/>
                        </a:spcAft>
                        <a:buFont typeface="Symbol"/>
                        <a:buChar char=""/>
                      </a:pPr>
                      <a:r>
                        <a:rPr lang="en-US" sz="2000" dirty="0" smtClean="0">
                          <a:effectLst/>
                        </a:rPr>
                        <a:t>Laboratory experiment #1: Biofuel synthesis and experimental data collection</a:t>
                      </a:r>
                    </a:p>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r>
                        <a:rPr lang="en-US" sz="2000" dirty="0" smtClean="0">
                          <a:effectLst/>
                        </a:rPr>
                        <a:t>In</a:t>
                      </a:r>
                      <a:r>
                        <a:rPr lang="en-US" sz="2000" baseline="0" dirty="0" smtClean="0">
                          <a:effectLst/>
                        </a:rPr>
                        <a:t> class: </a:t>
                      </a:r>
                      <a:r>
                        <a:rPr lang="en-US" sz="2000" dirty="0" smtClean="0">
                          <a:effectLst/>
                        </a:rPr>
                        <a:t>Introduction to the concept of mass and energy balance and heat transfer phenomena</a:t>
                      </a:r>
                    </a:p>
                  </a:txBody>
                  <a:tcPr marL="68580" marR="68580" marT="0" marB="0"/>
                </a:tc>
              </a:tr>
              <a:tr h="703580">
                <a:tc>
                  <a:txBody>
                    <a:bodyPr/>
                    <a:lstStyle/>
                    <a:p>
                      <a:pPr marL="0" marR="0" algn="ctr">
                        <a:spcBef>
                          <a:spcPts val="0"/>
                        </a:spcBef>
                        <a:spcAft>
                          <a:spcPts val="0"/>
                        </a:spcAft>
                      </a:pPr>
                      <a:r>
                        <a:rPr lang="en-US" sz="2000" dirty="0">
                          <a:effectLst/>
                        </a:rPr>
                        <a:t>4</a:t>
                      </a:r>
                      <a:endParaRPr lang="en-US" sz="2000" dirty="0">
                        <a:effectLst/>
                        <a:latin typeface="Times New Roman"/>
                        <a:ea typeface="MS Mincho"/>
                        <a:cs typeface="Times New Roman"/>
                      </a:endParaRPr>
                    </a:p>
                  </a:txBody>
                  <a:tcPr marL="68580" marR="68580" marT="0" marB="0"/>
                </a:tc>
                <a:tc>
                  <a:txBody>
                    <a:bodyPr/>
                    <a:lstStyle/>
                    <a:p>
                      <a:pPr marL="342900" marR="0" lvl="0" indent="-342900">
                        <a:spcBef>
                          <a:spcPts val="0"/>
                        </a:spcBef>
                        <a:spcAft>
                          <a:spcPts val="0"/>
                        </a:spcAft>
                        <a:buFont typeface="Symbol"/>
                        <a:buChar char=""/>
                      </a:pPr>
                      <a:r>
                        <a:rPr lang="en-US" sz="2000" dirty="0" smtClean="0">
                          <a:effectLst/>
                        </a:rPr>
                        <a:t>Laboratory experiment #2: Biofuel characterization and experimental data collection</a:t>
                      </a:r>
                    </a:p>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r>
                        <a:rPr lang="en-US" sz="2000" dirty="0" smtClean="0">
                          <a:effectLst/>
                        </a:rPr>
                        <a:t>In</a:t>
                      </a:r>
                      <a:r>
                        <a:rPr lang="en-US" sz="2000" baseline="0" dirty="0" smtClean="0">
                          <a:effectLst/>
                        </a:rPr>
                        <a:t> class: Analyze data and use data to prepare a report on energy and heat transfer </a:t>
                      </a:r>
                    </a:p>
                  </a:txBody>
                  <a:tcPr marL="68580" marR="68580" marT="0" marB="0"/>
                </a:tc>
              </a:tr>
            </a:tbl>
          </a:graphicData>
        </a:graphic>
      </p:graphicFrame>
    </p:spTree>
    <p:extLst>
      <p:ext uri="{BB962C8B-B14F-4D97-AF65-F5344CB8AC3E}">
        <p14:creationId xmlns:p14="http://schemas.microsoft.com/office/powerpoint/2010/main" val="1620246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9432" y="-929641"/>
            <a:ext cx="7194007" cy="1706881"/>
          </a:xfrm>
        </p:spPr>
        <p:txBody>
          <a:bodyPr/>
          <a:lstStyle/>
          <a:p>
            <a:r>
              <a:rPr lang="en-US" sz="4000" b="1" dirty="0" smtClean="0">
                <a:solidFill>
                  <a:srgbClr val="FFFFFF"/>
                </a:solidFill>
              </a:rPr>
              <a:t>Learning Activities</a:t>
            </a:r>
            <a:endParaRPr lang="en-US" sz="4000" b="1" dirty="0">
              <a:solidFill>
                <a:srgbClr val="FFFFFF"/>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977796294"/>
              </p:ext>
            </p:extLst>
          </p:nvPr>
        </p:nvGraphicFramePr>
        <p:xfrm>
          <a:off x="282414" y="1005840"/>
          <a:ext cx="8645685" cy="4120464"/>
        </p:xfrm>
        <a:graphic>
          <a:graphicData uri="http://schemas.openxmlformats.org/drawingml/2006/table">
            <a:tbl>
              <a:tblPr firstRow="1" firstCol="1" bandRow="1">
                <a:tableStyleId>{5C22544A-7EE6-4342-B048-85BDC9FD1C3A}</a:tableStyleId>
              </a:tblPr>
              <a:tblGrid>
                <a:gridCol w="880625"/>
                <a:gridCol w="7765060"/>
              </a:tblGrid>
              <a:tr h="462864">
                <a:tc>
                  <a:txBody>
                    <a:bodyPr/>
                    <a:lstStyle/>
                    <a:p>
                      <a:pPr marL="0" marR="0" algn="ctr">
                        <a:spcBef>
                          <a:spcPts val="0"/>
                        </a:spcBef>
                        <a:spcAft>
                          <a:spcPts val="0"/>
                        </a:spcAft>
                      </a:pPr>
                      <a:r>
                        <a:rPr lang="en-US" sz="2000" b="1" dirty="0">
                          <a:effectLst/>
                          <a:latin typeface="+mj-lt"/>
                        </a:rPr>
                        <a:t>Week</a:t>
                      </a:r>
                      <a:endParaRPr lang="en-US" sz="2000" b="1" dirty="0">
                        <a:effectLst/>
                        <a:latin typeface="+mj-lt"/>
                        <a:ea typeface="MS Mincho"/>
                        <a:cs typeface="Times New Roman"/>
                      </a:endParaRPr>
                    </a:p>
                  </a:txBody>
                  <a:tcPr marL="68580" marR="68580" marT="0" marB="0"/>
                </a:tc>
                <a:tc>
                  <a:txBody>
                    <a:bodyPr/>
                    <a:lstStyle/>
                    <a:p>
                      <a:pPr marL="0" marR="0" algn="ctr">
                        <a:spcBef>
                          <a:spcPts val="0"/>
                        </a:spcBef>
                        <a:spcAft>
                          <a:spcPts val="0"/>
                        </a:spcAft>
                      </a:pPr>
                      <a:r>
                        <a:rPr lang="en-US" sz="2000" b="1" dirty="0">
                          <a:effectLst/>
                          <a:latin typeface="+mj-lt"/>
                        </a:rPr>
                        <a:t> </a:t>
                      </a:r>
                      <a:endParaRPr lang="en-US" sz="2000" b="1" dirty="0">
                        <a:effectLst/>
                        <a:latin typeface="+mj-lt"/>
                        <a:ea typeface="MS Mincho"/>
                        <a:cs typeface="Times New Roman"/>
                      </a:endParaRPr>
                    </a:p>
                  </a:txBody>
                  <a:tcPr marL="68580" marR="68580" marT="0" marB="0"/>
                </a:tc>
              </a:tr>
              <a:tr h="1188720">
                <a:tc>
                  <a:txBody>
                    <a:bodyPr/>
                    <a:lstStyle/>
                    <a:p>
                      <a:pPr marL="0" marR="0" algn="ctr">
                        <a:spcBef>
                          <a:spcPts val="0"/>
                        </a:spcBef>
                        <a:spcAft>
                          <a:spcPts val="0"/>
                        </a:spcAft>
                      </a:pPr>
                      <a:r>
                        <a:rPr lang="en-US" sz="2000" dirty="0">
                          <a:effectLst/>
                          <a:latin typeface="+mj-lt"/>
                        </a:rPr>
                        <a:t>5</a:t>
                      </a:r>
                      <a:endParaRPr lang="en-US" sz="2000" dirty="0">
                        <a:effectLst/>
                        <a:latin typeface="+mj-lt"/>
                        <a:ea typeface="MS Mincho"/>
                        <a:cs typeface="Times New Roman"/>
                      </a:endParaRPr>
                    </a:p>
                  </a:txBody>
                  <a:tcPr marL="68580" marR="68580" marT="0" marB="0"/>
                </a:tc>
                <a:tc>
                  <a:txBody>
                    <a:bodyPr/>
                    <a:lstStyle/>
                    <a:p>
                      <a:pPr marL="342900" marR="0" lvl="0" indent="-342900">
                        <a:spcBef>
                          <a:spcPts val="0"/>
                        </a:spcBef>
                        <a:spcAft>
                          <a:spcPts val="0"/>
                        </a:spcAft>
                        <a:buFont typeface="Symbol"/>
                        <a:buChar char=""/>
                      </a:pPr>
                      <a:r>
                        <a:rPr lang="en-US" sz="2000" dirty="0" smtClean="0">
                          <a:effectLst/>
                          <a:latin typeface="+mj-lt"/>
                        </a:rPr>
                        <a:t>Laboratory experiment #3: Utilizing byproduct: soap making from glycerin by-product</a:t>
                      </a:r>
                    </a:p>
                    <a:p>
                      <a:pPr marL="342900" marR="0" lvl="0" indent="-342900">
                        <a:spcBef>
                          <a:spcPts val="0"/>
                        </a:spcBef>
                        <a:spcAft>
                          <a:spcPts val="0"/>
                        </a:spcAft>
                        <a:buFont typeface="Symbol"/>
                        <a:buChar char=""/>
                      </a:pPr>
                      <a:r>
                        <a:rPr lang="en-US" sz="2000" dirty="0" smtClean="0">
                          <a:effectLst/>
                          <a:latin typeface="+mj-lt"/>
                        </a:rPr>
                        <a:t>In class:</a:t>
                      </a:r>
                      <a:r>
                        <a:rPr lang="en-US" sz="2000" baseline="0" dirty="0" smtClean="0">
                          <a:effectLst/>
                          <a:latin typeface="+mj-lt"/>
                        </a:rPr>
                        <a:t> A</a:t>
                      </a:r>
                      <a:r>
                        <a:rPr lang="en-US" sz="2000" dirty="0" smtClean="0">
                          <a:effectLst/>
                          <a:latin typeface="+mj-lt"/>
                        </a:rPr>
                        <a:t>nalyze data and use data to prepare report on chemistry and mass balance</a:t>
                      </a:r>
                    </a:p>
                    <a:p>
                      <a:pPr marL="0" marR="0" lvl="0" indent="0">
                        <a:spcBef>
                          <a:spcPts val="0"/>
                        </a:spcBef>
                        <a:spcAft>
                          <a:spcPts val="0"/>
                        </a:spcAft>
                        <a:buFont typeface="Symbol"/>
                        <a:buNone/>
                      </a:pPr>
                      <a:endParaRPr lang="en-US" sz="2000" dirty="0" smtClean="0">
                        <a:effectLst/>
                        <a:latin typeface="+mj-lt"/>
                      </a:endParaRPr>
                    </a:p>
                  </a:txBody>
                  <a:tcPr marL="68580" marR="68580" marT="0" marB="0"/>
                </a:tc>
              </a:tr>
              <a:tr h="670560">
                <a:tc>
                  <a:txBody>
                    <a:bodyPr/>
                    <a:lstStyle/>
                    <a:p>
                      <a:pPr marL="0" marR="0" algn="ctr">
                        <a:spcBef>
                          <a:spcPts val="0"/>
                        </a:spcBef>
                        <a:spcAft>
                          <a:spcPts val="0"/>
                        </a:spcAft>
                      </a:pPr>
                      <a:r>
                        <a:rPr lang="en-US" sz="2000" dirty="0">
                          <a:effectLst/>
                          <a:latin typeface="+mj-lt"/>
                        </a:rPr>
                        <a:t>6</a:t>
                      </a:r>
                      <a:endParaRPr lang="en-US" sz="2000" dirty="0">
                        <a:effectLst/>
                        <a:latin typeface="+mj-lt"/>
                        <a:ea typeface="MS Mincho"/>
                        <a:cs typeface="Times New Roman"/>
                      </a:endParaRPr>
                    </a:p>
                  </a:txBody>
                  <a:tcPr marL="68580" marR="68580" marT="0" marB="0"/>
                </a:tc>
                <a:tc>
                  <a:txBody>
                    <a:bodyPr/>
                    <a:lstStyle/>
                    <a:p>
                      <a:pPr marL="342900" marR="0" lvl="0" indent="-342900">
                        <a:spcBef>
                          <a:spcPts val="0"/>
                        </a:spcBef>
                        <a:spcAft>
                          <a:spcPts val="0"/>
                        </a:spcAft>
                        <a:buFont typeface="Symbol"/>
                        <a:buChar char=""/>
                      </a:pPr>
                      <a:r>
                        <a:rPr lang="en-US" sz="2000" dirty="0" smtClean="0">
                          <a:effectLst/>
                          <a:latin typeface="+mj-lt"/>
                        </a:rPr>
                        <a:t>Lecture </a:t>
                      </a:r>
                      <a:r>
                        <a:rPr lang="en-US" sz="2000" dirty="0">
                          <a:effectLst/>
                          <a:latin typeface="+mj-lt"/>
                        </a:rPr>
                        <a:t>and in-class activity: Concept of </a:t>
                      </a:r>
                      <a:r>
                        <a:rPr lang="en-US" sz="2000" dirty="0" smtClean="0">
                          <a:effectLst/>
                          <a:latin typeface="+mj-lt"/>
                        </a:rPr>
                        <a:t>entrepreneurship (in</a:t>
                      </a:r>
                      <a:r>
                        <a:rPr lang="en-US" sz="2000" baseline="0" dirty="0" smtClean="0">
                          <a:effectLst/>
                          <a:latin typeface="+mj-lt"/>
                        </a:rPr>
                        <a:t> collaboration with Undergraduate Engineering Entrepreneurship program)</a:t>
                      </a:r>
                    </a:p>
                    <a:p>
                      <a:pPr marL="342900" marR="0" lvl="0" indent="-342900">
                        <a:spcBef>
                          <a:spcPts val="0"/>
                        </a:spcBef>
                        <a:spcAft>
                          <a:spcPts val="0"/>
                        </a:spcAft>
                        <a:buFont typeface="Symbol"/>
                        <a:buChar char=""/>
                      </a:pPr>
                      <a:r>
                        <a:rPr lang="en-US" sz="2000" baseline="0" dirty="0" smtClean="0">
                          <a:effectLst/>
                          <a:latin typeface="+mj-lt"/>
                          <a:ea typeface="MS Mincho"/>
                          <a:cs typeface="Times New Roman"/>
                        </a:rPr>
                        <a:t>Working on poster</a:t>
                      </a:r>
                    </a:p>
                    <a:p>
                      <a:pPr marL="0" marR="0" lvl="0" indent="0">
                        <a:spcBef>
                          <a:spcPts val="0"/>
                        </a:spcBef>
                        <a:spcAft>
                          <a:spcPts val="0"/>
                        </a:spcAft>
                        <a:buFont typeface="Symbol"/>
                        <a:buNone/>
                      </a:pPr>
                      <a:endParaRPr lang="en-US" sz="2000" dirty="0">
                        <a:effectLst/>
                        <a:latin typeface="+mj-lt"/>
                        <a:ea typeface="MS Mincho"/>
                        <a:cs typeface="Times New Roman"/>
                      </a:endParaRPr>
                    </a:p>
                  </a:txBody>
                  <a:tcPr marL="68580" marR="68580" marT="0" marB="0"/>
                </a:tc>
              </a:tr>
              <a:tr h="231432">
                <a:tc>
                  <a:txBody>
                    <a:bodyPr/>
                    <a:lstStyle/>
                    <a:p>
                      <a:pPr marL="0" marR="0" algn="ctr">
                        <a:spcBef>
                          <a:spcPts val="0"/>
                        </a:spcBef>
                        <a:spcAft>
                          <a:spcPts val="0"/>
                        </a:spcAft>
                      </a:pPr>
                      <a:r>
                        <a:rPr lang="en-US" sz="2000" dirty="0">
                          <a:effectLst/>
                          <a:latin typeface="+mj-lt"/>
                        </a:rPr>
                        <a:t>7</a:t>
                      </a:r>
                      <a:endParaRPr lang="en-US" sz="2000" dirty="0">
                        <a:effectLst/>
                        <a:latin typeface="+mj-lt"/>
                        <a:ea typeface="MS Mincho"/>
                        <a:cs typeface="Times New Roman"/>
                      </a:endParaRPr>
                    </a:p>
                  </a:txBody>
                  <a:tcPr marL="68580" marR="68580" marT="0" marB="0"/>
                </a:tc>
                <a:tc>
                  <a:txBody>
                    <a:bodyPr/>
                    <a:lstStyle/>
                    <a:p>
                      <a:pPr marL="78740" marR="0">
                        <a:spcBef>
                          <a:spcPts val="0"/>
                        </a:spcBef>
                        <a:spcAft>
                          <a:spcPts val="0"/>
                        </a:spcAft>
                      </a:pPr>
                      <a:r>
                        <a:rPr lang="en-US" sz="2000" dirty="0">
                          <a:effectLst/>
                          <a:latin typeface="+mj-lt"/>
                        </a:rPr>
                        <a:t>Final presentations: poster and final </a:t>
                      </a:r>
                      <a:r>
                        <a:rPr lang="en-US" sz="2000" dirty="0" smtClean="0">
                          <a:effectLst/>
                          <a:latin typeface="+mj-lt"/>
                        </a:rPr>
                        <a:t>reports</a:t>
                      </a:r>
                    </a:p>
                    <a:p>
                      <a:pPr marL="78740" marR="0">
                        <a:spcBef>
                          <a:spcPts val="0"/>
                        </a:spcBef>
                        <a:spcAft>
                          <a:spcPts val="0"/>
                        </a:spcAft>
                      </a:pPr>
                      <a:endParaRPr lang="en-US" sz="2000" dirty="0">
                        <a:effectLst/>
                        <a:latin typeface="+mj-lt"/>
                        <a:ea typeface="MS Mincho"/>
                        <a:cs typeface="Times New Roman"/>
                      </a:endParaRPr>
                    </a:p>
                  </a:txBody>
                  <a:tcPr marL="68580" marR="68580" marT="0" marB="0"/>
                </a:tc>
              </a:tr>
            </a:tbl>
          </a:graphicData>
        </a:graphic>
      </p:graphicFrame>
    </p:spTree>
    <p:extLst>
      <p:ext uri="{BB962C8B-B14F-4D97-AF65-F5344CB8AC3E}">
        <p14:creationId xmlns:p14="http://schemas.microsoft.com/office/powerpoint/2010/main" val="1652662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Genesis">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6981</TotalTime>
  <Words>1896</Words>
  <Application>Microsoft Office PowerPoint</Application>
  <PresentationFormat>On-screen Show (4:3)</PresentationFormat>
  <Paragraphs>386</Paragraphs>
  <Slides>48</Slides>
  <Notes>20</Notes>
  <HiddenSlides>0</HiddenSlides>
  <MMClips>0</MMClips>
  <ScaleCrop>false</ScaleCrop>
  <HeadingPairs>
    <vt:vector size="4" baseType="variant">
      <vt:variant>
        <vt:lpstr>Theme</vt:lpstr>
      </vt:variant>
      <vt:variant>
        <vt:i4>4</vt:i4>
      </vt:variant>
      <vt:variant>
        <vt:lpstr>Slide Titles</vt:lpstr>
      </vt:variant>
      <vt:variant>
        <vt:i4>48</vt:i4>
      </vt:variant>
    </vt:vector>
  </HeadingPairs>
  <TitlesOfParts>
    <vt:vector size="52" baseType="lpstr">
      <vt:lpstr>Genesis</vt:lpstr>
      <vt:lpstr>1_Office Theme</vt:lpstr>
      <vt:lpstr>1_Genesis</vt:lpstr>
      <vt:lpstr>Office Theme</vt:lpstr>
      <vt:lpstr>PowerPoint Presentation</vt:lpstr>
      <vt:lpstr>What’s different today in education??</vt:lpstr>
      <vt:lpstr>Engineering Interdisciplinary Project Courses</vt:lpstr>
      <vt:lpstr>Biofuels Process &amp; Sustainability</vt:lpstr>
      <vt:lpstr>Motivation</vt:lpstr>
      <vt:lpstr>GOALS</vt:lpstr>
      <vt:lpstr>GOALS</vt:lpstr>
      <vt:lpstr>Learning Activities</vt:lpstr>
      <vt:lpstr>Learning Activities</vt:lpstr>
      <vt:lpstr>Fundamental Concepts in  Biodiesel Synthesis</vt:lpstr>
      <vt:lpstr>Chemistry Behind Biodiesel Synthesis</vt:lpstr>
      <vt:lpstr>Mass Balance Analysis</vt:lpstr>
      <vt:lpstr>Energy Balance Analysis</vt:lpstr>
      <vt:lpstr>Energy Transfer Analysis</vt:lpstr>
      <vt:lpstr>General Concepts of Sustainability</vt:lpstr>
      <vt:lpstr>Sustainable Development  (United Nations)</vt:lpstr>
      <vt:lpstr>Sustainability: The triple bottom line</vt:lpstr>
      <vt:lpstr>How should we respond to environmental/sustainability Issues, such as climate change problems?</vt:lpstr>
      <vt:lpstr>Society’s options</vt:lpstr>
      <vt:lpstr>PowerPoint Presentation</vt:lpstr>
      <vt:lpstr>PowerPoint Presentation</vt:lpstr>
      <vt:lpstr>PowerPoint Presentation</vt:lpstr>
      <vt:lpstr>PowerPoint Presentation</vt:lpstr>
      <vt:lpstr>“Wedge” Stabilization Group Discussion &amp; Exercise</vt:lpstr>
      <vt:lpstr>Sustainability of Biofuels Synthesis:  Energy Balances</vt:lpstr>
      <vt:lpstr>Sustainability of Biofuels Synthesis Life Cycle Analysis Concept</vt:lpstr>
      <vt:lpstr>Samples of Assignments for Preparing Student’s Mindset on Sustainability</vt:lpstr>
      <vt:lpstr>Preparing Student’s Mindset  </vt:lpstr>
      <vt:lpstr>Calculating Carbon Footprint </vt:lpstr>
      <vt:lpstr>PowerPoint Presentation</vt:lpstr>
      <vt:lpstr>PowerPoint Presentation</vt:lpstr>
      <vt:lpstr>PowerPoint Presentation</vt:lpstr>
      <vt:lpstr>PowerPoint Presentation</vt:lpstr>
      <vt:lpstr>PowerPoint Presentation</vt:lpstr>
      <vt:lpstr>Conclusion</vt:lpstr>
      <vt:lpstr>Recruiting Platform for Student-Run  Villanova Biodiesel Program </vt:lpstr>
      <vt:lpstr>Acknowledgment </vt:lpstr>
      <vt:lpstr>PowerPoint Presentation</vt:lpstr>
      <vt:lpstr>Additional Slides</vt:lpstr>
      <vt:lpstr>PowerPoint Presentation</vt:lpstr>
      <vt:lpstr>PowerPoint Presentation</vt:lpstr>
      <vt:lpstr>PowerPoint Presentation</vt:lpstr>
      <vt:lpstr>Students’ Responses: Motivation in Choosing Project</vt:lpstr>
      <vt:lpstr>Big Picture: The “Master” Equation</vt:lpstr>
      <vt:lpstr>I=PxAxT---Unique Role for the Scientific Profession!!!</vt:lpstr>
      <vt:lpstr>Experimental Setups</vt:lpstr>
      <vt:lpstr>Experimental Setups</vt:lpstr>
      <vt:lpstr>PowerPoint Presentation</vt:lpstr>
    </vt:vector>
  </TitlesOfParts>
  <Company>Villanova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Laura-Ann Chin</dc:creator>
  <cp:lastModifiedBy>Justinus Satrio</cp:lastModifiedBy>
  <cp:revision>169</cp:revision>
  <dcterms:created xsi:type="dcterms:W3CDTF">2012-04-19T13:23:29Z</dcterms:created>
  <dcterms:modified xsi:type="dcterms:W3CDTF">2015-01-09T16:58:45Z</dcterms:modified>
</cp:coreProperties>
</file>